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4" r:id="rId33"/>
    <p:sldId id="29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244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(рублей)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134400</c:v>
                </c:pt>
                <c:pt idx="1">
                  <c:v>282125</c:v>
                </c:pt>
                <c:pt idx="2">
                  <c:v>664000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 (рублей)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50400</c:v>
                </c:pt>
                <c:pt idx="1">
                  <c:v>75900</c:v>
                </c:pt>
                <c:pt idx="2">
                  <c:v>264000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районный бюджет (рублей)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84000</c:v>
                </c:pt>
                <c:pt idx="1">
                  <c:v>206225</c:v>
                </c:pt>
                <c:pt idx="2">
                  <c:v>400000</c:v>
                </c:pt>
              </c:numCache>
            </c:numRef>
          </c:val>
        </c:ser>
        <c:shape val="box"/>
        <c:axId val="120811904"/>
        <c:axId val="120813440"/>
        <c:axId val="0"/>
      </c:bar3DChart>
      <c:catAx>
        <c:axId val="120811904"/>
        <c:scaling>
          <c:orientation val="minMax"/>
        </c:scaling>
        <c:axPos val="b"/>
        <c:numFmt formatCode="General" sourceLinked="1"/>
        <c:tickLblPos val="nextTo"/>
        <c:crossAx val="120813440"/>
        <c:crosses val="autoZero"/>
        <c:auto val="1"/>
        <c:lblAlgn val="ctr"/>
        <c:lblOffset val="100"/>
      </c:catAx>
      <c:valAx>
        <c:axId val="12081344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08119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consultantplus://offline/ref=A8A8A6E555EE401B8E26C6C4CED921D05173F18D3F0913EF7DBE85999625B466E2546531FFC9839BC1959643F211A8D41292A7170EDB7B61W7A5H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38A81-1FAE-4142-99EB-5DC6E5A1EDA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470DC5-7315-4E1C-BE5D-624CC17CE1B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ИП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Илатовский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В.С.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Обновление автопарка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Покупка нового автобуса  через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займ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ММК «Развитие»  по ставке 3,25%  годовых  на сумму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3 170 000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C0B6A6-E682-4ED1-950E-60A02AE98955}" type="parTrans" cxnId="{C0C00A2F-6E9D-46CA-BB7B-6601D1203CBB}">
      <dgm:prSet/>
      <dgm:spPr/>
      <dgm:t>
        <a:bodyPr/>
        <a:lstStyle/>
        <a:p>
          <a:endParaRPr lang="ru-RU"/>
        </a:p>
      </dgm:t>
    </dgm:pt>
    <dgm:pt modelId="{CD1F6C12-9E9A-4946-BF06-E984BC45986B}" type="sibTrans" cxnId="{C0C00A2F-6E9D-46CA-BB7B-6601D1203CBB}">
      <dgm:prSet/>
      <dgm:spPr/>
      <dgm:t>
        <a:bodyPr/>
        <a:lstStyle/>
        <a:p>
          <a:endParaRPr lang="ru-RU"/>
        </a:p>
      </dgm:t>
    </dgm:pt>
    <dgm:pt modelId="{C6DFC504-4926-41A7-8E17-298816AECA1E}" type="pres">
      <dgm:prSet presAssocID="{47238A81-1FAE-4142-99EB-5DC6E5A1EDA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AE6CAD-8B9B-4402-9792-85B075694911}" type="pres">
      <dgm:prSet presAssocID="{7B470DC5-7315-4E1C-BE5D-624CC17CE1B0}" presName="linNode" presStyleCnt="0"/>
      <dgm:spPr/>
    </dgm:pt>
    <dgm:pt modelId="{EB83A427-9C37-46BC-89FF-E8F3233E8203}" type="pres">
      <dgm:prSet presAssocID="{7B470DC5-7315-4E1C-BE5D-624CC17CE1B0}" presName="parentShp" presStyleLbl="node1" presStyleIdx="0" presStyleCnt="1" custScaleX="316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20F22-3542-4638-963F-D7027A33A2E2}" type="pres">
      <dgm:prSet presAssocID="{7B470DC5-7315-4E1C-BE5D-624CC17CE1B0}" presName="childShp" presStyleLbl="bgAccFollowNode1" presStyleIdx="0" presStyleCnt="1" custFlipHor="0" custScaleX="4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F88BF-3CB2-4192-A77B-D386F5A1CFA5}" type="presOf" srcId="{7B470DC5-7315-4E1C-BE5D-624CC17CE1B0}" destId="{EB83A427-9C37-46BC-89FF-E8F3233E8203}" srcOrd="0" destOrd="0" presId="urn:microsoft.com/office/officeart/2005/8/layout/vList6"/>
    <dgm:cxn modelId="{C0C00A2F-6E9D-46CA-BB7B-6601D1203CBB}" srcId="{47238A81-1FAE-4142-99EB-5DC6E5A1EDAD}" destId="{7B470DC5-7315-4E1C-BE5D-624CC17CE1B0}" srcOrd="0" destOrd="0" parTransId="{43C0B6A6-E682-4ED1-950E-60A02AE98955}" sibTransId="{CD1F6C12-9E9A-4946-BF06-E984BC45986B}"/>
    <dgm:cxn modelId="{1C53BDB6-D5D4-4F6F-8812-0A3161B9C249}" type="presOf" srcId="{47238A81-1FAE-4142-99EB-5DC6E5A1EDAD}" destId="{C6DFC504-4926-41A7-8E17-298816AECA1E}" srcOrd="0" destOrd="0" presId="urn:microsoft.com/office/officeart/2005/8/layout/vList6"/>
    <dgm:cxn modelId="{10BB107D-ADF3-4302-AB33-FEF2BF4A690D}" type="presParOf" srcId="{C6DFC504-4926-41A7-8E17-298816AECA1E}" destId="{67AE6CAD-8B9B-4402-9792-85B075694911}" srcOrd="0" destOrd="0" presId="urn:microsoft.com/office/officeart/2005/8/layout/vList6"/>
    <dgm:cxn modelId="{736B3161-9E49-456C-A219-A318F9882A9B}" type="presParOf" srcId="{67AE6CAD-8B9B-4402-9792-85B075694911}" destId="{EB83A427-9C37-46BC-89FF-E8F3233E8203}" srcOrd="0" destOrd="0" presId="urn:microsoft.com/office/officeart/2005/8/layout/vList6"/>
    <dgm:cxn modelId="{798B5794-E133-452B-9058-2FF0690659EF}" type="presParOf" srcId="{67AE6CAD-8B9B-4402-9792-85B075694911}" destId="{20A20F22-3542-4638-963F-D7027A33A2E2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92E044-D09C-4BD2-B12B-9CD1D48D30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4BCD1-E6D5-443B-8017-195D3501F241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Двум семьям района (из пос.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Илеза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 «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Илезское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и пос. Первомайский МО «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Лихачевское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») вручены государственные жилищные сертификаты в рамках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программы Российской Федерации "Обеспечение доступным и комфортным жильем и коммунальными услугами граждан Российской Федерации" по категории «инвалиды» на сумму 1 821 708 руб. и 2342196 руб. для покупки жилья в Вологодской области. В 2018 году сертификаты не выдавались.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166F8C-E027-4C6C-A510-47407302B9B5}" type="parTrans" cxnId="{21F83364-3ED3-41E7-A53E-1040BFF79BC9}">
      <dgm:prSet/>
      <dgm:spPr/>
      <dgm:t>
        <a:bodyPr/>
        <a:lstStyle/>
        <a:p>
          <a:endParaRPr lang="ru-RU"/>
        </a:p>
      </dgm:t>
    </dgm:pt>
    <dgm:pt modelId="{3EC8AA76-1BDF-4CCF-8447-78AF5FD69F9C}" type="sibTrans" cxnId="{21F83364-3ED3-41E7-A53E-1040BFF79BC9}">
      <dgm:prSet/>
      <dgm:spPr/>
      <dgm:t>
        <a:bodyPr/>
        <a:lstStyle/>
        <a:p>
          <a:endParaRPr lang="ru-RU"/>
        </a:p>
      </dgm:t>
    </dgm:pt>
    <dgm:pt modelId="{1580BC4D-F7F5-4371-A627-CEA58EB0E29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Прошли обучение  по охране труда  -   230 человек;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проведена специальная оценка условий труда в 21 организации района – 570 рабочих мест.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70CAFD-14AD-441B-8506-80DDFC9E2ADF}" type="parTrans" cxnId="{BF6B894E-FEFB-4072-95D6-69EE3BA92C05}">
      <dgm:prSet/>
      <dgm:spPr/>
      <dgm:t>
        <a:bodyPr/>
        <a:lstStyle/>
        <a:p>
          <a:endParaRPr lang="ru-RU"/>
        </a:p>
      </dgm:t>
    </dgm:pt>
    <dgm:pt modelId="{8ADF6FB0-21E5-4167-8822-D6AF00326107}" type="sibTrans" cxnId="{BF6B894E-FEFB-4072-95D6-69EE3BA92C05}">
      <dgm:prSet/>
      <dgm:spPr/>
      <dgm:t>
        <a:bodyPr/>
        <a:lstStyle/>
        <a:p>
          <a:endParaRPr lang="ru-RU"/>
        </a:p>
      </dgm:t>
    </dgm:pt>
    <dgm:pt modelId="{5BA08482-F940-4DC2-BA0E-F0FD05C7D85F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вопросам защиты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  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рассмотрено 103 обращения (в 2018 году – 99), даны 33 устных консультации (в 2018 – 45), подготовлено 70 письменных претензий (в 2018 – 54) и 3 иска (в 2018- 8).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52DACC-F481-487C-B56C-6793B7DB7EDE}" type="parTrans" cxnId="{3C08B49E-EFBD-4DFC-87CA-B1D4A4F4D077}">
      <dgm:prSet/>
      <dgm:spPr/>
      <dgm:t>
        <a:bodyPr/>
        <a:lstStyle/>
        <a:p>
          <a:endParaRPr lang="ru-RU"/>
        </a:p>
      </dgm:t>
    </dgm:pt>
    <dgm:pt modelId="{4B5948F1-B7EE-40B4-8EE0-5D827D793BD6}" type="sibTrans" cxnId="{3C08B49E-EFBD-4DFC-87CA-B1D4A4F4D077}">
      <dgm:prSet/>
      <dgm:spPr/>
      <dgm:t>
        <a:bodyPr/>
        <a:lstStyle/>
        <a:p>
          <a:endParaRPr lang="ru-RU"/>
        </a:p>
      </dgm:t>
    </dgm:pt>
    <dgm:pt modelId="{C99AA23E-96B2-4BD2-B455-C9925F6A9938}" type="pres">
      <dgm:prSet presAssocID="{9392E044-D09C-4BD2-B12B-9CD1D48D30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61391A-17BF-4FE3-AE4F-8496E1C539AC}" type="pres">
      <dgm:prSet presAssocID="{1580BC4D-F7F5-4371-A627-CEA58EB0E29E}" presName="linNode" presStyleCnt="0"/>
      <dgm:spPr/>
    </dgm:pt>
    <dgm:pt modelId="{46962527-CF7F-4135-8478-8A9E5D54CE12}" type="pres">
      <dgm:prSet presAssocID="{1580BC4D-F7F5-4371-A627-CEA58EB0E29E}" presName="parentText" presStyleLbl="node1" presStyleIdx="0" presStyleCnt="3" custScaleX="277778" custScaleY="523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7F982-2742-4182-BD8D-B870B32F7363}" type="pres">
      <dgm:prSet presAssocID="{8ADF6FB0-21E5-4167-8822-D6AF00326107}" presName="sp" presStyleCnt="0"/>
      <dgm:spPr/>
    </dgm:pt>
    <dgm:pt modelId="{C60687CE-797C-405A-8EBB-DF6263F214CD}" type="pres">
      <dgm:prSet presAssocID="{01F4BCD1-E6D5-443B-8017-195D3501F241}" presName="linNode" presStyleCnt="0"/>
      <dgm:spPr/>
    </dgm:pt>
    <dgm:pt modelId="{DD715450-2892-42DD-BB45-B7937DA5863C}" type="pres">
      <dgm:prSet presAssocID="{01F4BCD1-E6D5-443B-8017-195D3501F241}" presName="parentText" presStyleLbl="node1" presStyleIdx="1" presStyleCnt="3" custScaleX="277778" custScaleY="1143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F2092-B23A-42C1-B08A-47272B49E9FC}" type="pres">
      <dgm:prSet presAssocID="{3EC8AA76-1BDF-4CCF-8447-78AF5FD69F9C}" presName="sp" presStyleCnt="0"/>
      <dgm:spPr/>
    </dgm:pt>
    <dgm:pt modelId="{1720A74E-EA3D-42F2-9534-0C46FD17B7AF}" type="pres">
      <dgm:prSet presAssocID="{5BA08482-F940-4DC2-BA0E-F0FD05C7D85F}" presName="linNode" presStyleCnt="0"/>
      <dgm:spPr/>
    </dgm:pt>
    <dgm:pt modelId="{658DABCA-90BC-4593-BA2F-CBDE27126548}" type="pres">
      <dgm:prSet presAssocID="{5BA08482-F940-4DC2-BA0E-F0FD05C7D85F}" presName="parentText" presStyleLbl="node1" presStyleIdx="2" presStyleCnt="3" custScaleX="277778" custScaleY="48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C7715B-AAB2-4223-A665-341E5AD12A10}" type="presOf" srcId="{9392E044-D09C-4BD2-B12B-9CD1D48D30F1}" destId="{C99AA23E-96B2-4BD2-B455-C9925F6A9938}" srcOrd="0" destOrd="0" presId="urn:microsoft.com/office/officeart/2005/8/layout/vList5"/>
    <dgm:cxn modelId="{04E07874-77E0-4F13-9E0A-3E80B3134D7B}" type="presOf" srcId="{01F4BCD1-E6D5-443B-8017-195D3501F241}" destId="{DD715450-2892-42DD-BB45-B7937DA5863C}" srcOrd="0" destOrd="0" presId="urn:microsoft.com/office/officeart/2005/8/layout/vList5"/>
    <dgm:cxn modelId="{4C3A357A-D0CC-4821-93D6-8D089CF34AF0}" type="presOf" srcId="{1580BC4D-F7F5-4371-A627-CEA58EB0E29E}" destId="{46962527-CF7F-4135-8478-8A9E5D54CE12}" srcOrd="0" destOrd="0" presId="urn:microsoft.com/office/officeart/2005/8/layout/vList5"/>
    <dgm:cxn modelId="{BF6B894E-FEFB-4072-95D6-69EE3BA92C05}" srcId="{9392E044-D09C-4BD2-B12B-9CD1D48D30F1}" destId="{1580BC4D-F7F5-4371-A627-CEA58EB0E29E}" srcOrd="0" destOrd="0" parTransId="{BE70CAFD-14AD-441B-8506-80DDFC9E2ADF}" sibTransId="{8ADF6FB0-21E5-4167-8822-D6AF00326107}"/>
    <dgm:cxn modelId="{F6DBF2AF-FE89-454E-A924-36DC075D8D42}" type="presOf" srcId="{5BA08482-F940-4DC2-BA0E-F0FD05C7D85F}" destId="{658DABCA-90BC-4593-BA2F-CBDE27126548}" srcOrd="0" destOrd="0" presId="urn:microsoft.com/office/officeart/2005/8/layout/vList5"/>
    <dgm:cxn modelId="{21F83364-3ED3-41E7-A53E-1040BFF79BC9}" srcId="{9392E044-D09C-4BD2-B12B-9CD1D48D30F1}" destId="{01F4BCD1-E6D5-443B-8017-195D3501F241}" srcOrd="1" destOrd="0" parTransId="{27166F8C-E027-4C6C-A510-47407302B9B5}" sibTransId="{3EC8AA76-1BDF-4CCF-8447-78AF5FD69F9C}"/>
    <dgm:cxn modelId="{3C08B49E-EFBD-4DFC-87CA-B1D4A4F4D077}" srcId="{9392E044-D09C-4BD2-B12B-9CD1D48D30F1}" destId="{5BA08482-F940-4DC2-BA0E-F0FD05C7D85F}" srcOrd="2" destOrd="0" parTransId="{D352DACC-F481-487C-B56C-6793B7DB7EDE}" sibTransId="{4B5948F1-B7EE-40B4-8EE0-5D827D793BD6}"/>
    <dgm:cxn modelId="{FC0927DC-DBCB-4A98-BB8C-B6E76C4556BE}" type="presParOf" srcId="{C99AA23E-96B2-4BD2-B455-C9925F6A9938}" destId="{F261391A-17BF-4FE3-AE4F-8496E1C539AC}" srcOrd="0" destOrd="0" presId="urn:microsoft.com/office/officeart/2005/8/layout/vList5"/>
    <dgm:cxn modelId="{F50C0407-F5A8-40B7-A854-3FA71AFA2E69}" type="presParOf" srcId="{F261391A-17BF-4FE3-AE4F-8496E1C539AC}" destId="{46962527-CF7F-4135-8478-8A9E5D54CE12}" srcOrd="0" destOrd="0" presId="urn:microsoft.com/office/officeart/2005/8/layout/vList5"/>
    <dgm:cxn modelId="{CA5983CE-7E93-4E7E-8238-F1B84220D860}" type="presParOf" srcId="{C99AA23E-96B2-4BD2-B455-C9925F6A9938}" destId="{4A37F982-2742-4182-BD8D-B870B32F7363}" srcOrd="1" destOrd="0" presId="urn:microsoft.com/office/officeart/2005/8/layout/vList5"/>
    <dgm:cxn modelId="{2A560014-7452-43DA-AA9B-B7AE4F0BFF2A}" type="presParOf" srcId="{C99AA23E-96B2-4BD2-B455-C9925F6A9938}" destId="{C60687CE-797C-405A-8EBB-DF6263F214CD}" srcOrd="2" destOrd="0" presId="urn:microsoft.com/office/officeart/2005/8/layout/vList5"/>
    <dgm:cxn modelId="{17F4EB9B-EF40-4099-9D74-DF4B2AA2F865}" type="presParOf" srcId="{C60687CE-797C-405A-8EBB-DF6263F214CD}" destId="{DD715450-2892-42DD-BB45-B7937DA5863C}" srcOrd="0" destOrd="0" presId="urn:microsoft.com/office/officeart/2005/8/layout/vList5"/>
    <dgm:cxn modelId="{13BB76AC-0096-4CF1-891E-D0EB5C229AFC}" type="presParOf" srcId="{C99AA23E-96B2-4BD2-B455-C9925F6A9938}" destId="{54CF2092-B23A-42C1-B08A-47272B49E9FC}" srcOrd="3" destOrd="0" presId="urn:microsoft.com/office/officeart/2005/8/layout/vList5"/>
    <dgm:cxn modelId="{0FEE0FF3-34E3-4638-A9D7-CBB27CC05468}" type="presParOf" srcId="{C99AA23E-96B2-4BD2-B455-C9925F6A9938}" destId="{1720A74E-EA3D-42F2-9534-0C46FD17B7AF}" srcOrd="4" destOrd="0" presId="urn:microsoft.com/office/officeart/2005/8/layout/vList5"/>
    <dgm:cxn modelId="{DE51D2F6-8E35-4F8D-BAC5-B94CA40EB1D2}" type="presParOf" srcId="{1720A74E-EA3D-42F2-9534-0C46FD17B7AF}" destId="{658DABCA-90BC-4593-BA2F-CBDE27126548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92E044-D09C-4BD2-B12B-9CD1D48D30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8774D6-117E-4E18-BAD4-EBEF8231ACB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Совокупный годовой объем закупок (СГОЗ) заказчиков МО «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Устьянский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 составил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404 897 тыс. рублей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(2018 год –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285 тыс. рублей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53DE15-92FD-4D59-A217-F79DAE82C282}" type="parTrans" cxnId="{9E6E0DC6-FA53-4460-9654-FC528215BBB5}">
      <dgm:prSet/>
      <dgm:spPr/>
      <dgm:t>
        <a:bodyPr/>
        <a:lstStyle/>
        <a:p>
          <a:endParaRPr lang="ru-RU"/>
        </a:p>
      </dgm:t>
    </dgm:pt>
    <dgm:pt modelId="{88EF990E-3714-4115-AD1B-1922C9182AEE}" type="sibTrans" cxnId="{9E6E0DC6-FA53-4460-9654-FC528215BBB5}">
      <dgm:prSet/>
      <dgm:spPr/>
      <dgm:t>
        <a:bodyPr/>
        <a:lstStyle/>
        <a:p>
          <a:endParaRPr lang="ru-RU"/>
        </a:p>
      </dgm:t>
    </dgm:pt>
    <dgm:pt modelId="{DCD9A1F3-64D8-4982-AAEB-45BA9ED3B63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Заказчиками МО «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Устьянский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 всего проведено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238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закупки конкурентными способами (электронные аукционы, запросы котировок, открытый конкурс в электронной форме) на общую сумму начальных максимальных цен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217 554 тыс.руб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D58885-B70A-4350-9551-AF530CD6A897}" type="parTrans" cxnId="{7BA25289-A9F7-48CE-B57A-B748BF77CD45}">
      <dgm:prSet/>
      <dgm:spPr/>
      <dgm:t>
        <a:bodyPr/>
        <a:lstStyle/>
        <a:p>
          <a:endParaRPr lang="ru-RU"/>
        </a:p>
      </dgm:t>
    </dgm:pt>
    <dgm:pt modelId="{CBCBB4A9-2F35-4B4B-A455-514DF111BBB7}" type="sibTrans" cxnId="{7BA25289-A9F7-48CE-B57A-B748BF77CD45}">
      <dgm:prSet/>
      <dgm:spPr/>
      <dgm:t>
        <a:bodyPr/>
        <a:lstStyle/>
        <a:p>
          <a:endParaRPr lang="ru-RU"/>
        </a:p>
      </dgm:t>
    </dgm:pt>
    <dgm:pt modelId="{45391BF4-2C9A-4AB8-864C-69901EC0DF9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Сумма экономии по результатам конкурентных процедур составила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16 995, 33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в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году сумма экономии составила всего 3 692,53 тыс. рублей. Большая часть средств перераспределена в рамках муниципальных программ</a:t>
          </a:r>
          <a:r>
            <a:rPr lang="ru-RU" dirty="0" smtClean="0"/>
            <a:t>.</a:t>
          </a:r>
          <a:endParaRPr lang="ru-RU" dirty="0"/>
        </a:p>
      </dgm:t>
    </dgm:pt>
    <dgm:pt modelId="{4F0AAC2E-4767-4653-BA58-3F544AB6A279}" type="parTrans" cxnId="{A817FD4D-FDC3-4D31-865C-9713A9DF6238}">
      <dgm:prSet/>
      <dgm:spPr/>
      <dgm:t>
        <a:bodyPr/>
        <a:lstStyle/>
        <a:p>
          <a:endParaRPr lang="ru-RU"/>
        </a:p>
      </dgm:t>
    </dgm:pt>
    <dgm:pt modelId="{E1B0E7B5-BBB6-4B26-B5B4-5BF5F9A6A397}" type="sibTrans" cxnId="{A817FD4D-FDC3-4D31-865C-9713A9DF6238}">
      <dgm:prSet/>
      <dgm:spPr/>
      <dgm:t>
        <a:bodyPr/>
        <a:lstStyle/>
        <a:p>
          <a:endParaRPr lang="ru-RU"/>
        </a:p>
      </dgm:t>
    </dgm:pt>
    <dgm:pt modelId="{6E3C9AE5-C7C5-4AF6-A2CD-FA2578EB5A5C}" type="pres">
      <dgm:prSet presAssocID="{9392E044-D09C-4BD2-B12B-9CD1D48D30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F7CBC-5AD8-4063-BDF3-F7374FF1516F}" type="pres">
      <dgm:prSet presAssocID="{318774D6-117E-4E18-BAD4-EBEF8231AC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F208E-E7F0-4A51-85FD-401FEEA8D2C4}" type="pres">
      <dgm:prSet presAssocID="{88EF990E-3714-4115-AD1B-1922C9182AEE}" presName="spacer" presStyleCnt="0"/>
      <dgm:spPr/>
    </dgm:pt>
    <dgm:pt modelId="{457CD7D7-5A98-457F-BFA5-31BB96465EF4}" type="pres">
      <dgm:prSet presAssocID="{DCD9A1F3-64D8-4982-AAEB-45BA9ED3B6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4394B-32B8-444B-8EDA-7BAF512C9B7C}" type="pres">
      <dgm:prSet presAssocID="{CBCBB4A9-2F35-4B4B-A455-514DF111BBB7}" presName="spacer" presStyleCnt="0"/>
      <dgm:spPr/>
    </dgm:pt>
    <dgm:pt modelId="{CD1C9F51-6E9A-4AB2-8C05-EBE8C51A37C5}" type="pres">
      <dgm:prSet presAssocID="{45391BF4-2C9A-4AB8-864C-69901EC0DF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C08A0-2CE8-4B72-9E27-3C164BF6B563}" type="presOf" srcId="{9392E044-D09C-4BD2-B12B-9CD1D48D30F1}" destId="{6E3C9AE5-C7C5-4AF6-A2CD-FA2578EB5A5C}" srcOrd="0" destOrd="0" presId="urn:microsoft.com/office/officeart/2005/8/layout/vList2"/>
    <dgm:cxn modelId="{42539BE7-F5F7-47C0-A0D1-B88358273A08}" type="presOf" srcId="{318774D6-117E-4E18-BAD4-EBEF8231ACBD}" destId="{F4DF7CBC-5AD8-4063-BDF3-F7374FF1516F}" srcOrd="0" destOrd="0" presId="urn:microsoft.com/office/officeart/2005/8/layout/vList2"/>
    <dgm:cxn modelId="{FBBF4E40-2DD6-49BB-BB42-3FB4D5683237}" type="presOf" srcId="{DCD9A1F3-64D8-4982-AAEB-45BA9ED3B638}" destId="{457CD7D7-5A98-457F-BFA5-31BB96465EF4}" srcOrd="0" destOrd="0" presId="urn:microsoft.com/office/officeart/2005/8/layout/vList2"/>
    <dgm:cxn modelId="{7BA25289-A9F7-48CE-B57A-B748BF77CD45}" srcId="{9392E044-D09C-4BD2-B12B-9CD1D48D30F1}" destId="{DCD9A1F3-64D8-4982-AAEB-45BA9ED3B638}" srcOrd="1" destOrd="0" parTransId="{D1D58885-B70A-4350-9551-AF530CD6A897}" sibTransId="{CBCBB4A9-2F35-4B4B-A455-514DF111BBB7}"/>
    <dgm:cxn modelId="{D6BDD3E1-8A16-422E-98C2-7D8C6347BA78}" type="presOf" srcId="{45391BF4-2C9A-4AB8-864C-69901EC0DF97}" destId="{CD1C9F51-6E9A-4AB2-8C05-EBE8C51A37C5}" srcOrd="0" destOrd="0" presId="urn:microsoft.com/office/officeart/2005/8/layout/vList2"/>
    <dgm:cxn modelId="{A817FD4D-FDC3-4D31-865C-9713A9DF6238}" srcId="{9392E044-D09C-4BD2-B12B-9CD1D48D30F1}" destId="{45391BF4-2C9A-4AB8-864C-69901EC0DF97}" srcOrd="2" destOrd="0" parTransId="{4F0AAC2E-4767-4653-BA58-3F544AB6A279}" sibTransId="{E1B0E7B5-BBB6-4B26-B5B4-5BF5F9A6A397}"/>
    <dgm:cxn modelId="{9E6E0DC6-FA53-4460-9654-FC528215BBB5}" srcId="{9392E044-D09C-4BD2-B12B-9CD1D48D30F1}" destId="{318774D6-117E-4E18-BAD4-EBEF8231ACBD}" srcOrd="0" destOrd="0" parTransId="{9E53DE15-92FD-4D59-A217-F79DAE82C282}" sibTransId="{88EF990E-3714-4115-AD1B-1922C9182AEE}"/>
    <dgm:cxn modelId="{C8DD5917-41ED-4CE3-9079-B0AE8756D7BF}" type="presParOf" srcId="{6E3C9AE5-C7C5-4AF6-A2CD-FA2578EB5A5C}" destId="{F4DF7CBC-5AD8-4063-BDF3-F7374FF1516F}" srcOrd="0" destOrd="0" presId="urn:microsoft.com/office/officeart/2005/8/layout/vList2"/>
    <dgm:cxn modelId="{79A4AE51-B9DF-4AAA-B2FE-5020DB9607AD}" type="presParOf" srcId="{6E3C9AE5-C7C5-4AF6-A2CD-FA2578EB5A5C}" destId="{191F208E-E7F0-4A51-85FD-401FEEA8D2C4}" srcOrd="1" destOrd="0" presId="urn:microsoft.com/office/officeart/2005/8/layout/vList2"/>
    <dgm:cxn modelId="{CAF339E3-83F5-49FE-9133-99C7A292FD61}" type="presParOf" srcId="{6E3C9AE5-C7C5-4AF6-A2CD-FA2578EB5A5C}" destId="{457CD7D7-5A98-457F-BFA5-31BB96465EF4}" srcOrd="2" destOrd="0" presId="urn:microsoft.com/office/officeart/2005/8/layout/vList2"/>
    <dgm:cxn modelId="{C8EC581E-FE70-42C3-860A-10B82A1C2D37}" type="presParOf" srcId="{6E3C9AE5-C7C5-4AF6-A2CD-FA2578EB5A5C}" destId="{D494394B-32B8-444B-8EDA-7BAF512C9B7C}" srcOrd="3" destOrd="0" presId="urn:microsoft.com/office/officeart/2005/8/layout/vList2"/>
    <dgm:cxn modelId="{9731D83E-9CA6-41D6-BDA6-2749E9AEF695}" type="presParOf" srcId="{6E3C9AE5-C7C5-4AF6-A2CD-FA2578EB5A5C}" destId="{CD1C9F51-6E9A-4AB2-8C05-EBE8C51A37C5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074E04-1A62-484B-A16E-C04A2CA49C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2F4CB-898B-436F-85AD-8FF4A5427A0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Продолжение работы по привлечению дополнительных доходов в бюджет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района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79A8D3-790B-47C9-917A-DEEC88868E99}" type="parTrans" cxnId="{E6E02AEF-A164-433F-8F73-51F53F00B022}">
      <dgm:prSet/>
      <dgm:spPr/>
      <dgm:t>
        <a:bodyPr/>
        <a:lstStyle/>
        <a:p>
          <a:endParaRPr lang="ru-RU"/>
        </a:p>
      </dgm:t>
    </dgm:pt>
    <dgm:pt modelId="{7DB2AC95-F828-4A0C-9E7A-D4402F646D9A}" type="sibTrans" cxnId="{E6E02AEF-A164-433F-8F73-51F53F00B022}">
      <dgm:prSet/>
      <dgm:spPr/>
      <dgm:t>
        <a:bodyPr/>
        <a:lstStyle/>
        <a:p>
          <a:endParaRPr lang="ru-RU"/>
        </a:p>
      </dgm:t>
    </dgm:pt>
    <dgm:pt modelId="{D7087217-03B4-478A-A212-56CBDE1FCC3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адресной программе Архангельской области «Переселение граждан из аварийного жилищного фонда»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C4AAF6-BB95-4B6C-A853-F86C6982DABD}" type="parTrans" cxnId="{F17C3668-42A3-431C-832F-3E80B06C26AC}">
      <dgm:prSet/>
      <dgm:spPr/>
      <dgm:t>
        <a:bodyPr/>
        <a:lstStyle/>
        <a:p>
          <a:endParaRPr lang="ru-RU"/>
        </a:p>
      </dgm:t>
    </dgm:pt>
    <dgm:pt modelId="{8C31ABA4-A484-482C-B249-7069393D6925}" type="sibTrans" cxnId="{F17C3668-42A3-431C-832F-3E80B06C26AC}">
      <dgm:prSet/>
      <dgm:spPr/>
      <dgm:t>
        <a:bodyPr/>
        <a:lstStyle/>
        <a:p>
          <a:endParaRPr lang="ru-RU"/>
        </a:p>
      </dgm:t>
    </dgm:pt>
    <dgm:pt modelId="{687A2BDC-42F5-4F16-977F-3B2CB2F2F80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Поддерживать строительство и приобретение жилья гражданами в сельской местности, особенно молодых семей и специалистов сельского хозяйства (участвовать в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софинансировании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объектов строительства жилья)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00A4EB-DBCB-4054-892F-B237C0C1DFBE}" type="parTrans" cxnId="{6C939EE5-FB57-4BDC-B7AF-26DC4D73BF05}">
      <dgm:prSet/>
      <dgm:spPr/>
      <dgm:t>
        <a:bodyPr/>
        <a:lstStyle/>
        <a:p>
          <a:endParaRPr lang="ru-RU"/>
        </a:p>
      </dgm:t>
    </dgm:pt>
    <dgm:pt modelId="{56B6B59E-0A51-486F-98B0-D62A122BA063}" type="sibTrans" cxnId="{6C939EE5-FB57-4BDC-B7AF-26DC4D73BF05}">
      <dgm:prSet/>
      <dgm:spPr/>
      <dgm:t>
        <a:bodyPr/>
        <a:lstStyle/>
        <a:p>
          <a:endParaRPr lang="ru-RU"/>
        </a:p>
      </dgm:t>
    </dgm:pt>
    <dgm:pt modelId="{4E6B90C8-6B4A-47EA-8023-1B0E8BC9D0A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Продолжить работу по предоставлению земельных участков предназначенных для индивидуального жилищного строительства многодетным  семьям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6B10B4-FCB2-486F-85D4-F3C8158990C5}" type="parTrans" cxnId="{BEE535C3-9383-41F1-8C63-16B0C9625D4A}">
      <dgm:prSet/>
      <dgm:spPr/>
      <dgm:t>
        <a:bodyPr/>
        <a:lstStyle/>
        <a:p>
          <a:endParaRPr lang="ru-RU"/>
        </a:p>
      </dgm:t>
    </dgm:pt>
    <dgm:pt modelId="{8481BC04-0A76-4932-996C-7A4EEE326498}" type="sibTrans" cxnId="{BEE535C3-9383-41F1-8C63-16B0C9625D4A}">
      <dgm:prSet/>
      <dgm:spPr/>
      <dgm:t>
        <a:bodyPr/>
        <a:lstStyle/>
        <a:p>
          <a:endParaRPr lang="ru-RU"/>
        </a:p>
      </dgm:t>
    </dgm:pt>
    <dgm:pt modelId="{49D0107D-2E59-4C2F-B54B-67CB247B256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 на территории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Устьянского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муниципального района Указа Президента Российской Федерации от 07 мая 2018 года № 204 «О национальных  целях и стратегических задачах развития Российской Федерации на период до 2024 года»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EF94C6-76E2-4683-9818-1FD12432D4FE}" type="parTrans" cxnId="{AEFEB5AE-EC47-44BD-B5D4-B4AB3B6D3D44}">
      <dgm:prSet/>
      <dgm:spPr/>
      <dgm:t>
        <a:bodyPr/>
        <a:lstStyle/>
        <a:p>
          <a:endParaRPr lang="ru-RU"/>
        </a:p>
      </dgm:t>
    </dgm:pt>
    <dgm:pt modelId="{2253F371-7253-4AB5-ADC4-D3C57547E2C8}" type="sibTrans" cxnId="{AEFEB5AE-EC47-44BD-B5D4-B4AB3B6D3D44}">
      <dgm:prSet/>
      <dgm:spPr/>
      <dgm:t>
        <a:bodyPr/>
        <a:lstStyle/>
        <a:p>
          <a:endParaRPr lang="ru-RU"/>
        </a:p>
      </dgm:t>
    </dgm:pt>
    <dgm:pt modelId="{844D58C0-D617-4E34-8797-70CF558E1AEE}" type="pres">
      <dgm:prSet presAssocID="{9C074E04-1A62-484B-A16E-C04A2CA49C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AF48A-6AF1-49E4-913F-CC63D908D1CE}" type="pres">
      <dgm:prSet presAssocID="{7232F4CB-898B-436F-85AD-8FF4A5427A0A}" presName="node" presStyleLbl="node1" presStyleIdx="0" presStyleCnt="5" custScaleX="145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B098C-2662-4F9E-BF4F-CADDC60AD57C}" type="pres">
      <dgm:prSet presAssocID="{7DB2AC95-F828-4A0C-9E7A-D4402F646D9A}" presName="sibTrans" presStyleCnt="0"/>
      <dgm:spPr/>
    </dgm:pt>
    <dgm:pt modelId="{92B2A692-227E-4A7E-8915-1F9E9EB2BE47}" type="pres">
      <dgm:prSet presAssocID="{D7087217-03B4-478A-A212-56CBDE1FCC3A}" presName="node" presStyleLbl="node1" presStyleIdx="1" presStyleCnt="5" custScaleX="141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A4BD5-F700-4D65-B6F3-DFE3F2C35E57}" type="pres">
      <dgm:prSet presAssocID="{8C31ABA4-A484-482C-B249-7069393D6925}" presName="sibTrans" presStyleCnt="0"/>
      <dgm:spPr/>
    </dgm:pt>
    <dgm:pt modelId="{496B3727-CDC0-40D9-BDE2-6918AFA572DA}" type="pres">
      <dgm:prSet presAssocID="{687A2BDC-42F5-4F16-977F-3B2CB2F2F807}" presName="node" presStyleLbl="node1" presStyleIdx="2" presStyleCnt="5" custScaleX="142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ABC62-6CA4-4F69-92C1-0C2D3C6343AC}" type="pres">
      <dgm:prSet presAssocID="{56B6B59E-0A51-486F-98B0-D62A122BA063}" presName="sibTrans" presStyleCnt="0"/>
      <dgm:spPr/>
    </dgm:pt>
    <dgm:pt modelId="{50709D54-1AFA-4EEB-90CA-2ED78EFD0CA3}" type="pres">
      <dgm:prSet presAssocID="{4E6B90C8-6B4A-47EA-8023-1B0E8BC9D0AC}" presName="node" presStyleLbl="node1" presStyleIdx="3" presStyleCnt="5" custScaleX="140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98EEC-8189-4B96-80B5-A6D8D9EC56C3}" type="pres">
      <dgm:prSet presAssocID="{8481BC04-0A76-4932-996C-7A4EEE326498}" presName="sibTrans" presStyleCnt="0"/>
      <dgm:spPr/>
    </dgm:pt>
    <dgm:pt modelId="{AD4DDC71-BA79-4075-8A4E-E74CEF9A9DFD}" type="pres">
      <dgm:prSet presAssocID="{49D0107D-2E59-4C2F-B54B-67CB247B2569}" presName="node" presStyleLbl="node1" presStyleIdx="4" presStyleCnt="5" custScaleX="163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C3668-42A3-431C-832F-3E80B06C26AC}" srcId="{9C074E04-1A62-484B-A16E-C04A2CA49C07}" destId="{D7087217-03B4-478A-A212-56CBDE1FCC3A}" srcOrd="1" destOrd="0" parTransId="{A8C4AAF6-BB95-4B6C-A853-F86C6982DABD}" sibTransId="{8C31ABA4-A484-482C-B249-7069393D6925}"/>
    <dgm:cxn modelId="{BEE535C3-9383-41F1-8C63-16B0C9625D4A}" srcId="{9C074E04-1A62-484B-A16E-C04A2CA49C07}" destId="{4E6B90C8-6B4A-47EA-8023-1B0E8BC9D0AC}" srcOrd="3" destOrd="0" parTransId="{986B10B4-FCB2-486F-85D4-F3C8158990C5}" sibTransId="{8481BC04-0A76-4932-996C-7A4EEE326498}"/>
    <dgm:cxn modelId="{0C0363B7-6571-4A28-964A-717B964C54ED}" type="presOf" srcId="{4E6B90C8-6B4A-47EA-8023-1B0E8BC9D0AC}" destId="{50709D54-1AFA-4EEB-90CA-2ED78EFD0CA3}" srcOrd="0" destOrd="0" presId="urn:microsoft.com/office/officeart/2005/8/layout/default"/>
    <dgm:cxn modelId="{75A772DE-2CCC-4AFD-9236-1CD9F8E3F9DF}" type="presOf" srcId="{D7087217-03B4-478A-A212-56CBDE1FCC3A}" destId="{92B2A692-227E-4A7E-8915-1F9E9EB2BE47}" srcOrd="0" destOrd="0" presId="urn:microsoft.com/office/officeart/2005/8/layout/default"/>
    <dgm:cxn modelId="{97A9C02D-D839-4682-AF8C-1AE2865B5305}" type="presOf" srcId="{687A2BDC-42F5-4F16-977F-3B2CB2F2F807}" destId="{496B3727-CDC0-40D9-BDE2-6918AFA572DA}" srcOrd="0" destOrd="0" presId="urn:microsoft.com/office/officeart/2005/8/layout/default"/>
    <dgm:cxn modelId="{E6E02AEF-A164-433F-8F73-51F53F00B022}" srcId="{9C074E04-1A62-484B-A16E-C04A2CA49C07}" destId="{7232F4CB-898B-436F-85AD-8FF4A5427A0A}" srcOrd="0" destOrd="0" parTransId="{5079A8D3-790B-47C9-917A-DEEC88868E99}" sibTransId="{7DB2AC95-F828-4A0C-9E7A-D4402F646D9A}"/>
    <dgm:cxn modelId="{F74A006D-303B-40B0-9C92-33BEDDDD714E}" type="presOf" srcId="{7232F4CB-898B-436F-85AD-8FF4A5427A0A}" destId="{EBEAF48A-6AF1-49E4-913F-CC63D908D1CE}" srcOrd="0" destOrd="0" presId="urn:microsoft.com/office/officeart/2005/8/layout/default"/>
    <dgm:cxn modelId="{0A6F7042-48DC-43DE-BA2C-9B9E5D811A29}" type="presOf" srcId="{49D0107D-2E59-4C2F-B54B-67CB247B2569}" destId="{AD4DDC71-BA79-4075-8A4E-E74CEF9A9DFD}" srcOrd="0" destOrd="0" presId="urn:microsoft.com/office/officeart/2005/8/layout/default"/>
    <dgm:cxn modelId="{3924BD01-45F7-41D2-96D1-A5CD24EFE4C2}" type="presOf" srcId="{9C074E04-1A62-484B-A16E-C04A2CA49C07}" destId="{844D58C0-D617-4E34-8797-70CF558E1AEE}" srcOrd="0" destOrd="0" presId="urn:microsoft.com/office/officeart/2005/8/layout/default"/>
    <dgm:cxn modelId="{AEFEB5AE-EC47-44BD-B5D4-B4AB3B6D3D44}" srcId="{9C074E04-1A62-484B-A16E-C04A2CA49C07}" destId="{49D0107D-2E59-4C2F-B54B-67CB247B2569}" srcOrd="4" destOrd="0" parTransId="{33EF94C6-76E2-4683-9818-1FD12432D4FE}" sibTransId="{2253F371-7253-4AB5-ADC4-D3C57547E2C8}"/>
    <dgm:cxn modelId="{6C939EE5-FB57-4BDC-B7AF-26DC4D73BF05}" srcId="{9C074E04-1A62-484B-A16E-C04A2CA49C07}" destId="{687A2BDC-42F5-4F16-977F-3B2CB2F2F807}" srcOrd="2" destOrd="0" parTransId="{A100A4EB-DBCB-4054-892F-B237C0C1DFBE}" sibTransId="{56B6B59E-0A51-486F-98B0-D62A122BA063}"/>
    <dgm:cxn modelId="{43FAE0FC-C32B-4CE1-B25A-5090C15F4649}" type="presParOf" srcId="{844D58C0-D617-4E34-8797-70CF558E1AEE}" destId="{EBEAF48A-6AF1-49E4-913F-CC63D908D1CE}" srcOrd="0" destOrd="0" presId="urn:microsoft.com/office/officeart/2005/8/layout/default"/>
    <dgm:cxn modelId="{8C45B159-1F6E-4378-827B-EF8C778E1E55}" type="presParOf" srcId="{844D58C0-D617-4E34-8797-70CF558E1AEE}" destId="{208B098C-2662-4F9E-BF4F-CADDC60AD57C}" srcOrd="1" destOrd="0" presId="urn:microsoft.com/office/officeart/2005/8/layout/default"/>
    <dgm:cxn modelId="{9344AE03-F1A5-4FF6-BE8D-285D6DB6C7F8}" type="presParOf" srcId="{844D58C0-D617-4E34-8797-70CF558E1AEE}" destId="{92B2A692-227E-4A7E-8915-1F9E9EB2BE47}" srcOrd="2" destOrd="0" presId="urn:microsoft.com/office/officeart/2005/8/layout/default"/>
    <dgm:cxn modelId="{1C2A24F7-7DEB-4E68-A61C-44667DE7D259}" type="presParOf" srcId="{844D58C0-D617-4E34-8797-70CF558E1AEE}" destId="{8FCA4BD5-F700-4D65-B6F3-DFE3F2C35E57}" srcOrd="3" destOrd="0" presId="urn:microsoft.com/office/officeart/2005/8/layout/default"/>
    <dgm:cxn modelId="{91DDDE5A-D4F5-47FA-B78D-7807792E7A6B}" type="presParOf" srcId="{844D58C0-D617-4E34-8797-70CF558E1AEE}" destId="{496B3727-CDC0-40D9-BDE2-6918AFA572DA}" srcOrd="4" destOrd="0" presId="urn:microsoft.com/office/officeart/2005/8/layout/default"/>
    <dgm:cxn modelId="{455FD98D-FD12-4934-9567-1281C71D51AC}" type="presParOf" srcId="{844D58C0-D617-4E34-8797-70CF558E1AEE}" destId="{2BBABC62-6CA4-4F69-92C1-0C2D3C6343AC}" srcOrd="5" destOrd="0" presId="urn:microsoft.com/office/officeart/2005/8/layout/default"/>
    <dgm:cxn modelId="{8D9DD87D-B42F-4A0E-AA5D-FB0057FE1FF2}" type="presParOf" srcId="{844D58C0-D617-4E34-8797-70CF558E1AEE}" destId="{50709D54-1AFA-4EEB-90CA-2ED78EFD0CA3}" srcOrd="6" destOrd="0" presId="urn:microsoft.com/office/officeart/2005/8/layout/default"/>
    <dgm:cxn modelId="{D6DA7C49-CC0B-419B-ADD3-E4E438DA433F}" type="presParOf" srcId="{844D58C0-D617-4E34-8797-70CF558E1AEE}" destId="{71F98EEC-8189-4B96-80B5-A6D8D9EC56C3}" srcOrd="7" destOrd="0" presId="urn:microsoft.com/office/officeart/2005/8/layout/default"/>
    <dgm:cxn modelId="{DA017465-B8AB-42B4-BA31-AC08B16EAE27}" type="presParOf" srcId="{844D58C0-D617-4E34-8797-70CF558E1AEE}" destId="{AD4DDC71-BA79-4075-8A4E-E74CEF9A9DFD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3007C-50DD-4FC7-9091-6B7D66544FAD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14D28-FC4A-4720-8BD8-4DB4D3759B7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Стационарная связь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D061C2-A4B2-41C3-BD0A-BCACF7A7C61B}" type="parTrans" cxnId="{CBC8B891-2581-4932-B682-0D7FCB5DB1CA}">
      <dgm:prSet/>
      <dgm:spPr/>
      <dgm:t>
        <a:bodyPr/>
        <a:lstStyle/>
        <a:p>
          <a:endParaRPr lang="ru-RU"/>
        </a:p>
      </dgm:t>
    </dgm:pt>
    <dgm:pt modelId="{93A7DAD5-83A7-4FEE-A7D2-1C7F8B78607B}" type="sibTrans" cxnId="{CBC8B891-2581-4932-B682-0D7FCB5DB1CA}">
      <dgm:prSet/>
      <dgm:spPr/>
      <dgm:t>
        <a:bodyPr/>
        <a:lstStyle/>
        <a:p>
          <a:endParaRPr lang="ru-RU"/>
        </a:p>
      </dgm:t>
    </dgm:pt>
    <dgm:pt modelId="{267AEC8C-7ABA-45D0-836A-FD2D511FEC4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Сотовая связь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9FAC0B-9F95-4388-802C-76EB5A920FC8}" type="parTrans" cxnId="{A863E717-F244-46B8-9564-3E35651ED991}">
      <dgm:prSet/>
      <dgm:spPr/>
      <dgm:t>
        <a:bodyPr/>
        <a:lstStyle/>
        <a:p>
          <a:endParaRPr lang="ru-RU"/>
        </a:p>
      </dgm:t>
    </dgm:pt>
    <dgm:pt modelId="{A53DD9D5-D537-4D44-8F8E-939A2E4BE001}" type="sibTrans" cxnId="{A863E717-F244-46B8-9564-3E35651ED991}">
      <dgm:prSet/>
      <dgm:spPr/>
      <dgm:t>
        <a:bodyPr/>
        <a:lstStyle/>
        <a:p>
          <a:endParaRPr lang="ru-RU"/>
        </a:p>
      </dgm:t>
    </dgm:pt>
    <dgm:pt modelId="{BF850149-40EF-4E15-90F1-DB7F122D92BD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Переведены на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волоконно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– оптические линии связи  - 10 АТС - п.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Богдановский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д.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Нагорская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д. Ульяновская, с.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Малодоры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п.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Студенец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д.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Юрятинская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 п. Глубокий, с. Березник, д.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Кононовская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д. Дубровская.</a:t>
          </a:r>
          <a:endParaRPr lang="ru-RU" sz="1000" dirty="0"/>
        </a:p>
      </dgm:t>
    </dgm:pt>
    <dgm:pt modelId="{F48B535B-2B5B-4D3D-A3D0-D11D46B49CCE}" type="parTrans" cxnId="{C8A3EF3F-7549-4B9F-AE1B-C545B6495B84}">
      <dgm:prSet/>
      <dgm:spPr/>
      <dgm:t>
        <a:bodyPr/>
        <a:lstStyle/>
        <a:p>
          <a:endParaRPr lang="ru-RU"/>
        </a:p>
      </dgm:t>
    </dgm:pt>
    <dgm:pt modelId="{73851F23-361E-49E3-8F11-29FBE53EE008}" type="sibTrans" cxnId="{C8A3EF3F-7549-4B9F-AE1B-C545B6495B84}">
      <dgm:prSet/>
      <dgm:spPr/>
      <dgm:t>
        <a:bodyPr/>
        <a:lstStyle/>
        <a:p>
          <a:endParaRPr lang="ru-RU"/>
        </a:p>
      </dgm:t>
    </dgm:pt>
    <dgm:pt modelId="{83600123-D65A-4046-9FD6-125C3E70EDA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ПАО Мегафон  заменил репитер на вышке сотовой связи в с.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Малодоры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заменил оборудование на вышке в п. Октябрьский (ул. Заводская, 17) на технологию 4G и заменил оборудование  4G на вышке в с. Шангалы.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9BF57B-3AC5-455D-9613-7D3382DE4ACF}" type="parTrans" cxnId="{C2E4A9D2-10E2-4E9A-AB30-39C2A9EFFC37}">
      <dgm:prSet/>
      <dgm:spPr/>
      <dgm:t>
        <a:bodyPr/>
        <a:lstStyle/>
        <a:p>
          <a:endParaRPr lang="ru-RU"/>
        </a:p>
      </dgm:t>
    </dgm:pt>
    <dgm:pt modelId="{6CF083FC-92C3-4636-89DB-78832D660025}" type="sibTrans" cxnId="{C2E4A9D2-10E2-4E9A-AB30-39C2A9EFFC37}">
      <dgm:prSet/>
      <dgm:spPr/>
      <dgm:t>
        <a:bodyPr/>
        <a:lstStyle/>
        <a:p>
          <a:endParaRPr lang="ru-RU"/>
        </a:p>
      </dgm:t>
    </dgm:pt>
    <dgm:pt modelId="{73CF0D54-6DE8-477A-8AE5-70CFD25FCB5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ООО «Теле2Мобайл»  установил  оборудование LTE – 800 на вышки с.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Строевское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и с. Бестужево.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C9CE7FC-06C7-4EEF-879E-C11143DA4280}" type="parTrans" cxnId="{9B96605A-1315-4CED-ACE7-2B204FFDB757}">
      <dgm:prSet/>
      <dgm:spPr/>
      <dgm:t>
        <a:bodyPr/>
        <a:lstStyle/>
        <a:p>
          <a:endParaRPr lang="ru-RU"/>
        </a:p>
      </dgm:t>
    </dgm:pt>
    <dgm:pt modelId="{6849A351-A99C-4359-89E9-C27B48A87EDB}" type="sibTrans" cxnId="{9B96605A-1315-4CED-ACE7-2B204FFDB757}">
      <dgm:prSet/>
      <dgm:spPr/>
      <dgm:t>
        <a:bodyPr/>
        <a:lstStyle/>
        <a:p>
          <a:endParaRPr lang="ru-RU"/>
        </a:p>
      </dgm:t>
    </dgm:pt>
    <dgm:pt modelId="{D024C71C-33A4-4F5D-BBA0-372757F43C1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Почтовая связь</a:t>
          </a:r>
        </a:p>
      </dgm:t>
    </dgm:pt>
    <dgm:pt modelId="{805A5B75-0A51-4A8A-A08E-D9D477B3BED6}" type="parTrans" cxnId="{89310B6A-8965-4E24-98DE-D7FC6BFC0FA4}">
      <dgm:prSet/>
      <dgm:spPr/>
      <dgm:t>
        <a:bodyPr/>
        <a:lstStyle/>
        <a:p>
          <a:endParaRPr lang="ru-RU"/>
        </a:p>
      </dgm:t>
    </dgm:pt>
    <dgm:pt modelId="{C2ACC3B2-40C6-4E49-971C-EBAA856402FE}" type="sibTrans" cxnId="{89310B6A-8965-4E24-98DE-D7FC6BFC0FA4}">
      <dgm:prSet/>
      <dgm:spPr/>
      <dgm:t>
        <a:bodyPr/>
        <a:lstStyle/>
        <a:p>
          <a:endParaRPr lang="ru-RU"/>
        </a:p>
      </dgm:t>
    </dgm:pt>
    <dgm:pt modelId="{7D761D57-1816-41AA-8D2B-DC0D217189F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Проведены ремонты отделений почтовой связи в с. Шангалы, с. Березник, п. Кизема, п. Октябрьский .</a:t>
          </a:r>
        </a:p>
      </dgm:t>
    </dgm:pt>
    <dgm:pt modelId="{D84A6040-52BB-4A9B-A462-8339B2CD4E65}" type="parTrans" cxnId="{8D4435A5-3201-4D72-A5B0-AE8D17E6F4FF}">
      <dgm:prSet/>
      <dgm:spPr/>
      <dgm:t>
        <a:bodyPr/>
        <a:lstStyle/>
        <a:p>
          <a:endParaRPr lang="ru-RU"/>
        </a:p>
      </dgm:t>
    </dgm:pt>
    <dgm:pt modelId="{4F3F6FD4-3CB1-437C-8DE8-F30BDA7C6B2B}" type="sibTrans" cxnId="{8D4435A5-3201-4D72-A5B0-AE8D17E6F4FF}">
      <dgm:prSet/>
      <dgm:spPr/>
      <dgm:t>
        <a:bodyPr/>
        <a:lstStyle/>
        <a:p>
          <a:endParaRPr lang="ru-RU"/>
        </a:p>
      </dgm:t>
    </dgm:pt>
    <dgm:pt modelId="{DA941AF4-37D2-4AF0-BED1-3C05BA71B4D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Отделение почтовой связи в д.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Алферовская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осуществило переезд из ветхого здания в здание МБОУ «Дмитриевская средняя общеобразовательная школа» </a:t>
          </a:r>
        </a:p>
      </dgm:t>
    </dgm:pt>
    <dgm:pt modelId="{986D8AF6-703C-426C-91BA-18BE14DDEB80}" type="parTrans" cxnId="{5AAB0CE5-AF06-4CEB-B00C-F57F03BDE068}">
      <dgm:prSet/>
      <dgm:spPr/>
      <dgm:t>
        <a:bodyPr/>
        <a:lstStyle/>
        <a:p>
          <a:endParaRPr lang="ru-RU"/>
        </a:p>
      </dgm:t>
    </dgm:pt>
    <dgm:pt modelId="{72CA70AD-5DF1-426C-9DB1-DC531A33736C}" type="sibTrans" cxnId="{5AAB0CE5-AF06-4CEB-B00C-F57F03BDE068}">
      <dgm:prSet/>
      <dgm:spPr/>
      <dgm:t>
        <a:bodyPr/>
        <a:lstStyle/>
        <a:p>
          <a:endParaRPr lang="ru-RU"/>
        </a:p>
      </dgm:t>
    </dgm:pt>
    <dgm:pt modelId="{3D62F0B7-EF0F-4DD1-A37E-A91704FE2F86}" type="pres">
      <dgm:prSet presAssocID="{B8F3007C-50DD-4FC7-9091-6B7D66544F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100436-BC44-433A-8E43-E9128234676E}" type="pres">
      <dgm:prSet presAssocID="{BFE14D28-FC4A-4720-8BD8-4DB4D3759B75}" presName="composite" presStyleCnt="0"/>
      <dgm:spPr/>
    </dgm:pt>
    <dgm:pt modelId="{B2C71C02-BD4C-4734-9A45-6AE4D7CB4B19}" type="pres">
      <dgm:prSet presAssocID="{BFE14D28-FC4A-4720-8BD8-4DB4D3759B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9B0C2-C6FF-472F-96DF-48C5FF0B0844}" type="pres">
      <dgm:prSet presAssocID="{BFE14D28-FC4A-4720-8BD8-4DB4D3759B75}" presName="descendantText" presStyleLbl="alignAcc1" presStyleIdx="0" presStyleCnt="3" custScaleY="111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8C992-515C-46EB-B542-B8A1B959DDBD}" type="pres">
      <dgm:prSet presAssocID="{93A7DAD5-83A7-4FEE-A7D2-1C7F8B78607B}" presName="sp" presStyleCnt="0"/>
      <dgm:spPr/>
    </dgm:pt>
    <dgm:pt modelId="{5BF9E3DC-12E1-4133-B39C-20DDBC5C7E2C}" type="pres">
      <dgm:prSet presAssocID="{267AEC8C-7ABA-45D0-836A-FD2D511FEC49}" presName="composite" presStyleCnt="0"/>
      <dgm:spPr/>
    </dgm:pt>
    <dgm:pt modelId="{D56ED7AC-AD0B-43E5-9F60-4798D0FB6163}" type="pres">
      <dgm:prSet presAssocID="{267AEC8C-7ABA-45D0-836A-FD2D511FEC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13324-6EBC-44CF-90FC-AF07CC0F3A7F}" type="pres">
      <dgm:prSet presAssocID="{267AEC8C-7ABA-45D0-836A-FD2D511FEC49}" presName="descendantText" presStyleLbl="alignAcc1" presStyleIdx="1" presStyleCnt="3" custScaleY="119300" custLinFactNeighborX="1836" custLinFactNeighborY="-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14F5B-26DD-475D-88B5-852612E19914}" type="pres">
      <dgm:prSet presAssocID="{A53DD9D5-D537-4D44-8F8E-939A2E4BE001}" presName="sp" presStyleCnt="0"/>
      <dgm:spPr/>
    </dgm:pt>
    <dgm:pt modelId="{20EFEDF0-A6E2-40DA-9B3D-CB7D34D80824}" type="pres">
      <dgm:prSet presAssocID="{D024C71C-33A4-4F5D-BBA0-372757F43C12}" presName="composite" presStyleCnt="0"/>
      <dgm:spPr/>
    </dgm:pt>
    <dgm:pt modelId="{E1DA3BBD-8032-419C-8877-2F8A692582A6}" type="pres">
      <dgm:prSet presAssocID="{D024C71C-33A4-4F5D-BBA0-372757F43C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C1649-CA31-4E62-9FB8-211F93B529D4}" type="pres">
      <dgm:prSet presAssocID="{D024C71C-33A4-4F5D-BBA0-372757F43C12}" presName="descendantText" presStyleLbl="alignAcc1" presStyleIdx="2" presStyleCnt="3" custScaleY="120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4A86F-1412-4DEB-B21D-CED0F677FF0D}" type="presOf" srcId="{B8F3007C-50DD-4FC7-9091-6B7D66544FAD}" destId="{3D62F0B7-EF0F-4DD1-A37E-A91704FE2F86}" srcOrd="0" destOrd="0" presId="urn:microsoft.com/office/officeart/2005/8/layout/chevron2"/>
    <dgm:cxn modelId="{C2E4A9D2-10E2-4E9A-AB30-39C2A9EFFC37}" srcId="{267AEC8C-7ABA-45D0-836A-FD2D511FEC49}" destId="{83600123-D65A-4046-9FD6-125C3E70EDA5}" srcOrd="0" destOrd="0" parTransId="{689BF57B-3AC5-455D-9613-7D3382DE4ACF}" sibTransId="{6CF083FC-92C3-4636-89DB-78832D660025}"/>
    <dgm:cxn modelId="{89310B6A-8965-4E24-98DE-D7FC6BFC0FA4}" srcId="{B8F3007C-50DD-4FC7-9091-6B7D66544FAD}" destId="{D024C71C-33A4-4F5D-BBA0-372757F43C12}" srcOrd="2" destOrd="0" parTransId="{805A5B75-0A51-4A8A-A08E-D9D477B3BED6}" sibTransId="{C2ACC3B2-40C6-4E49-971C-EBAA856402FE}"/>
    <dgm:cxn modelId="{B237149A-92C0-48FB-BC76-1D3C2940A6A8}" type="presOf" srcId="{83600123-D65A-4046-9FD6-125C3E70EDA5}" destId="{88213324-6EBC-44CF-90FC-AF07CC0F3A7F}" srcOrd="0" destOrd="0" presId="urn:microsoft.com/office/officeart/2005/8/layout/chevron2"/>
    <dgm:cxn modelId="{6599E9F1-306B-4554-8898-C88763208F92}" type="presOf" srcId="{73CF0D54-6DE8-477A-8AE5-70CFD25FCB5C}" destId="{88213324-6EBC-44CF-90FC-AF07CC0F3A7F}" srcOrd="0" destOrd="1" presId="urn:microsoft.com/office/officeart/2005/8/layout/chevron2"/>
    <dgm:cxn modelId="{C36D20E5-BFC4-414B-BF5F-443054FC54A3}" type="presOf" srcId="{DA941AF4-37D2-4AF0-BED1-3C05BA71B4DB}" destId="{A5AC1649-CA31-4E62-9FB8-211F93B529D4}" srcOrd="0" destOrd="1" presId="urn:microsoft.com/office/officeart/2005/8/layout/chevron2"/>
    <dgm:cxn modelId="{C8A3EF3F-7549-4B9F-AE1B-C545B6495B84}" srcId="{BFE14D28-FC4A-4720-8BD8-4DB4D3759B75}" destId="{BF850149-40EF-4E15-90F1-DB7F122D92BD}" srcOrd="0" destOrd="0" parTransId="{F48B535B-2B5B-4D3D-A3D0-D11D46B49CCE}" sibTransId="{73851F23-361E-49E3-8F11-29FBE53EE008}"/>
    <dgm:cxn modelId="{CBC8B891-2581-4932-B682-0D7FCB5DB1CA}" srcId="{B8F3007C-50DD-4FC7-9091-6B7D66544FAD}" destId="{BFE14D28-FC4A-4720-8BD8-4DB4D3759B75}" srcOrd="0" destOrd="0" parTransId="{09D061C2-A4B2-41C3-BD0A-BCACF7A7C61B}" sibTransId="{93A7DAD5-83A7-4FEE-A7D2-1C7F8B78607B}"/>
    <dgm:cxn modelId="{0CC0D6AF-9FE1-44CF-8537-EAD21F0C5083}" type="presOf" srcId="{BF850149-40EF-4E15-90F1-DB7F122D92BD}" destId="{2769B0C2-C6FF-472F-96DF-48C5FF0B0844}" srcOrd="0" destOrd="0" presId="urn:microsoft.com/office/officeart/2005/8/layout/chevron2"/>
    <dgm:cxn modelId="{B3015165-FB18-408C-8B4C-2847DF6B1E02}" type="presOf" srcId="{BFE14D28-FC4A-4720-8BD8-4DB4D3759B75}" destId="{B2C71C02-BD4C-4734-9A45-6AE4D7CB4B19}" srcOrd="0" destOrd="0" presId="urn:microsoft.com/office/officeart/2005/8/layout/chevron2"/>
    <dgm:cxn modelId="{4B33ADC5-CC53-43A8-9000-0EABAD894599}" type="presOf" srcId="{7D761D57-1816-41AA-8D2B-DC0D217189F6}" destId="{A5AC1649-CA31-4E62-9FB8-211F93B529D4}" srcOrd="0" destOrd="0" presId="urn:microsoft.com/office/officeart/2005/8/layout/chevron2"/>
    <dgm:cxn modelId="{5AAB0CE5-AF06-4CEB-B00C-F57F03BDE068}" srcId="{D024C71C-33A4-4F5D-BBA0-372757F43C12}" destId="{DA941AF4-37D2-4AF0-BED1-3C05BA71B4DB}" srcOrd="1" destOrd="0" parTransId="{986D8AF6-703C-426C-91BA-18BE14DDEB80}" sibTransId="{72CA70AD-5DF1-426C-9DB1-DC531A33736C}"/>
    <dgm:cxn modelId="{52A112C1-E6AF-469A-A429-638E2793F817}" type="presOf" srcId="{D024C71C-33A4-4F5D-BBA0-372757F43C12}" destId="{E1DA3BBD-8032-419C-8877-2F8A692582A6}" srcOrd="0" destOrd="0" presId="urn:microsoft.com/office/officeart/2005/8/layout/chevron2"/>
    <dgm:cxn modelId="{8D4435A5-3201-4D72-A5B0-AE8D17E6F4FF}" srcId="{D024C71C-33A4-4F5D-BBA0-372757F43C12}" destId="{7D761D57-1816-41AA-8D2B-DC0D217189F6}" srcOrd="0" destOrd="0" parTransId="{D84A6040-52BB-4A9B-A462-8339B2CD4E65}" sibTransId="{4F3F6FD4-3CB1-437C-8DE8-F30BDA7C6B2B}"/>
    <dgm:cxn modelId="{53E24681-AE7D-4DD6-8302-3798C455B54B}" type="presOf" srcId="{267AEC8C-7ABA-45D0-836A-FD2D511FEC49}" destId="{D56ED7AC-AD0B-43E5-9F60-4798D0FB6163}" srcOrd="0" destOrd="0" presId="urn:microsoft.com/office/officeart/2005/8/layout/chevron2"/>
    <dgm:cxn modelId="{A863E717-F244-46B8-9564-3E35651ED991}" srcId="{B8F3007C-50DD-4FC7-9091-6B7D66544FAD}" destId="{267AEC8C-7ABA-45D0-836A-FD2D511FEC49}" srcOrd="1" destOrd="0" parTransId="{C89FAC0B-9F95-4388-802C-76EB5A920FC8}" sibTransId="{A53DD9D5-D537-4D44-8F8E-939A2E4BE001}"/>
    <dgm:cxn modelId="{9B96605A-1315-4CED-ACE7-2B204FFDB757}" srcId="{267AEC8C-7ABA-45D0-836A-FD2D511FEC49}" destId="{73CF0D54-6DE8-477A-8AE5-70CFD25FCB5C}" srcOrd="1" destOrd="0" parTransId="{EC9CE7FC-06C7-4EEF-879E-C11143DA4280}" sibTransId="{6849A351-A99C-4359-89E9-C27B48A87EDB}"/>
    <dgm:cxn modelId="{B4C322E6-5A15-4259-925E-743CA553FF00}" type="presParOf" srcId="{3D62F0B7-EF0F-4DD1-A37E-A91704FE2F86}" destId="{84100436-BC44-433A-8E43-E9128234676E}" srcOrd="0" destOrd="0" presId="urn:microsoft.com/office/officeart/2005/8/layout/chevron2"/>
    <dgm:cxn modelId="{820706BC-550B-4599-995C-79396A8283A9}" type="presParOf" srcId="{84100436-BC44-433A-8E43-E9128234676E}" destId="{B2C71C02-BD4C-4734-9A45-6AE4D7CB4B19}" srcOrd="0" destOrd="0" presId="urn:microsoft.com/office/officeart/2005/8/layout/chevron2"/>
    <dgm:cxn modelId="{C1975D22-F8F8-4DA7-99CF-75AC867700A5}" type="presParOf" srcId="{84100436-BC44-433A-8E43-E9128234676E}" destId="{2769B0C2-C6FF-472F-96DF-48C5FF0B0844}" srcOrd="1" destOrd="0" presId="urn:microsoft.com/office/officeart/2005/8/layout/chevron2"/>
    <dgm:cxn modelId="{4C81F012-AA7A-434B-8C2B-32E683EBF252}" type="presParOf" srcId="{3D62F0B7-EF0F-4DD1-A37E-A91704FE2F86}" destId="{0DA8C992-515C-46EB-B542-B8A1B959DDBD}" srcOrd="1" destOrd="0" presId="urn:microsoft.com/office/officeart/2005/8/layout/chevron2"/>
    <dgm:cxn modelId="{E004BA2C-204A-445F-AF97-01C7D01C2118}" type="presParOf" srcId="{3D62F0B7-EF0F-4DD1-A37E-A91704FE2F86}" destId="{5BF9E3DC-12E1-4133-B39C-20DDBC5C7E2C}" srcOrd="2" destOrd="0" presId="urn:microsoft.com/office/officeart/2005/8/layout/chevron2"/>
    <dgm:cxn modelId="{E49D7B08-A3DA-43C8-B144-41FCE89E98E7}" type="presParOf" srcId="{5BF9E3DC-12E1-4133-B39C-20DDBC5C7E2C}" destId="{D56ED7AC-AD0B-43E5-9F60-4798D0FB6163}" srcOrd="0" destOrd="0" presId="urn:microsoft.com/office/officeart/2005/8/layout/chevron2"/>
    <dgm:cxn modelId="{5ABF42F1-6973-4AC4-B753-D771C0476D83}" type="presParOf" srcId="{5BF9E3DC-12E1-4133-B39C-20DDBC5C7E2C}" destId="{88213324-6EBC-44CF-90FC-AF07CC0F3A7F}" srcOrd="1" destOrd="0" presId="urn:microsoft.com/office/officeart/2005/8/layout/chevron2"/>
    <dgm:cxn modelId="{1F965F64-1A80-4E19-A0E6-DC4FC7547846}" type="presParOf" srcId="{3D62F0B7-EF0F-4DD1-A37E-A91704FE2F86}" destId="{4F914F5B-26DD-475D-88B5-852612E19914}" srcOrd="3" destOrd="0" presId="urn:microsoft.com/office/officeart/2005/8/layout/chevron2"/>
    <dgm:cxn modelId="{BAE16798-5D0C-4A92-BCB2-3197ED1BEB3E}" type="presParOf" srcId="{3D62F0B7-EF0F-4DD1-A37E-A91704FE2F86}" destId="{20EFEDF0-A6E2-40DA-9B3D-CB7D34D80824}" srcOrd="4" destOrd="0" presId="urn:microsoft.com/office/officeart/2005/8/layout/chevron2"/>
    <dgm:cxn modelId="{4EFFB8A3-A80B-44BA-9059-90216D458B6F}" type="presParOf" srcId="{20EFEDF0-A6E2-40DA-9B3D-CB7D34D80824}" destId="{E1DA3BBD-8032-419C-8877-2F8A692582A6}" srcOrd="0" destOrd="0" presId="urn:microsoft.com/office/officeart/2005/8/layout/chevron2"/>
    <dgm:cxn modelId="{2D00C055-85F2-401A-830C-8D6938E39BEC}" type="presParOf" srcId="{20EFEDF0-A6E2-40DA-9B3D-CB7D34D80824}" destId="{A5AC1649-CA31-4E62-9FB8-211F93B529D4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EB447-8FEE-44C3-B119-858C8420337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AD231-0BA5-4730-BCF4-40BF860012F3}">
      <dgm:prSet phldrT="[Текст]" custT="1"/>
      <dgm:spPr/>
      <dgm:t>
        <a:bodyPr/>
        <a:lstStyle/>
        <a:p>
          <a:r>
            <a: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Точки роста</a:t>
          </a:r>
          <a:endParaRPr lang="ru-RU" sz="2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20B81-42ED-4D26-9E0D-C937CEA6CA99}" type="parTrans" cxnId="{C72AE737-F14F-4032-83B2-646653C395A3}">
      <dgm:prSet/>
      <dgm:spPr/>
      <dgm:t>
        <a:bodyPr/>
        <a:lstStyle/>
        <a:p>
          <a:endParaRPr lang="ru-RU"/>
        </a:p>
      </dgm:t>
    </dgm:pt>
    <dgm:pt modelId="{A61AB622-5988-425A-BD6B-EF9AE028B1C0}" type="sibTrans" cxnId="{C72AE737-F14F-4032-83B2-646653C395A3}">
      <dgm:prSet/>
      <dgm:spPr/>
      <dgm:t>
        <a:bodyPr/>
        <a:lstStyle/>
        <a:p>
          <a:endParaRPr lang="ru-RU"/>
        </a:p>
      </dgm:t>
    </dgm:pt>
    <dgm:pt modelId="{E9B22D19-50FA-4944-9B5F-348CA5A5B75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МБОУ «Ульяновская СОШ» (выделено из местного бюджета для ремонта кабинетов 162 520 рублей)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CF953AB-EBBE-49A8-850A-4DDD686BF9A4}" type="parTrans" cxnId="{F0656845-5BCA-45A6-B848-6035C00B25E4}">
      <dgm:prSet/>
      <dgm:spPr/>
      <dgm:t>
        <a:bodyPr/>
        <a:lstStyle/>
        <a:p>
          <a:endParaRPr lang="ru-RU"/>
        </a:p>
      </dgm:t>
    </dgm:pt>
    <dgm:pt modelId="{16217EF2-FB3F-48ED-9C3B-091A9C14D929}" type="sibTrans" cxnId="{F0656845-5BCA-45A6-B848-6035C00B25E4}">
      <dgm:prSet/>
      <dgm:spPr/>
      <dgm:t>
        <a:bodyPr/>
        <a:lstStyle/>
        <a:p>
          <a:endParaRPr lang="ru-RU"/>
        </a:p>
      </dgm:t>
    </dgm:pt>
    <dgm:pt modelId="{2EB3AD04-D79A-4089-B666-101FF19A47B6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МБОУ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Киземская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СОШ». ( внебюджетные средства – 600тыс. рублей выделила ГК «Титан»)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0F448C2-6F36-4137-AFC1-BED9C8BD654E}" type="parTrans" cxnId="{9E6E5C74-A7BB-4916-9E40-845CB9595238}">
      <dgm:prSet/>
      <dgm:spPr/>
      <dgm:t>
        <a:bodyPr/>
        <a:lstStyle/>
        <a:p>
          <a:endParaRPr lang="ru-RU"/>
        </a:p>
      </dgm:t>
    </dgm:pt>
    <dgm:pt modelId="{D732986E-9C5C-4795-9598-F55101F00471}" type="sibTrans" cxnId="{9E6E5C74-A7BB-4916-9E40-845CB9595238}">
      <dgm:prSet/>
      <dgm:spPr/>
      <dgm:t>
        <a:bodyPr/>
        <a:lstStyle/>
        <a:p>
          <a:endParaRPr lang="ru-RU"/>
        </a:p>
      </dgm:t>
    </dgm:pt>
    <dgm:pt modelId="{CFEB2D40-64F5-41F8-963C-EF3C372F676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 на реконструкцию и капитальные ремонты  выделено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393938-F239-4FF4-9BDA-F52D4D15B9F8}" type="parTrans" cxnId="{E5A087F7-E075-4FAE-8066-08BE033B6CBA}">
      <dgm:prSet/>
      <dgm:spPr/>
      <dgm:t>
        <a:bodyPr/>
        <a:lstStyle/>
        <a:p>
          <a:endParaRPr lang="ru-RU"/>
        </a:p>
      </dgm:t>
    </dgm:pt>
    <dgm:pt modelId="{6E823D0A-D837-49B8-B548-3BCA65EBFDD9}" type="sibTrans" cxnId="{E5A087F7-E075-4FAE-8066-08BE033B6CBA}">
      <dgm:prSet/>
      <dgm:spPr/>
      <dgm:t>
        <a:bodyPr/>
        <a:lstStyle/>
        <a:p>
          <a:endParaRPr lang="ru-RU"/>
        </a:p>
      </dgm:t>
    </dgm:pt>
    <dgm:pt modelId="{F698F228-D741-471B-922B-8338E656487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« Успех каждого ребенка»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C20E9F-B60B-41E4-B7D3-957459764735}" type="parTrans" cxnId="{FA9A0DEF-9DA9-47CE-990C-9FBB53397849}">
      <dgm:prSet/>
      <dgm:spPr/>
      <dgm:t>
        <a:bodyPr/>
        <a:lstStyle/>
        <a:p>
          <a:endParaRPr lang="ru-RU"/>
        </a:p>
      </dgm:t>
    </dgm:pt>
    <dgm:pt modelId="{7BAA997E-B3D9-48BD-92C0-D3E5D80CC3BC}" type="sibTrans" cxnId="{FA9A0DEF-9DA9-47CE-990C-9FBB53397849}">
      <dgm:prSet/>
      <dgm:spPr/>
      <dgm:t>
        <a:bodyPr/>
        <a:lstStyle/>
        <a:p>
          <a:endParaRPr lang="ru-RU"/>
        </a:p>
      </dgm:t>
    </dgm:pt>
    <dgm:pt modelId="{0A954DED-0D8B-4DAD-BC9A-89ED17029889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13 394 805,47 рублей,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500535D-46B2-4B16-B9DC-8C92104DFDA8}" type="parTrans" cxnId="{EA74E1F4-EDCA-4D33-B1A3-694C48018F09}">
      <dgm:prSet/>
      <dgm:spPr/>
      <dgm:t>
        <a:bodyPr/>
        <a:lstStyle/>
        <a:p>
          <a:endParaRPr lang="ru-RU"/>
        </a:p>
      </dgm:t>
    </dgm:pt>
    <dgm:pt modelId="{44188F6A-ADBB-4EDB-9469-43D022C6A673}" type="sibTrans" cxnId="{EA74E1F4-EDCA-4D33-B1A3-694C48018F09}">
      <dgm:prSet/>
      <dgm:spPr/>
      <dgm:t>
        <a:bodyPr/>
        <a:lstStyle/>
        <a:p>
          <a:endParaRPr lang="ru-RU"/>
        </a:p>
      </dgm:t>
    </dgm:pt>
    <dgm:pt modelId="{648E7188-D987-4A9B-A068-5E5468C8C8D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том числе федеральный бюджет - 1354529,41 рублей;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D8D0118-9E2E-422E-AA9F-EFEB1FD41493}" type="parTrans" cxnId="{976E793D-469C-4ED5-A217-C283B78A24A2}">
      <dgm:prSet/>
      <dgm:spPr/>
      <dgm:t>
        <a:bodyPr/>
        <a:lstStyle/>
        <a:p>
          <a:endParaRPr lang="ru-RU"/>
        </a:p>
      </dgm:t>
    </dgm:pt>
    <dgm:pt modelId="{EF4FFBB4-288B-4EAA-BE19-CF9A4853FC05}" type="sibTrans" cxnId="{976E793D-469C-4ED5-A217-C283B78A24A2}">
      <dgm:prSet/>
      <dgm:spPr/>
      <dgm:t>
        <a:bodyPr/>
        <a:lstStyle/>
        <a:p>
          <a:endParaRPr lang="ru-RU"/>
        </a:p>
      </dgm:t>
    </dgm:pt>
    <dgm:pt modelId="{E9F56DCD-8920-4B1D-A3CE-BC8A646485FD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областной бюджет - 4348307,59 рублей;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62970AA-77C9-4702-B3E7-3B3E2EB48939}" type="parTrans" cxnId="{5FFCCF73-E337-45DE-AF2C-75458C08B37B}">
      <dgm:prSet/>
      <dgm:spPr/>
      <dgm:t>
        <a:bodyPr/>
        <a:lstStyle/>
        <a:p>
          <a:endParaRPr lang="ru-RU"/>
        </a:p>
      </dgm:t>
    </dgm:pt>
    <dgm:pt modelId="{23C2F55A-6DE3-4B39-8EB8-9C6F30B848EC}" type="sibTrans" cxnId="{5FFCCF73-E337-45DE-AF2C-75458C08B37B}">
      <dgm:prSet/>
      <dgm:spPr/>
      <dgm:t>
        <a:bodyPr/>
        <a:lstStyle/>
        <a:p>
          <a:endParaRPr lang="ru-RU"/>
        </a:p>
      </dgm:t>
    </dgm:pt>
    <dgm:pt modelId="{B38DBBE1-417F-4A00-B502-9E3ABBDFC74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районный бюджет - 7691968,47 рублей.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B3487D8-E281-40A9-9A9B-2297E2988117}" type="parTrans" cxnId="{28007F85-1821-43AC-B095-7DEDEE80629F}">
      <dgm:prSet/>
      <dgm:spPr/>
      <dgm:t>
        <a:bodyPr/>
        <a:lstStyle/>
        <a:p>
          <a:endParaRPr lang="ru-RU"/>
        </a:p>
      </dgm:t>
    </dgm:pt>
    <dgm:pt modelId="{46F13279-9090-4C03-B062-3067B7D020C3}" type="sibTrans" cxnId="{28007F85-1821-43AC-B095-7DEDEE80629F}">
      <dgm:prSet/>
      <dgm:spPr/>
      <dgm:t>
        <a:bodyPr/>
        <a:lstStyle/>
        <a:p>
          <a:endParaRPr lang="ru-RU"/>
        </a:p>
      </dgm:t>
    </dgm:pt>
    <dgm:pt modelId="{B6836B6E-E61E-4B9C-A3EF-304D094FB268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Произведен ремонт спортивного зала структурного подразделения «Ростовская ООШ», МБОУ «Ульяновская СОШ».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A48EC31-7B95-4BE4-BD14-F7362F9E5FD2}" type="parTrans" cxnId="{0A537B36-726E-48EA-921D-C3537E19DC94}">
      <dgm:prSet/>
      <dgm:spPr/>
      <dgm:t>
        <a:bodyPr/>
        <a:lstStyle/>
        <a:p>
          <a:endParaRPr lang="ru-RU"/>
        </a:p>
      </dgm:t>
    </dgm:pt>
    <dgm:pt modelId="{6154B10A-62BB-4105-8B9D-313B2B56F0F0}" type="sibTrans" cxnId="{0A537B36-726E-48EA-921D-C3537E19DC94}">
      <dgm:prSet/>
      <dgm:spPr/>
      <dgm:t>
        <a:bodyPr/>
        <a:lstStyle/>
        <a:p>
          <a:endParaRPr lang="ru-RU"/>
        </a:p>
      </dgm:t>
    </dgm:pt>
    <dgm:pt modelId="{5CC7F53E-40D0-4330-B701-6CBDC2EDB84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CC4C62-3DE0-4185-9408-54A239A80606}" type="parTrans" cxnId="{A389A57A-5C2E-4782-B036-D4F20FE06B4A}">
      <dgm:prSet/>
      <dgm:spPr/>
      <dgm:t>
        <a:bodyPr/>
        <a:lstStyle/>
        <a:p>
          <a:endParaRPr lang="ru-RU"/>
        </a:p>
      </dgm:t>
    </dgm:pt>
    <dgm:pt modelId="{21FF951B-3609-458F-85D7-D526945D6BE3}" type="sibTrans" cxnId="{A389A57A-5C2E-4782-B036-D4F20FE06B4A}">
      <dgm:prSet/>
      <dgm:spPr/>
      <dgm:t>
        <a:bodyPr/>
        <a:lstStyle/>
        <a:p>
          <a:endParaRPr lang="ru-RU"/>
        </a:p>
      </dgm:t>
    </dgm:pt>
    <dgm:pt modelId="{281139C1-648E-4D98-909F-4BC6F23B8D7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Сделана спортивная площадка для сдачи норм ГТО в МБОУ «ОСОШ№2». выделены средства на сумму 611 726 руб.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65BAAE-1B80-42D1-9CEB-26229F004AFC}" type="parTrans" cxnId="{B7E2AACF-5965-4DAA-9360-20CF3521F604}">
      <dgm:prSet/>
      <dgm:spPr/>
      <dgm:t>
        <a:bodyPr/>
        <a:lstStyle/>
        <a:p>
          <a:endParaRPr lang="ru-RU"/>
        </a:p>
      </dgm:t>
    </dgm:pt>
    <dgm:pt modelId="{7C9ED25B-3ECE-45FA-A552-DE43AD09D09C}" type="sibTrans" cxnId="{B7E2AACF-5965-4DAA-9360-20CF3521F604}">
      <dgm:prSet/>
      <dgm:spPr/>
      <dgm:t>
        <a:bodyPr/>
        <a:lstStyle/>
        <a:p>
          <a:endParaRPr lang="ru-RU"/>
        </a:p>
      </dgm:t>
    </dgm:pt>
    <dgm:pt modelId="{CBD76412-8616-49CB-A4E9-52FCAB969F0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Капитальный ремонт</a:t>
          </a:r>
        </a:p>
      </dgm:t>
    </dgm:pt>
    <dgm:pt modelId="{B7E35F00-1736-4EC3-9D2D-CE0CAA572495}" type="parTrans" cxnId="{04C18D90-0D4F-4137-9B75-68AE501050AF}">
      <dgm:prSet/>
      <dgm:spPr/>
      <dgm:t>
        <a:bodyPr/>
        <a:lstStyle/>
        <a:p>
          <a:endParaRPr lang="ru-RU"/>
        </a:p>
      </dgm:t>
    </dgm:pt>
    <dgm:pt modelId="{FF30F459-DA7A-442F-B9E6-68B07494CDE7}" type="sibTrans" cxnId="{04C18D90-0D4F-4137-9B75-68AE501050AF}">
      <dgm:prSet/>
      <dgm:spPr/>
      <dgm:t>
        <a:bodyPr/>
        <a:lstStyle/>
        <a:p>
          <a:endParaRPr lang="ru-RU"/>
        </a:p>
      </dgm:t>
    </dgm:pt>
    <dgm:pt modelId="{6555A94F-211E-4AF5-A356-167BDCB1CF3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Сделан капитальный ремонт здания детского сада "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Рябинушка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", являющегося СПМБОУ «ОСОШ№1.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EB548ED-7842-40D5-83E5-DE2490B08A16}" type="parTrans" cxnId="{5865C4A3-BB0C-461E-90DC-6E92970BBE18}">
      <dgm:prSet/>
      <dgm:spPr/>
      <dgm:t>
        <a:bodyPr/>
        <a:lstStyle/>
        <a:p>
          <a:endParaRPr lang="ru-RU"/>
        </a:p>
      </dgm:t>
    </dgm:pt>
    <dgm:pt modelId="{1C0B6C3B-2DE5-4F47-8DEA-B5B8DC1E383E}" type="sibTrans" cxnId="{5865C4A3-BB0C-461E-90DC-6E92970BBE18}">
      <dgm:prSet/>
      <dgm:spPr/>
      <dgm:t>
        <a:bodyPr/>
        <a:lstStyle/>
        <a:p>
          <a:endParaRPr lang="ru-RU"/>
        </a:p>
      </dgm:t>
    </dgm:pt>
    <dgm:pt modelId="{591801F9-1F1D-4960-BC12-0E0673B66321}" type="pres">
      <dgm:prSet presAssocID="{D8EEB447-8FEE-44C3-B119-858C8420337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1851E7-D78B-41AC-9219-B8D311B0592A}" type="pres">
      <dgm:prSet presAssocID="{CFEB2D40-64F5-41F8-963C-EF3C372F6769}" presName="linNode" presStyleCnt="0"/>
      <dgm:spPr/>
    </dgm:pt>
    <dgm:pt modelId="{E37E3462-AF0A-4840-8733-F7F54A4AC8E8}" type="pres">
      <dgm:prSet presAssocID="{CFEB2D40-64F5-41F8-963C-EF3C372F6769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46852-D57E-4A7F-8212-43E7872496EA}" type="pres">
      <dgm:prSet presAssocID="{CFEB2D40-64F5-41F8-963C-EF3C372F6769}" presName="childShp" presStyleLbl="bgAccFollowNode1" presStyleIdx="0" presStyleCnt="5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6F91A-6611-42D1-AC05-B0DB6BC73FE2}" type="pres">
      <dgm:prSet presAssocID="{6E823D0A-D837-49B8-B548-3BCA65EBFDD9}" presName="spacing" presStyleCnt="0"/>
      <dgm:spPr/>
    </dgm:pt>
    <dgm:pt modelId="{2E4D9808-93EA-4373-B5C3-1009CED032B5}" type="pres">
      <dgm:prSet presAssocID="{F698F228-D741-471B-922B-8338E656487B}" presName="linNode" presStyleCnt="0"/>
      <dgm:spPr/>
    </dgm:pt>
    <dgm:pt modelId="{56D07149-A78B-4CCE-A727-9FC01158CF3C}" type="pres">
      <dgm:prSet presAssocID="{F698F228-D741-471B-922B-8338E656487B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2FAE-E486-41A6-BC72-98A1B65227B3}" type="pres">
      <dgm:prSet presAssocID="{F698F228-D741-471B-922B-8338E656487B}" presName="childShp" presStyleLbl="bgAccFollowNode1" presStyleIdx="1" presStyleCnt="5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30619-9BCE-4767-8496-50CC3B9AF259}" type="pres">
      <dgm:prSet presAssocID="{7BAA997E-B3D9-48BD-92C0-D3E5D80CC3BC}" presName="spacing" presStyleCnt="0"/>
      <dgm:spPr/>
    </dgm:pt>
    <dgm:pt modelId="{B7A2EA4A-AED3-4CBB-9FE4-234FE9E22700}" type="pres">
      <dgm:prSet presAssocID="{5CC7F53E-40D0-4330-B701-6CBDC2EDB841}" presName="linNode" presStyleCnt="0"/>
      <dgm:spPr/>
    </dgm:pt>
    <dgm:pt modelId="{60676568-4668-4082-A750-D4AA7FCF7CE0}" type="pres">
      <dgm:prSet presAssocID="{5CC7F53E-40D0-4330-B701-6CBDC2EDB84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7A972-1356-41D4-BD61-0D1F303993FE}" type="pres">
      <dgm:prSet presAssocID="{5CC7F53E-40D0-4330-B701-6CBDC2EDB841}" presName="childShp" presStyleLbl="bgAccFollowNode1" presStyleIdx="2" presStyleCnt="5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9CE2D-7AE3-44B4-8CE0-81E360A7BFD4}" type="pres">
      <dgm:prSet presAssocID="{21FF951B-3609-458F-85D7-D526945D6BE3}" presName="spacing" presStyleCnt="0"/>
      <dgm:spPr/>
    </dgm:pt>
    <dgm:pt modelId="{55FB0CDE-665D-492F-9E4D-C866E4E2A7C8}" type="pres">
      <dgm:prSet presAssocID="{CBD76412-8616-49CB-A4E9-52FCAB969F02}" presName="linNode" presStyleCnt="0"/>
      <dgm:spPr/>
    </dgm:pt>
    <dgm:pt modelId="{4A0C476C-9AF0-4EF2-83F9-DB21E9CF0067}" type="pres">
      <dgm:prSet presAssocID="{CBD76412-8616-49CB-A4E9-52FCAB969F02}" presName="parentShp" presStyleLbl="node1" presStyleIdx="3" presStyleCnt="5" custScaleX="99306" custScaleY="106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C0B50-F335-4824-8A82-431347F3F4C1}" type="pres">
      <dgm:prSet presAssocID="{CBD76412-8616-49CB-A4E9-52FCAB969F02}" presName="childShp" presStyleLbl="bgAccFollowNode1" presStyleIdx="3" presStyleCnt="5" custScaleX="100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E6913-CB2A-4B0A-9064-B8C210230EE1}" type="pres">
      <dgm:prSet presAssocID="{FF30F459-DA7A-442F-B9E6-68B07494CDE7}" presName="spacing" presStyleCnt="0"/>
      <dgm:spPr/>
    </dgm:pt>
    <dgm:pt modelId="{DCA92D60-E17E-4E72-9B80-6E3C8ABA298A}" type="pres">
      <dgm:prSet presAssocID="{88BAD231-0BA5-4730-BCF4-40BF860012F3}" presName="linNode" presStyleCnt="0"/>
      <dgm:spPr/>
    </dgm:pt>
    <dgm:pt modelId="{3C232E02-3D0D-4D4B-B417-49E433AEA87B}" type="pres">
      <dgm:prSet presAssocID="{88BAD231-0BA5-4730-BCF4-40BF860012F3}" presName="parentShp" presStyleLbl="node1" presStyleIdx="4" presStyleCnt="5" custScaleX="106409" custScaleY="90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3F888-AE55-4B0D-98E7-6CB80241A0D0}" type="pres">
      <dgm:prSet presAssocID="{88BAD231-0BA5-4730-BCF4-40BF860012F3}" presName="childShp" presStyleLbl="bgAccFollowNode1" presStyleIdx="4" presStyleCnt="5" custScaleX="104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07F85-1821-43AC-B095-7DEDEE80629F}" srcId="{CFEB2D40-64F5-41F8-963C-EF3C372F6769}" destId="{B38DBBE1-417F-4A00-B502-9E3ABBDFC74E}" srcOrd="3" destOrd="0" parTransId="{7B3487D8-E281-40A9-9A9B-2297E2988117}" sibTransId="{46F13279-9090-4C03-B062-3067B7D020C3}"/>
    <dgm:cxn modelId="{C72AE737-F14F-4032-83B2-646653C395A3}" srcId="{D8EEB447-8FEE-44C3-B119-858C8420337F}" destId="{88BAD231-0BA5-4730-BCF4-40BF860012F3}" srcOrd="4" destOrd="0" parTransId="{FF520B81-42ED-4D26-9E0D-C937CEA6CA99}" sibTransId="{A61AB622-5988-425A-BD6B-EF9AE028B1C0}"/>
    <dgm:cxn modelId="{04C18D90-0D4F-4137-9B75-68AE501050AF}" srcId="{D8EEB447-8FEE-44C3-B119-858C8420337F}" destId="{CBD76412-8616-49CB-A4E9-52FCAB969F02}" srcOrd="3" destOrd="0" parTransId="{B7E35F00-1736-4EC3-9D2D-CE0CAA572495}" sibTransId="{FF30F459-DA7A-442F-B9E6-68B07494CDE7}"/>
    <dgm:cxn modelId="{5144CEF8-CFA7-4104-8D2B-006FAACFE76C}" type="presOf" srcId="{CBD76412-8616-49CB-A4E9-52FCAB969F02}" destId="{4A0C476C-9AF0-4EF2-83F9-DB21E9CF0067}" srcOrd="0" destOrd="0" presId="urn:microsoft.com/office/officeart/2005/8/layout/vList6"/>
    <dgm:cxn modelId="{B29EF936-ABE6-4F5E-A9AC-F6374C9FC0F3}" type="presOf" srcId="{5CC7F53E-40D0-4330-B701-6CBDC2EDB841}" destId="{60676568-4668-4082-A750-D4AA7FCF7CE0}" srcOrd="0" destOrd="0" presId="urn:microsoft.com/office/officeart/2005/8/layout/vList6"/>
    <dgm:cxn modelId="{1E35622E-A56E-45A7-A06C-915362E0B329}" type="presOf" srcId="{CFEB2D40-64F5-41F8-963C-EF3C372F6769}" destId="{E37E3462-AF0A-4840-8733-F7F54A4AC8E8}" srcOrd="0" destOrd="0" presId="urn:microsoft.com/office/officeart/2005/8/layout/vList6"/>
    <dgm:cxn modelId="{5865C4A3-BB0C-461E-90DC-6E92970BBE18}" srcId="{CBD76412-8616-49CB-A4E9-52FCAB969F02}" destId="{6555A94F-211E-4AF5-A356-167BDCB1CF32}" srcOrd="0" destOrd="0" parTransId="{3EB548ED-7842-40D5-83E5-DE2490B08A16}" sibTransId="{1C0B6C3B-2DE5-4F47-8DEA-B5B8DC1E383E}"/>
    <dgm:cxn modelId="{3178DB14-9DA5-4936-9567-AC8440FA8FE7}" type="presOf" srcId="{88BAD231-0BA5-4730-BCF4-40BF860012F3}" destId="{3C232E02-3D0D-4D4B-B417-49E433AEA87B}" srcOrd="0" destOrd="0" presId="urn:microsoft.com/office/officeart/2005/8/layout/vList6"/>
    <dgm:cxn modelId="{D861722F-B536-418D-BAAF-A0330511AF0E}" type="presOf" srcId="{E9B22D19-50FA-4944-9B5F-348CA5A5B750}" destId="{8CF3F888-AE55-4B0D-98E7-6CB80241A0D0}" srcOrd="0" destOrd="0" presId="urn:microsoft.com/office/officeart/2005/8/layout/vList6"/>
    <dgm:cxn modelId="{0A537B36-726E-48EA-921D-C3537E19DC94}" srcId="{F698F228-D741-471B-922B-8338E656487B}" destId="{B6836B6E-E61E-4B9C-A3EF-304D094FB268}" srcOrd="0" destOrd="0" parTransId="{FA48EC31-7B95-4BE4-BD14-F7362F9E5FD2}" sibTransId="{6154B10A-62BB-4105-8B9D-313B2B56F0F0}"/>
    <dgm:cxn modelId="{44AD042A-A3F2-46B9-A21F-24E3C716DE1E}" type="presOf" srcId="{648E7188-D987-4A9B-A068-5E5468C8C8DC}" destId="{61846852-D57E-4A7F-8212-43E7872496EA}" srcOrd="0" destOrd="1" presId="urn:microsoft.com/office/officeart/2005/8/layout/vList6"/>
    <dgm:cxn modelId="{9D0695ED-6E13-4E4E-A5F2-44344BE47E1C}" type="presOf" srcId="{B6836B6E-E61E-4B9C-A3EF-304D094FB268}" destId="{DA222FAE-E486-41A6-BC72-98A1B65227B3}" srcOrd="0" destOrd="0" presId="urn:microsoft.com/office/officeart/2005/8/layout/vList6"/>
    <dgm:cxn modelId="{D4436DCA-28C3-4742-8AEC-2215FD8C5C86}" type="presOf" srcId="{B38DBBE1-417F-4A00-B502-9E3ABBDFC74E}" destId="{61846852-D57E-4A7F-8212-43E7872496EA}" srcOrd="0" destOrd="3" presId="urn:microsoft.com/office/officeart/2005/8/layout/vList6"/>
    <dgm:cxn modelId="{2CF52652-47F8-41BE-A295-E0AA52B7B88B}" type="presOf" srcId="{D8EEB447-8FEE-44C3-B119-858C8420337F}" destId="{591801F9-1F1D-4960-BC12-0E0673B66321}" srcOrd="0" destOrd="0" presId="urn:microsoft.com/office/officeart/2005/8/layout/vList6"/>
    <dgm:cxn modelId="{976E793D-469C-4ED5-A217-C283B78A24A2}" srcId="{CFEB2D40-64F5-41F8-963C-EF3C372F6769}" destId="{648E7188-D987-4A9B-A068-5E5468C8C8DC}" srcOrd="1" destOrd="0" parTransId="{8D8D0118-9E2E-422E-AA9F-EFEB1FD41493}" sibTransId="{EF4FFBB4-288B-4EAA-BE19-CF9A4853FC05}"/>
    <dgm:cxn modelId="{66DEC750-14D7-4510-89B6-512533214753}" type="presOf" srcId="{6555A94F-211E-4AF5-A356-167BDCB1CF32}" destId="{DC4C0B50-F335-4824-8A82-431347F3F4C1}" srcOrd="0" destOrd="0" presId="urn:microsoft.com/office/officeart/2005/8/layout/vList6"/>
    <dgm:cxn modelId="{A389A57A-5C2E-4782-B036-D4F20FE06B4A}" srcId="{D8EEB447-8FEE-44C3-B119-858C8420337F}" destId="{5CC7F53E-40D0-4330-B701-6CBDC2EDB841}" srcOrd="2" destOrd="0" parTransId="{84CC4C62-3DE0-4185-9408-54A239A80606}" sibTransId="{21FF951B-3609-458F-85D7-D526945D6BE3}"/>
    <dgm:cxn modelId="{F0656845-5BCA-45A6-B848-6035C00B25E4}" srcId="{88BAD231-0BA5-4730-BCF4-40BF860012F3}" destId="{E9B22D19-50FA-4944-9B5F-348CA5A5B750}" srcOrd="0" destOrd="0" parTransId="{5CF953AB-EBBE-49A8-850A-4DDD686BF9A4}" sibTransId="{16217EF2-FB3F-48ED-9C3B-091A9C14D929}"/>
    <dgm:cxn modelId="{E5A087F7-E075-4FAE-8066-08BE033B6CBA}" srcId="{D8EEB447-8FEE-44C3-B119-858C8420337F}" destId="{CFEB2D40-64F5-41F8-963C-EF3C372F6769}" srcOrd="0" destOrd="0" parTransId="{B9393938-F239-4FF4-9BDA-F52D4D15B9F8}" sibTransId="{6E823D0A-D837-49B8-B548-3BCA65EBFDD9}"/>
    <dgm:cxn modelId="{2E739FA4-0E7C-468E-8B08-5F4A445E8481}" type="presOf" srcId="{281139C1-648E-4D98-909F-4BC6F23B8D7C}" destId="{AB77A972-1356-41D4-BD61-0D1F303993FE}" srcOrd="0" destOrd="0" presId="urn:microsoft.com/office/officeart/2005/8/layout/vList6"/>
    <dgm:cxn modelId="{9E6E5C74-A7BB-4916-9E40-845CB9595238}" srcId="{88BAD231-0BA5-4730-BCF4-40BF860012F3}" destId="{2EB3AD04-D79A-4089-B666-101FF19A47B6}" srcOrd="1" destOrd="0" parTransId="{80F448C2-6F36-4137-AFC1-BED9C8BD654E}" sibTransId="{D732986E-9C5C-4795-9598-F55101F00471}"/>
    <dgm:cxn modelId="{EA74E1F4-EDCA-4D33-B1A3-694C48018F09}" srcId="{CFEB2D40-64F5-41F8-963C-EF3C372F6769}" destId="{0A954DED-0D8B-4DAD-BC9A-89ED17029889}" srcOrd="0" destOrd="0" parTransId="{4500535D-46B2-4B16-B9DC-8C92104DFDA8}" sibTransId="{44188F6A-ADBB-4EDB-9469-43D022C6A673}"/>
    <dgm:cxn modelId="{4903946F-BB4A-4FCC-824D-03A339B8BCB8}" type="presOf" srcId="{E9F56DCD-8920-4B1D-A3CE-BC8A646485FD}" destId="{61846852-D57E-4A7F-8212-43E7872496EA}" srcOrd="0" destOrd="2" presId="urn:microsoft.com/office/officeart/2005/8/layout/vList6"/>
    <dgm:cxn modelId="{412B7C28-8348-4944-90EE-3C412E53BCBA}" type="presOf" srcId="{0A954DED-0D8B-4DAD-BC9A-89ED17029889}" destId="{61846852-D57E-4A7F-8212-43E7872496EA}" srcOrd="0" destOrd="0" presId="urn:microsoft.com/office/officeart/2005/8/layout/vList6"/>
    <dgm:cxn modelId="{FA9A0DEF-9DA9-47CE-990C-9FBB53397849}" srcId="{D8EEB447-8FEE-44C3-B119-858C8420337F}" destId="{F698F228-D741-471B-922B-8338E656487B}" srcOrd="1" destOrd="0" parTransId="{5FC20E9F-B60B-41E4-B7D3-957459764735}" sibTransId="{7BAA997E-B3D9-48BD-92C0-D3E5D80CC3BC}"/>
    <dgm:cxn modelId="{5CADEB2D-4574-4338-80BD-09BBAF95CC13}" type="presOf" srcId="{F698F228-D741-471B-922B-8338E656487B}" destId="{56D07149-A78B-4CCE-A727-9FC01158CF3C}" srcOrd="0" destOrd="0" presId="urn:microsoft.com/office/officeart/2005/8/layout/vList6"/>
    <dgm:cxn modelId="{B7E2AACF-5965-4DAA-9360-20CF3521F604}" srcId="{5CC7F53E-40D0-4330-B701-6CBDC2EDB841}" destId="{281139C1-648E-4D98-909F-4BC6F23B8D7C}" srcOrd="0" destOrd="0" parTransId="{7F65BAAE-1B80-42D1-9CEB-26229F004AFC}" sibTransId="{7C9ED25B-3ECE-45FA-A552-DE43AD09D09C}"/>
    <dgm:cxn modelId="{D5188D3E-174E-44F4-9059-54AF6C1C5E4D}" type="presOf" srcId="{2EB3AD04-D79A-4089-B666-101FF19A47B6}" destId="{8CF3F888-AE55-4B0D-98E7-6CB80241A0D0}" srcOrd="0" destOrd="1" presId="urn:microsoft.com/office/officeart/2005/8/layout/vList6"/>
    <dgm:cxn modelId="{5FFCCF73-E337-45DE-AF2C-75458C08B37B}" srcId="{CFEB2D40-64F5-41F8-963C-EF3C372F6769}" destId="{E9F56DCD-8920-4B1D-A3CE-BC8A646485FD}" srcOrd="2" destOrd="0" parTransId="{662970AA-77C9-4702-B3E7-3B3E2EB48939}" sibTransId="{23C2F55A-6DE3-4B39-8EB8-9C6F30B848EC}"/>
    <dgm:cxn modelId="{504F74EC-ED86-4954-A9FA-FE3C0598F1FC}" type="presParOf" srcId="{591801F9-1F1D-4960-BC12-0E0673B66321}" destId="{691851E7-D78B-41AC-9219-B8D311B0592A}" srcOrd="0" destOrd="0" presId="urn:microsoft.com/office/officeart/2005/8/layout/vList6"/>
    <dgm:cxn modelId="{92080ADC-D6D3-403A-B179-CCFB74B8B7A9}" type="presParOf" srcId="{691851E7-D78B-41AC-9219-B8D311B0592A}" destId="{E37E3462-AF0A-4840-8733-F7F54A4AC8E8}" srcOrd="0" destOrd="0" presId="urn:microsoft.com/office/officeart/2005/8/layout/vList6"/>
    <dgm:cxn modelId="{BB005006-CD44-416A-8FD0-B0C4BBA9B780}" type="presParOf" srcId="{691851E7-D78B-41AC-9219-B8D311B0592A}" destId="{61846852-D57E-4A7F-8212-43E7872496EA}" srcOrd="1" destOrd="0" presId="urn:microsoft.com/office/officeart/2005/8/layout/vList6"/>
    <dgm:cxn modelId="{21B312C5-FF25-4C12-A946-949D4B407C3D}" type="presParOf" srcId="{591801F9-1F1D-4960-BC12-0E0673B66321}" destId="{7DE6F91A-6611-42D1-AC05-B0DB6BC73FE2}" srcOrd="1" destOrd="0" presId="urn:microsoft.com/office/officeart/2005/8/layout/vList6"/>
    <dgm:cxn modelId="{5D8C4B9F-63D9-48F7-8A22-0C5CDFDD4641}" type="presParOf" srcId="{591801F9-1F1D-4960-BC12-0E0673B66321}" destId="{2E4D9808-93EA-4373-B5C3-1009CED032B5}" srcOrd="2" destOrd="0" presId="urn:microsoft.com/office/officeart/2005/8/layout/vList6"/>
    <dgm:cxn modelId="{4F113538-EF12-4215-99A7-C134E9D28F7C}" type="presParOf" srcId="{2E4D9808-93EA-4373-B5C3-1009CED032B5}" destId="{56D07149-A78B-4CCE-A727-9FC01158CF3C}" srcOrd="0" destOrd="0" presId="urn:microsoft.com/office/officeart/2005/8/layout/vList6"/>
    <dgm:cxn modelId="{03197F81-8E9A-4E96-99B0-C5B9CB80650B}" type="presParOf" srcId="{2E4D9808-93EA-4373-B5C3-1009CED032B5}" destId="{DA222FAE-E486-41A6-BC72-98A1B65227B3}" srcOrd="1" destOrd="0" presId="urn:microsoft.com/office/officeart/2005/8/layout/vList6"/>
    <dgm:cxn modelId="{16C34B54-1606-446D-9227-34FD9348E0CE}" type="presParOf" srcId="{591801F9-1F1D-4960-BC12-0E0673B66321}" destId="{E1630619-9BCE-4767-8496-50CC3B9AF259}" srcOrd="3" destOrd="0" presId="urn:microsoft.com/office/officeart/2005/8/layout/vList6"/>
    <dgm:cxn modelId="{D58388F0-2646-4AB2-8E64-0923D204DD97}" type="presParOf" srcId="{591801F9-1F1D-4960-BC12-0E0673B66321}" destId="{B7A2EA4A-AED3-4CBB-9FE4-234FE9E22700}" srcOrd="4" destOrd="0" presId="urn:microsoft.com/office/officeart/2005/8/layout/vList6"/>
    <dgm:cxn modelId="{60AD3B55-A6E1-4F08-B6EE-52A83A84287D}" type="presParOf" srcId="{B7A2EA4A-AED3-4CBB-9FE4-234FE9E22700}" destId="{60676568-4668-4082-A750-D4AA7FCF7CE0}" srcOrd="0" destOrd="0" presId="urn:microsoft.com/office/officeart/2005/8/layout/vList6"/>
    <dgm:cxn modelId="{6A5D6A6B-1628-40FF-8FC7-E08D0C535BAE}" type="presParOf" srcId="{B7A2EA4A-AED3-4CBB-9FE4-234FE9E22700}" destId="{AB77A972-1356-41D4-BD61-0D1F303993FE}" srcOrd="1" destOrd="0" presId="urn:microsoft.com/office/officeart/2005/8/layout/vList6"/>
    <dgm:cxn modelId="{1AFE6145-E30C-467D-9559-FFB9FDE025DF}" type="presParOf" srcId="{591801F9-1F1D-4960-BC12-0E0673B66321}" destId="{0B29CE2D-7AE3-44B4-8CE0-81E360A7BFD4}" srcOrd="5" destOrd="0" presId="urn:microsoft.com/office/officeart/2005/8/layout/vList6"/>
    <dgm:cxn modelId="{7E6D754D-C1EE-41B7-9629-07391C24BBEC}" type="presParOf" srcId="{591801F9-1F1D-4960-BC12-0E0673B66321}" destId="{55FB0CDE-665D-492F-9E4D-C866E4E2A7C8}" srcOrd="6" destOrd="0" presId="urn:microsoft.com/office/officeart/2005/8/layout/vList6"/>
    <dgm:cxn modelId="{2E1848B7-9F68-4318-8AC3-7940553770E6}" type="presParOf" srcId="{55FB0CDE-665D-492F-9E4D-C866E4E2A7C8}" destId="{4A0C476C-9AF0-4EF2-83F9-DB21E9CF0067}" srcOrd="0" destOrd="0" presId="urn:microsoft.com/office/officeart/2005/8/layout/vList6"/>
    <dgm:cxn modelId="{F9E33A5F-D531-430C-9D58-15A754ABE3E8}" type="presParOf" srcId="{55FB0CDE-665D-492F-9E4D-C866E4E2A7C8}" destId="{DC4C0B50-F335-4824-8A82-431347F3F4C1}" srcOrd="1" destOrd="0" presId="urn:microsoft.com/office/officeart/2005/8/layout/vList6"/>
    <dgm:cxn modelId="{B1B70E51-C681-45D8-92A3-04140F883FE4}" type="presParOf" srcId="{591801F9-1F1D-4960-BC12-0E0673B66321}" destId="{178E6913-CB2A-4B0A-9064-B8C210230EE1}" srcOrd="7" destOrd="0" presId="urn:microsoft.com/office/officeart/2005/8/layout/vList6"/>
    <dgm:cxn modelId="{AB1B3D44-FC1D-4F7F-9338-0AEE6B633AF5}" type="presParOf" srcId="{591801F9-1F1D-4960-BC12-0E0673B66321}" destId="{DCA92D60-E17E-4E72-9B80-6E3C8ABA298A}" srcOrd="8" destOrd="0" presId="urn:microsoft.com/office/officeart/2005/8/layout/vList6"/>
    <dgm:cxn modelId="{05D11AD6-68AD-4C4F-BB3C-0226CCD71633}" type="presParOf" srcId="{DCA92D60-E17E-4E72-9B80-6E3C8ABA298A}" destId="{3C232E02-3D0D-4D4B-B417-49E433AEA87B}" srcOrd="0" destOrd="0" presId="urn:microsoft.com/office/officeart/2005/8/layout/vList6"/>
    <dgm:cxn modelId="{1F57771D-A4D2-408E-BC75-F897915C3FF4}" type="presParOf" srcId="{DCA92D60-E17E-4E72-9B80-6E3C8ABA298A}" destId="{8CF3F888-AE55-4B0D-98E7-6CB80241A0D0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D92E2B-5854-4B14-BBD4-5F56CD16E9B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835E4-A1AB-4813-9433-76508582B2E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Открытие новых объектов</a:t>
          </a:r>
        </a:p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*Дом культуры п.Глубокий </a:t>
          </a:r>
        </a:p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Торгово-выставочное  пространство «Лавочка мастеров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503ECAA-C836-40D3-ACE4-B46D435CA8A9}" type="parTrans" cxnId="{D5AE574B-B714-4828-9831-77D2F30C5A0D}">
      <dgm:prSet/>
      <dgm:spPr/>
      <dgm:t>
        <a:bodyPr/>
        <a:lstStyle/>
        <a:p>
          <a:endParaRPr lang="ru-RU"/>
        </a:p>
      </dgm:t>
    </dgm:pt>
    <dgm:pt modelId="{63716CEA-80EE-4F23-B798-D4D9E34149A8}" type="sibTrans" cxnId="{D5AE574B-B714-4828-9831-77D2F30C5A0D}">
      <dgm:prSet/>
      <dgm:spPr/>
      <dgm:t>
        <a:bodyPr/>
        <a:lstStyle/>
        <a:p>
          <a:endParaRPr lang="ru-RU"/>
        </a:p>
      </dgm:t>
    </dgm:pt>
    <dgm:pt modelId="{1304250E-FDBA-43BD-9850-C4DA6C6619C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Ремонтные работы на 9,5 млн.руб. в т.ч. 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Юрятинский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Д/К -3,1 млн.р.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Малодорский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Д/К – 0,5 млн.р.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Музей -0,7 млн.р.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Школа искусств – 0,8 млн.р.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Мирный Д/К – 0,3 млн.р.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5BCF26-391C-4E74-B95E-D755172EFFDE}" type="parTrans" cxnId="{96A0FF2F-4480-46D5-95EF-230A51FF0982}">
      <dgm:prSet/>
      <dgm:spPr/>
      <dgm:t>
        <a:bodyPr/>
        <a:lstStyle/>
        <a:p>
          <a:endParaRPr lang="ru-RU"/>
        </a:p>
      </dgm:t>
    </dgm:pt>
    <dgm:pt modelId="{002A552B-9E04-400A-8101-C622199070AC}" type="sibTrans" cxnId="{96A0FF2F-4480-46D5-95EF-230A51FF0982}">
      <dgm:prSet/>
      <dgm:spPr/>
      <dgm:t>
        <a:bodyPr/>
        <a:lstStyle/>
        <a:p>
          <a:endParaRPr lang="ru-RU"/>
        </a:p>
      </dgm:t>
    </dgm:pt>
    <dgm:pt modelId="{08FEF6A1-ADD2-4059-A5D7-F05F4417FD45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Приобретение оборудования для домов культуры -2 млн.р.</a:t>
          </a:r>
        </a:p>
        <a:p>
          <a:pPr algn="ct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Укомплектование  книжным фондов – 0,4 млн.р.</a:t>
          </a:r>
        </a:p>
        <a:p>
          <a:pPr algn="ct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Проведение культурно –массовых мероприятий – 0,8 млн.р.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045447-B152-4427-B4CB-73C6B6EDC838}" type="parTrans" cxnId="{C06852DF-2461-4291-B230-DBDAFC5BFF71}">
      <dgm:prSet/>
      <dgm:spPr/>
      <dgm:t>
        <a:bodyPr/>
        <a:lstStyle/>
        <a:p>
          <a:endParaRPr lang="ru-RU"/>
        </a:p>
      </dgm:t>
    </dgm:pt>
    <dgm:pt modelId="{5A80CEDC-687D-4926-91AF-DDB1EEEF4F0F}" type="sibTrans" cxnId="{C06852DF-2461-4291-B230-DBDAFC5BFF71}">
      <dgm:prSet/>
      <dgm:spPr/>
      <dgm:t>
        <a:bodyPr/>
        <a:lstStyle/>
        <a:p>
          <a:endParaRPr lang="ru-RU"/>
        </a:p>
      </dgm:t>
    </dgm:pt>
    <dgm:pt modelId="{3E0FF5BC-6787-4165-A485-5CE2B4A9A188}" type="pres">
      <dgm:prSet presAssocID="{20D92E2B-5854-4B14-BBD4-5F56CD16E9B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D41F15-6A49-4C6F-A3BA-64F850DFD6B6}" type="pres">
      <dgm:prSet presAssocID="{32B835E4-A1AB-4813-9433-76508582B2E0}" presName="vertOne" presStyleCnt="0"/>
      <dgm:spPr/>
    </dgm:pt>
    <dgm:pt modelId="{F4E09AA2-6754-40B5-B962-8A440BFFCEDE}" type="pres">
      <dgm:prSet presAssocID="{32B835E4-A1AB-4813-9433-76508582B2E0}" presName="txOne" presStyleLbl="node0" presStyleIdx="0" presStyleCnt="1" custScaleY="39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0DA127-2B55-4905-9B8D-01ECA0BA9DD4}" type="pres">
      <dgm:prSet presAssocID="{32B835E4-A1AB-4813-9433-76508582B2E0}" presName="parTransOne" presStyleCnt="0"/>
      <dgm:spPr/>
    </dgm:pt>
    <dgm:pt modelId="{6A0F5C06-1AE7-411D-8A7A-300F81B2ADCF}" type="pres">
      <dgm:prSet presAssocID="{32B835E4-A1AB-4813-9433-76508582B2E0}" presName="horzOne" presStyleCnt="0"/>
      <dgm:spPr/>
    </dgm:pt>
    <dgm:pt modelId="{C4C19F46-B956-491E-94C0-708A9C3FB207}" type="pres">
      <dgm:prSet presAssocID="{1304250E-FDBA-43BD-9850-C4DA6C6619C8}" presName="vertTwo" presStyleCnt="0"/>
      <dgm:spPr/>
    </dgm:pt>
    <dgm:pt modelId="{7A5D0744-C44A-4034-BFBE-302E540A6659}" type="pres">
      <dgm:prSet presAssocID="{1304250E-FDBA-43BD-9850-C4DA6C6619C8}" presName="txTwo" presStyleLbl="node2" presStyleIdx="0" presStyleCnt="2" custScaleY="102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735B2-1B9D-4CE1-8728-6A24A1DCE701}" type="pres">
      <dgm:prSet presAssocID="{1304250E-FDBA-43BD-9850-C4DA6C6619C8}" presName="horzTwo" presStyleCnt="0"/>
      <dgm:spPr/>
    </dgm:pt>
    <dgm:pt modelId="{0242CE46-10B0-4F46-9B0F-44019A565B14}" type="pres">
      <dgm:prSet presAssocID="{002A552B-9E04-400A-8101-C622199070AC}" presName="sibSpaceTwo" presStyleCnt="0"/>
      <dgm:spPr/>
    </dgm:pt>
    <dgm:pt modelId="{61B9AE25-4F6F-4FFA-9174-A4B580DC859B}" type="pres">
      <dgm:prSet presAssocID="{08FEF6A1-ADD2-4059-A5D7-F05F4417FD45}" presName="vertTwo" presStyleCnt="0"/>
      <dgm:spPr/>
    </dgm:pt>
    <dgm:pt modelId="{EB8B4AF1-9B96-4B7D-AE71-C4B50596D4BE}" type="pres">
      <dgm:prSet presAssocID="{08FEF6A1-ADD2-4059-A5D7-F05F4417FD45}" presName="txTwo" presStyleLbl="node2" presStyleIdx="1" presStyleCnt="2" custScaleX="108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7501D-A017-4CC7-BD2C-51AA963B94E6}" type="pres">
      <dgm:prSet presAssocID="{08FEF6A1-ADD2-4059-A5D7-F05F4417FD45}" presName="horzTwo" presStyleCnt="0"/>
      <dgm:spPr/>
    </dgm:pt>
  </dgm:ptLst>
  <dgm:cxnLst>
    <dgm:cxn modelId="{96A0FF2F-4480-46D5-95EF-230A51FF0982}" srcId="{32B835E4-A1AB-4813-9433-76508582B2E0}" destId="{1304250E-FDBA-43BD-9850-C4DA6C6619C8}" srcOrd="0" destOrd="0" parTransId="{645BCF26-391C-4E74-B95E-D755172EFFDE}" sibTransId="{002A552B-9E04-400A-8101-C622199070AC}"/>
    <dgm:cxn modelId="{034086E9-2683-4BAB-90D4-800AFFC4E28B}" type="presOf" srcId="{32B835E4-A1AB-4813-9433-76508582B2E0}" destId="{F4E09AA2-6754-40B5-B962-8A440BFFCEDE}" srcOrd="0" destOrd="0" presId="urn:microsoft.com/office/officeart/2005/8/layout/hierarchy4"/>
    <dgm:cxn modelId="{42731B65-6080-477D-B501-E28F704B331F}" type="presOf" srcId="{1304250E-FDBA-43BD-9850-C4DA6C6619C8}" destId="{7A5D0744-C44A-4034-BFBE-302E540A6659}" srcOrd="0" destOrd="0" presId="urn:microsoft.com/office/officeart/2005/8/layout/hierarchy4"/>
    <dgm:cxn modelId="{C06852DF-2461-4291-B230-DBDAFC5BFF71}" srcId="{32B835E4-A1AB-4813-9433-76508582B2E0}" destId="{08FEF6A1-ADD2-4059-A5D7-F05F4417FD45}" srcOrd="1" destOrd="0" parTransId="{98045447-B152-4427-B4CB-73C6B6EDC838}" sibTransId="{5A80CEDC-687D-4926-91AF-DDB1EEEF4F0F}"/>
    <dgm:cxn modelId="{D5AE574B-B714-4828-9831-77D2F30C5A0D}" srcId="{20D92E2B-5854-4B14-BBD4-5F56CD16E9B6}" destId="{32B835E4-A1AB-4813-9433-76508582B2E0}" srcOrd="0" destOrd="0" parTransId="{2503ECAA-C836-40D3-ACE4-B46D435CA8A9}" sibTransId="{63716CEA-80EE-4F23-B798-D4D9E34149A8}"/>
    <dgm:cxn modelId="{6125D079-B73E-463E-8B62-DA3C3678B900}" type="presOf" srcId="{08FEF6A1-ADD2-4059-A5D7-F05F4417FD45}" destId="{EB8B4AF1-9B96-4B7D-AE71-C4B50596D4BE}" srcOrd="0" destOrd="0" presId="urn:microsoft.com/office/officeart/2005/8/layout/hierarchy4"/>
    <dgm:cxn modelId="{191AD7BD-C521-457E-ACB5-4EAB0F6DE6D2}" type="presOf" srcId="{20D92E2B-5854-4B14-BBD4-5F56CD16E9B6}" destId="{3E0FF5BC-6787-4165-A485-5CE2B4A9A188}" srcOrd="0" destOrd="0" presId="urn:microsoft.com/office/officeart/2005/8/layout/hierarchy4"/>
    <dgm:cxn modelId="{91D9040C-85BF-41E5-9E7E-5B42F0EE8A38}" type="presParOf" srcId="{3E0FF5BC-6787-4165-A485-5CE2B4A9A188}" destId="{FED41F15-6A49-4C6F-A3BA-64F850DFD6B6}" srcOrd="0" destOrd="0" presId="urn:microsoft.com/office/officeart/2005/8/layout/hierarchy4"/>
    <dgm:cxn modelId="{5CB4E702-4255-4BE8-9544-F21D517009EB}" type="presParOf" srcId="{FED41F15-6A49-4C6F-A3BA-64F850DFD6B6}" destId="{F4E09AA2-6754-40B5-B962-8A440BFFCEDE}" srcOrd="0" destOrd="0" presId="urn:microsoft.com/office/officeart/2005/8/layout/hierarchy4"/>
    <dgm:cxn modelId="{479B1588-3669-4239-9E68-ED7B3F9553F2}" type="presParOf" srcId="{FED41F15-6A49-4C6F-A3BA-64F850DFD6B6}" destId="{B10DA127-2B55-4905-9B8D-01ECA0BA9DD4}" srcOrd="1" destOrd="0" presId="urn:microsoft.com/office/officeart/2005/8/layout/hierarchy4"/>
    <dgm:cxn modelId="{2C249DEA-79F7-4E93-AF02-F8DBD8868F7E}" type="presParOf" srcId="{FED41F15-6A49-4C6F-A3BA-64F850DFD6B6}" destId="{6A0F5C06-1AE7-411D-8A7A-300F81B2ADCF}" srcOrd="2" destOrd="0" presId="urn:microsoft.com/office/officeart/2005/8/layout/hierarchy4"/>
    <dgm:cxn modelId="{4D0935B2-51B3-43AA-A855-F1452E2BC6A2}" type="presParOf" srcId="{6A0F5C06-1AE7-411D-8A7A-300F81B2ADCF}" destId="{C4C19F46-B956-491E-94C0-708A9C3FB207}" srcOrd="0" destOrd="0" presId="urn:microsoft.com/office/officeart/2005/8/layout/hierarchy4"/>
    <dgm:cxn modelId="{C50889B0-C106-4E16-A2DB-F78218502E4B}" type="presParOf" srcId="{C4C19F46-B956-491E-94C0-708A9C3FB207}" destId="{7A5D0744-C44A-4034-BFBE-302E540A6659}" srcOrd="0" destOrd="0" presId="urn:microsoft.com/office/officeart/2005/8/layout/hierarchy4"/>
    <dgm:cxn modelId="{3FF1B974-A711-4D15-92EB-7BBFF8B4E880}" type="presParOf" srcId="{C4C19F46-B956-491E-94C0-708A9C3FB207}" destId="{10D735B2-1B9D-4CE1-8728-6A24A1DCE701}" srcOrd="1" destOrd="0" presId="urn:microsoft.com/office/officeart/2005/8/layout/hierarchy4"/>
    <dgm:cxn modelId="{520A5AAF-D3BA-44BB-A9F1-C47F73620C56}" type="presParOf" srcId="{6A0F5C06-1AE7-411D-8A7A-300F81B2ADCF}" destId="{0242CE46-10B0-4F46-9B0F-44019A565B14}" srcOrd="1" destOrd="0" presId="urn:microsoft.com/office/officeart/2005/8/layout/hierarchy4"/>
    <dgm:cxn modelId="{D0FDD8B6-A277-445F-A604-A40F5E0E3566}" type="presParOf" srcId="{6A0F5C06-1AE7-411D-8A7A-300F81B2ADCF}" destId="{61B9AE25-4F6F-4FFA-9174-A4B580DC859B}" srcOrd="2" destOrd="0" presId="urn:microsoft.com/office/officeart/2005/8/layout/hierarchy4"/>
    <dgm:cxn modelId="{F5C11EA4-5742-445B-B8B2-B50CFBB0310C}" type="presParOf" srcId="{61B9AE25-4F6F-4FFA-9174-A4B580DC859B}" destId="{EB8B4AF1-9B96-4B7D-AE71-C4B50596D4BE}" srcOrd="0" destOrd="0" presId="urn:microsoft.com/office/officeart/2005/8/layout/hierarchy4"/>
    <dgm:cxn modelId="{C2472FBF-BA13-4546-99E7-36F9441CD8CA}" type="presParOf" srcId="{61B9AE25-4F6F-4FFA-9174-A4B580DC859B}" destId="{E237501D-A017-4CC7-BD2C-51AA963B94E6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B4CEEB-C883-4534-B08D-BFB37EBFB1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14F7C-A9AD-4140-9093-9605F89B077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ГТО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6E6262-0681-4D25-9F0C-A951210E856C}" type="parTrans" cxnId="{CB18CBD3-2370-4F42-84DE-03E6247DF72A}">
      <dgm:prSet/>
      <dgm:spPr/>
      <dgm:t>
        <a:bodyPr/>
        <a:lstStyle/>
        <a:p>
          <a:endParaRPr lang="ru-RU"/>
        </a:p>
      </dgm:t>
    </dgm:pt>
    <dgm:pt modelId="{456EC448-7A2C-459F-9D8C-5BBEB73CC251}" type="sibTrans" cxnId="{CB18CBD3-2370-4F42-84DE-03E6247DF72A}">
      <dgm:prSet/>
      <dgm:spPr/>
      <dgm:t>
        <a:bodyPr/>
        <a:lstStyle/>
        <a:p>
          <a:endParaRPr lang="ru-RU"/>
        </a:p>
      </dgm:t>
    </dgm:pt>
    <dgm:pt modelId="{5A95732E-698C-4213-8B8A-CE3BF9D14C6F}">
      <dgm:prSet phldrT="[Текст]" custT="1"/>
      <dgm:spPr/>
      <dgm:t>
        <a:bodyPr/>
        <a:lstStyle/>
        <a:p>
          <a:pPr marL="0" indent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      774 человека приняло участие в сдаче нормативов ГТО.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E6A461D-653E-4551-B6F1-AA7B637C91DA}" type="parTrans" cxnId="{8BAC7624-F634-4430-9C3C-12BBBEE81420}">
      <dgm:prSet/>
      <dgm:spPr/>
      <dgm:t>
        <a:bodyPr/>
        <a:lstStyle/>
        <a:p>
          <a:endParaRPr lang="ru-RU"/>
        </a:p>
      </dgm:t>
    </dgm:pt>
    <dgm:pt modelId="{A7502385-7A61-40C4-BD89-C7267D470658}" type="sibTrans" cxnId="{8BAC7624-F634-4430-9C3C-12BBBEE81420}">
      <dgm:prSet/>
      <dgm:spPr/>
      <dgm:t>
        <a:bodyPr/>
        <a:lstStyle/>
        <a:p>
          <a:endParaRPr lang="ru-RU"/>
        </a:p>
      </dgm:t>
    </dgm:pt>
    <dgm:pt modelId="{710248E8-0051-4E40-82AA-6C71D54B0CFD}">
      <dgm:prSet phldrT="[Текст]" custT="1"/>
      <dgm:spPr/>
      <dgm:t>
        <a:bodyPr/>
        <a:lstStyle/>
        <a:p>
          <a:pPr marL="0" indent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 1 место среди районов области по итогам реализации ВФСК ГТО.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5E7C4BA-7BF9-4EAA-9E62-69FF4D891C78}" type="parTrans" cxnId="{0AE0B4E8-1E5C-4E65-9EBB-59B6ACCCC21E}">
      <dgm:prSet/>
      <dgm:spPr/>
      <dgm:t>
        <a:bodyPr/>
        <a:lstStyle/>
        <a:p>
          <a:endParaRPr lang="ru-RU"/>
        </a:p>
      </dgm:t>
    </dgm:pt>
    <dgm:pt modelId="{BB59EB66-8967-42D1-94C3-CD05E5F08EA8}" type="sibTrans" cxnId="{0AE0B4E8-1E5C-4E65-9EBB-59B6ACCCC21E}">
      <dgm:prSet/>
      <dgm:spPr/>
      <dgm:t>
        <a:bodyPr/>
        <a:lstStyle/>
        <a:p>
          <a:endParaRPr lang="ru-RU"/>
        </a:p>
      </dgm:t>
    </dgm:pt>
    <dgm:pt modelId="{D42D580D-5744-4BBB-B9B1-EDE94D6FCFA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Объекты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4F3C8F-DE6D-4587-A345-20D12069A3F9}" type="parTrans" cxnId="{FA7540BF-60AF-45D6-8FD4-1820CE2228EC}">
      <dgm:prSet/>
      <dgm:spPr/>
      <dgm:t>
        <a:bodyPr/>
        <a:lstStyle/>
        <a:p>
          <a:endParaRPr lang="ru-RU"/>
        </a:p>
      </dgm:t>
    </dgm:pt>
    <dgm:pt modelId="{6B08316A-0150-4F33-BC52-44F280ED0B09}" type="sibTrans" cxnId="{FA7540BF-60AF-45D6-8FD4-1820CE2228EC}">
      <dgm:prSet/>
      <dgm:spPr/>
      <dgm:t>
        <a:bodyPr/>
        <a:lstStyle/>
        <a:p>
          <a:endParaRPr lang="ru-RU"/>
        </a:p>
      </dgm:t>
    </dgm:pt>
    <dgm:pt modelId="{63A6B63F-3C17-42B5-AEF5-123D0D97DE5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  Обустройство плоскостных сооружений для занятий физической культурой и спортом из областного бюджета привлечено в МО «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Киземское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» - 1,4 млн.рублей, при спонсорской помощи (ООО ПКП «Титан») - 615  тыс.рублей.</a:t>
          </a:r>
          <a:endParaRPr lang="ru-RU" sz="1500" dirty="0"/>
        </a:p>
      </dgm:t>
    </dgm:pt>
    <dgm:pt modelId="{4549E628-314C-4F3F-814E-4BE7AC27EFFA}" type="parTrans" cxnId="{B9C3B8D8-27CB-4098-A235-A98A8C2BC3F7}">
      <dgm:prSet/>
      <dgm:spPr/>
      <dgm:t>
        <a:bodyPr/>
        <a:lstStyle/>
        <a:p>
          <a:endParaRPr lang="ru-RU"/>
        </a:p>
      </dgm:t>
    </dgm:pt>
    <dgm:pt modelId="{CEE4399C-E829-45F1-BD9E-C361846CF98F}" type="sibTrans" cxnId="{B9C3B8D8-27CB-4098-A235-A98A8C2BC3F7}">
      <dgm:prSet/>
      <dgm:spPr/>
      <dgm:t>
        <a:bodyPr/>
        <a:lstStyle/>
        <a:p>
          <a:endParaRPr lang="ru-RU"/>
        </a:p>
      </dgm:t>
    </dgm:pt>
    <dgm:pt modelId="{B3BB5CF2-EE98-4F89-822B-ACD1053E0FDB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Оборудо-вание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51D510-03F6-4A29-8BDD-18E389900B4B}" type="parTrans" cxnId="{372A93FC-D5C1-40E2-B115-25FEDCE9DED9}">
      <dgm:prSet/>
      <dgm:spPr/>
      <dgm:t>
        <a:bodyPr/>
        <a:lstStyle/>
        <a:p>
          <a:endParaRPr lang="ru-RU"/>
        </a:p>
      </dgm:t>
    </dgm:pt>
    <dgm:pt modelId="{798584E3-AC5C-4058-B9EF-77EC2CD64967}" type="sibTrans" cxnId="{372A93FC-D5C1-40E2-B115-25FEDCE9DED9}">
      <dgm:prSet/>
      <dgm:spPr/>
      <dgm:t>
        <a:bodyPr/>
        <a:lstStyle/>
        <a:p>
          <a:endParaRPr lang="ru-RU"/>
        </a:p>
      </dgm:t>
    </dgm:pt>
    <dgm:pt modelId="{0D097EFA-EF72-4D1E-80D3-4CF62F4E631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  На территорию  ОСОШ №2, поставлен комплект спортивно-технологического оборудования для создания спортивной площадки, на которой возможно проведение тестирования населения в соответствии с ВФСК ГТО на общую сумму 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3 млн. рублей.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66C4C063-A616-4AC1-A243-285EBFEDA895}" type="parTrans" cxnId="{0F1E70B7-1D4C-4971-BA23-41FC23609EBD}">
      <dgm:prSet/>
      <dgm:spPr/>
      <dgm:t>
        <a:bodyPr/>
        <a:lstStyle/>
        <a:p>
          <a:endParaRPr lang="ru-RU"/>
        </a:p>
      </dgm:t>
    </dgm:pt>
    <dgm:pt modelId="{9AF19B00-761C-453C-9EE8-D4FA0058BD68}" type="sibTrans" cxnId="{0F1E70B7-1D4C-4971-BA23-41FC23609EBD}">
      <dgm:prSet/>
      <dgm:spPr/>
      <dgm:t>
        <a:bodyPr/>
        <a:lstStyle/>
        <a:p>
          <a:endParaRPr lang="ru-RU"/>
        </a:p>
      </dgm:t>
    </dgm:pt>
    <dgm:pt modelId="{9CC62B31-E212-4BA3-8826-91F326E0C1D0}" type="pres">
      <dgm:prSet presAssocID="{6AB4CEEB-C883-4534-B08D-BFB37EBFB1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73CFF-C42C-4B48-B248-AE37CC651445}" type="pres">
      <dgm:prSet presAssocID="{3B314F7C-A9AD-4140-9093-9605F89B0773}" presName="composite" presStyleCnt="0"/>
      <dgm:spPr/>
    </dgm:pt>
    <dgm:pt modelId="{67DBBE47-B005-40E9-9545-2DCB3421B9B5}" type="pres">
      <dgm:prSet presAssocID="{3B314F7C-A9AD-4140-9093-9605F89B077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E5DC0-DA3E-4AA2-A15E-8C8AE60A0FCA}" type="pres">
      <dgm:prSet presAssocID="{3B314F7C-A9AD-4140-9093-9605F89B0773}" presName="descendantText" presStyleLbl="alignAcc1" presStyleIdx="0" presStyleCnt="3" custScaleY="156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DEDCB-8818-46B9-849C-B3F4AA7E78B9}" type="pres">
      <dgm:prSet presAssocID="{456EC448-7A2C-459F-9D8C-5BBEB73CC251}" presName="sp" presStyleCnt="0"/>
      <dgm:spPr/>
    </dgm:pt>
    <dgm:pt modelId="{749D963F-2403-40D7-A6F3-B2C75E5422DC}" type="pres">
      <dgm:prSet presAssocID="{D42D580D-5744-4BBB-B9B1-EDE94D6FCFAF}" presName="composite" presStyleCnt="0"/>
      <dgm:spPr/>
    </dgm:pt>
    <dgm:pt modelId="{6B74F086-1042-4328-BDFF-F6E3F4E9C8FC}" type="pres">
      <dgm:prSet presAssocID="{D42D580D-5744-4BBB-B9B1-EDE94D6FCFA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7E8C4-09E7-4DCF-9C7B-5B206C1BE147}" type="pres">
      <dgm:prSet presAssocID="{D42D580D-5744-4BBB-B9B1-EDE94D6FCFAF}" presName="descendantText" presStyleLbl="alignAcc1" presStyleIdx="1" presStyleCnt="3" custScaleY="135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8D591-B055-471B-A527-B2006BDB7830}" type="pres">
      <dgm:prSet presAssocID="{6B08316A-0150-4F33-BC52-44F280ED0B09}" presName="sp" presStyleCnt="0"/>
      <dgm:spPr/>
    </dgm:pt>
    <dgm:pt modelId="{93E813B2-9CEE-4843-A2AB-AE67FA1157E7}" type="pres">
      <dgm:prSet presAssocID="{B3BB5CF2-EE98-4F89-822B-ACD1053E0FDB}" presName="composite" presStyleCnt="0"/>
      <dgm:spPr/>
    </dgm:pt>
    <dgm:pt modelId="{6C1E8809-687D-4B9F-84F4-3010424AF15E}" type="pres">
      <dgm:prSet presAssocID="{B3BB5CF2-EE98-4F89-822B-ACD1053E0FD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D41CA-DA47-4349-88C3-957BCAE16366}" type="pres">
      <dgm:prSet presAssocID="{B3BB5CF2-EE98-4F89-822B-ACD1053E0FDB}" presName="descendantText" presStyleLbl="alignAcc1" presStyleIdx="2" presStyleCnt="3" custScaleY="117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60DEFA-DA87-4FA0-A504-D66CB9540BF0}" type="presOf" srcId="{D42D580D-5744-4BBB-B9B1-EDE94D6FCFAF}" destId="{6B74F086-1042-4328-BDFF-F6E3F4E9C8FC}" srcOrd="0" destOrd="0" presId="urn:microsoft.com/office/officeart/2005/8/layout/chevron2"/>
    <dgm:cxn modelId="{372A93FC-D5C1-40E2-B115-25FEDCE9DED9}" srcId="{6AB4CEEB-C883-4534-B08D-BFB37EBFB10D}" destId="{B3BB5CF2-EE98-4F89-822B-ACD1053E0FDB}" srcOrd="2" destOrd="0" parTransId="{A051D510-03F6-4A29-8BDD-18E389900B4B}" sibTransId="{798584E3-AC5C-4058-B9EF-77EC2CD64967}"/>
    <dgm:cxn modelId="{E2B7CAE7-0F08-4712-8462-88A97A3BD2DF}" type="presOf" srcId="{3B314F7C-A9AD-4140-9093-9605F89B0773}" destId="{67DBBE47-B005-40E9-9545-2DCB3421B9B5}" srcOrd="0" destOrd="0" presId="urn:microsoft.com/office/officeart/2005/8/layout/chevron2"/>
    <dgm:cxn modelId="{CB18CBD3-2370-4F42-84DE-03E6247DF72A}" srcId="{6AB4CEEB-C883-4534-B08D-BFB37EBFB10D}" destId="{3B314F7C-A9AD-4140-9093-9605F89B0773}" srcOrd="0" destOrd="0" parTransId="{7D6E6262-0681-4D25-9F0C-A951210E856C}" sibTransId="{456EC448-7A2C-459F-9D8C-5BBEB73CC251}"/>
    <dgm:cxn modelId="{7BF88735-7597-4111-8ABC-643242AC4798}" type="presOf" srcId="{0D097EFA-EF72-4D1E-80D3-4CF62F4E6310}" destId="{858D41CA-DA47-4349-88C3-957BCAE16366}" srcOrd="0" destOrd="0" presId="urn:microsoft.com/office/officeart/2005/8/layout/chevron2"/>
    <dgm:cxn modelId="{8BAC7624-F634-4430-9C3C-12BBBEE81420}" srcId="{3B314F7C-A9AD-4140-9093-9605F89B0773}" destId="{5A95732E-698C-4213-8B8A-CE3BF9D14C6F}" srcOrd="0" destOrd="0" parTransId="{9E6A461D-653E-4551-B6F1-AA7B637C91DA}" sibTransId="{A7502385-7A61-40C4-BD89-C7267D470658}"/>
    <dgm:cxn modelId="{219030D3-C5D3-4CD9-AFB9-92F8855878FE}" type="presOf" srcId="{B3BB5CF2-EE98-4F89-822B-ACD1053E0FDB}" destId="{6C1E8809-687D-4B9F-84F4-3010424AF15E}" srcOrd="0" destOrd="0" presId="urn:microsoft.com/office/officeart/2005/8/layout/chevron2"/>
    <dgm:cxn modelId="{B5A0602E-E639-4061-9F1B-5F626F35EE0F}" type="presOf" srcId="{6AB4CEEB-C883-4534-B08D-BFB37EBFB10D}" destId="{9CC62B31-E212-4BA3-8826-91F326E0C1D0}" srcOrd="0" destOrd="0" presId="urn:microsoft.com/office/officeart/2005/8/layout/chevron2"/>
    <dgm:cxn modelId="{CAAE21BD-E316-446C-9B60-45933223129C}" type="presOf" srcId="{63A6B63F-3C17-42B5-AEF5-123D0D97DE53}" destId="{9A37E8C4-09E7-4DCF-9C7B-5B206C1BE147}" srcOrd="0" destOrd="0" presId="urn:microsoft.com/office/officeart/2005/8/layout/chevron2"/>
    <dgm:cxn modelId="{35E09145-6404-4C23-BBAB-F9CD637F7C07}" type="presOf" srcId="{5A95732E-698C-4213-8B8A-CE3BF9D14C6F}" destId="{170E5DC0-DA3E-4AA2-A15E-8C8AE60A0FCA}" srcOrd="0" destOrd="0" presId="urn:microsoft.com/office/officeart/2005/8/layout/chevron2"/>
    <dgm:cxn modelId="{8E7AA1EE-2248-49CB-B96D-E90E3186E204}" type="presOf" srcId="{710248E8-0051-4E40-82AA-6C71D54B0CFD}" destId="{170E5DC0-DA3E-4AA2-A15E-8C8AE60A0FCA}" srcOrd="0" destOrd="1" presId="urn:microsoft.com/office/officeart/2005/8/layout/chevron2"/>
    <dgm:cxn modelId="{B9C3B8D8-27CB-4098-A235-A98A8C2BC3F7}" srcId="{D42D580D-5744-4BBB-B9B1-EDE94D6FCFAF}" destId="{63A6B63F-3C17-42B5-AEF5-123D0D97DE53}" srcOrd="0" destOrd="0" parTransId="{4549E628-314C-4F3F-814E-4BE7AC27EFFA}" sibTransId="{CEE4399C-E829-45F1-BD9E-C361846CF98F}"/>
    <dgm:cxn modelId="{0F1E70B7-1D4C-4971-BA23-41FC23609EBD}" srcId="{B3BB5CF2-EE98-4F89-822B-ACD1053E0FDB}" destId="{0D097EFA-EF72-4D1E-80D3-4CF62F4E6310}" srcOrd="0" destOrd="0" parTransId="{66C4C063-A616-4AC1-A243-285EBFEDA895}" sibTransId="{9AF19B00-761C-453C-9EE8-D4FA0058BD68}"/>
    <dgm:cxn modelId="{FA7540BF-60AF-45D6-8FD4-1820CE2228EC}" srcId="{6AB4CEEB-C883-4534-B08D-BFB37EBFB10D}" destId="{D42D580D-5744-4BBB-B9B1-EDE94D6FCFAF}" srcOrd="1" destOrd="0" parTransId="{584F3C8F-DE6D-4587-A345-20D12069A3F9}" sibTransId="{6B08316A-0150-4F33-BC52-44F280ED0B09}"/>
    <dgm:cxn modelId="{0AE0B4E8-1E5C-4E65-9EBB-59B6ACCCC21E}" srcId="{3B314F7C-A9AD-4140-9093-9605F89B0773}" destId="{710248E8-0051-4E40-82AA-6C71D54B0CFD}" srcOrd="1" destOrd="0" parTransId="{85E7C4BA-7BF9-4EAA-9E62-69FF4D891C78}" sibTransId="{BB59EB66-8967-42D1-94C3-CD05E5F08EA8}"/>
    <dgm:cxn modelId="{B8044159-8C56-4530-A0C6-0EB93FA4EFE8}" type="presParOf" srcId="{9CC62B31-E212-4BA3-8826-91F326E0C1D0}" destId="{27D73CFF-C42C-4B48-B248-AE37CC651445}" srcOrd="0" destOrd="0" presId="urn:microsoft.com/office/officeart/2005/8/layout/chevron2"/>
    <dgm:cxn modelId="{78790606-8328-411E-A8CE-2BBD3FE6BA70}" type="presParOf" srcId="{27D73CFF-C42C-4B48-B248-AE37CC651445}" destId="{67DBBE47-B005-40E9-9545-2DCB3421B9B5}" srcOrd="0" destOrd="0" presId="urn:microsoft.com/office/officeart/2005/8/layout/chevron2"/>
    <dgm:cxn modelId="{44EEFC54-E9C4-48DC-B587-B977C8426A30}" type="presParOf" srcId="{27D73CFF-C42C-4B48-B248-AE37CC651445}" destId="{170E5DC0-DA3E-4AA2-A15E-8C8AE60A0FCA}" srcOrd="1" destOrd="0" presId="urn:microsoft.com/office/officeart/2005/8/layout/chevron2"/>
    <dgm:cxn modelId="{D5BA3A4A-E485-4D44-B2BD-150E7F5A9522}" type="presParOf" srcId="{9CC62B31-E212-4BA3-8826-91F326E0C1D0}" destId="{AD3DEDCB-8818-46B9-849C-B3F4AA7E78B9}" srcOrd="1" destOrd="0" presId="urn:microsoft.com/office/officeart/2005/8/layout/chevron2"/>
    <dgm:cxn modelId="{6B4D435F-98C1-405F-B98A-28FD7990049E}" type="presParOf" srcId="{9CC62B31-E212-4BA3-8826-91F326E0C1D0}" destId="{749D963F-2403-40D7-A6F3-B2C75E5422DC}" srcOrd="2" destOrd="0" presId="urn:microsoft.com/office/officeart/2005/8/layout/chevron2"/>
    <dgm:cxn modelId="{D738F00B-727D-4DF7-B8B0-2269647227BC}" type="presParOf" srcId="{749D963F-2403-40D7-A6F3-B2C75E5422DC}" destId="{6B74F086-1042-4328-BDFF-F6E3F4E9C8FC}" srcOrd="0" destOrd="0" presId="urn:microsoft.com/office/officeart/2005/8/layout/chevron2"/>
    <dgm:cxn modelId="{0E8B51D9-4429-42B3-8F57-CCC0929E8DBB}" type="presParOf" srcId="{749D963F-2403-40D7-A6F3-B2C75E5422DC}" destId="{9A37E8C4-09E7-4DCF-9C7B-5B206C1BE147}" srcOrd="1" destOrd="0" presId="urn:microsoft.com/office/officeart/2005/8/layout/chevron2"/>
    <dgm:cxn modelId="{78CC5C77-7803-4D81-A2CA-64441F101D95}" type="presParOf" srcId="{9CC62B31-E212-4BA3-8826-91F326E0C1D0}" destId="{DDC8D591-B055-471B-A527-B2006BDB7830}" srcOrd="3" destOrd="0" presId="urn:microsoft.com/office/officeart/2005/8/layout/chevron2"/>
    <dgm:cxn modelId="{924C98A3-095B-4546-AD28-3F5E616A0E99}" type="presParOf" srcId="{9CC62B31-E212-4BA3-8826-91F326E0C1D0}" destId="{93E813B2-9CEE-4843-A2AB-AE67FA1157E7}" srcOrd="4" destOrd="0" presId="urn:microsoft.com/office/officeart/2005/8/layout/chevron2"/>
    <dgm:cxn modelId="{CF9EEE9C-0DCE-472C-8297-BC7105F84C0A}" type="presParOf" srcId="{93E813B2-9CEE-4843-A2AB-AE67FA1157E7}" destId="{6C1E8809-687D-4B9F-84F4-3010424AF15E}" srcOrd="0" destOrd="0" presId="urn:microsoft.com/office/officeart/2005/8/layout/chevron2"/>
    <dgm:cxn modelId="{DEB47A56-CA78-40CB-9326-E53FABFDA684}" type="presParOf" srcId="{93E813B2-9CEE-4843-A2AB-AE67FA1157E7}" destId="{858D41CA-DA47-4349-88C3-957BCAE16366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92E044-D09C-4BD2-B12B-9CD1D48D30F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FF02B2-E979-46FB-8A8A-3AFE5F9F665A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Волонтерство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204BD4-BC7D-43C5-B8B4-63DEE4EBFE4B}" type="parTrans" cxnId="{1401A422-E823-4639-8003-0635F3605EC2}">
      <dgm:prSet/>
      <dgm:spPr/>
      <dgm:t>
        <a:bodyPr/>
        <a:lstStyle/>
        <a:p>
          <a:endParaRPr lang="ru-RU"/>
        </a:p>
      </dgm:t>
    </dgm:pt>
    <dgm:pt modelId="{1640AC5B-F5B1-41AB-BB06-491687BB7D44}" type="sibTrans" cxnId="{1401A422-E823-4639-8003-0635F3605EC2}">
      <dgm:prSet/>
      <dgm:spPr/>
      <dgm:t>
        <a:bodyPr/>
        <a:lstStyle/>
        <a:p>
          <a:endParaRPr lang="ru-RU"/>
        </a:p>
      </dgm:t>
    </dgm:pt>
    <dgm:pt modelId="{6FBF12E6-F5D3-427E-8B8C-213F91B0DAFE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39 спортивных и культурно – познавательных мероприятия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C774D9F-5F17-4100-A6F6-5758D9E62A4D}" type="parTrans" cxnId="{5137475D-E93F-461C-97F9-25DCCD9B747F}">
      <dgm:prSet/>
      <dgm:spPr/>
      <dgm:t>
        <a:bodyPr/>
        <a:lstStyle/>
        <a:p>
          <a:endParaRPr lang="ru-RU"/>
        </a:p>
      </dgm:t>
    </dgm:pt>
    <dgm:pt modelId="{FA7A07A5-2C2F-4F86-8D5D-4EDD5AFD8AF8}" type="sibTrans" cxnId="{5137475D-E93F-461C-97F9-25DCCD9B747F}">
      <dgm:prSet/>
      <dgm:spPr/>
      <dgm:t>
        <a:bodyPr/>
        <a:lstStyle/>
        <a:p>
          <a:endParaRPr lang="ru-RU"/>
        </a:p>
      </dgm:t>
    </dgm:pt>
    <dgm:pt modelId="{3D142903-1BF7-40E6-AFFE-633FF4EC0CAE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12 акций экологической, патриотической и обучающей направленности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DD637E8-D152-43E4-AFA3-E71A0D6D328B}" type="parTrans" cxnId="{32F5725F-B1B6-4FA3-9A3F-ACD13E263C3B}">
      <dgm:prSet/>
      <dgm:spPr/>
      <dgm:t>
        <a:bodyPr/>
        <a:lstStyle/>
        <a:p>
          <a:endParaRPr lang="ru-RU"/>
        </a:p>
      </dgm:t>
    </dgm:pt>
    <dgm:pt modelId="{79413861-D9A4-4682-9E36-51607197FB05}" type="sibTrans" cxnId="{32F5725F-B1B6-4FA3-9A3F-ACD13E263C3B}">
      <dgm:prSet/>
      <dgm:spPr/>
      <dgm:t>
        <a:bodyPr/>
        <a:lstStyle/>
        <a:p>
          <a:endParaRPr lang="ru-RU"/>
        </a:p>
      </dgm:t>
    </dgm:pt>
    <dgm:pt modelId="{97F83F60-3340-4815-A1D9-227BE49AFAA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Проекты</a:t>
          </a:r>
        </a:p>
      </dgm:t>
    </dgm:pt>
    <dgm:pt modelId="{F5D4F972-798D-433F-8F6E-BAA4BCC2AB72}" type="parTrans" cxnId="{8200E192-B410-4E38-BE18-C9A95549CB1D}">
      <dgm:prSet/>
      <dgm:spPr/>
      <dgm:t>
        <a:bodyPr/>
        <a:lstStyle/>
        <a:p>
          <a:endParaRPr lang="ru-RU"/>
        </a:p>
      </dgm:t>
    </dgm:pt>
    <dgm:pt modelId="{4D38E710-5B11-44D1-B32C-EE0ADDDC6D45}" type="sibTrans" cxnId="{8200E192-B410-4E38-BE18-C9A95549CB1D}">
      <dgm:prSet/>
      <dgm:spPr/>
      <dgm:t>
        <a:bodyPr/>
        <a:lstStyle/>
        <a:p>
          <a:endParaRPr lang="ru-RU"/>
        </a:p>
      </dgm:t>
    </dgm:pt>
    <dgm:pt modelId="{F783F6CB-B469-460F-9E4F-85E4C6D324E0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«Семейные субботы», «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ProFest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», «Будущее сельской молодежи в настоящем»  на реализацию проектов привлечена общая сумма -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587,3 тыс.рублей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8571F32-CAE0-4E1A-A942-F12630C621F2}" type="parTrans" cxnId="{CCB27223-4650-48BC-89D5-B75BB70B7040}">
      <dgm:prSet/>
      <dgm:spPr/>
      <dgm:t>
        <a:bodyPr/>
        <a:lstStyle/>
        <a:p>
          <a:endParaRPr lang="ru-RU"/>
        </a:p>
      </dgm:t>
    </dgm:pt>
    <dgm:pt modelId="{47B636AF-FDC4-4A2C-B789-085EADBAEBA0}" type="sibTrans" cxnId="{CCB27223-4650-48BC-89D5-B75BB70B7040}">
      <dgm:prSet/>
      <dgm:spPr/>
      <dgm:t>
        <a:bodyPr/>
        <a:lstStyle/>
        <a:p>
          <a:endParaRPr lang="ru-RU"/>
        </a:p>
      </dgm:t>
    </dgm:pt>
    <dgm:pt modelId="{423585DA-5029-497C-84DC-AD0CCF495A3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Жилье</a:t>
          </a:r>
        </a:p>
      </dgm:t>
    </dgm:pt>
    <dgm:pt modelId="{D75C4B89-30A4-4B7A-ADB5-A6F4E6C5D6B3}" type="parTrans" cxnId="{B1F36E54-C939-4F2E-ACA0-32050743965D}">
      <dgm:prSet/>
      <dgm:spPr/>
      <dgm:t>
        <a:bodyPr/>
        <a:lstStyle/>
        <a:p>
          <a:endParaRPr lang="ru-RU"/>
        </a:p>
      </dgm:t>
    </dgm:pt>
    <dgm:pt modelId="{3A0E3F93-98D5-4842-86DA-51F175C745D8}" type="sibTrans" cxnId="{B1F36E54-C939-4F2E-ACA0-32050743965D}">
      <dgm:prSet/>
      <dgm:spPr/>
      <dgm:t>
        <a:bodyPr/>
        <a:lstStyle/>
        <a:p>
          <a:endParaRPr lang="ru-RU"/>
        </a:p>
      </dgm:t>
    </dgm:pt>
    <dgm:pt modelId="{C47471D5-F753-4B6B-B6CD-FFC1A94930E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 программе «Обеспечение жильем молодых семей» предоставлены  субсидии для 30 молодых семей на общую сумму 19 280 655 рублей.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CA26A98-42FB-49F0-BDCC-0726F9A69E4E}" type="parTrans" cxnId="{AE694B96-C327-4ED5-92F4-D24352AB4BC6}">
      <dgm:prSet/>
      <dgm:spPr/>
      <dgm:t>
        <a:bodyPr/>
        <a:lstStyle/>
        <a:p>
          <a:endParaRPr lang="ru-RU"/>
        </a:p>
      </dgm:t>
    </dgm:pt>
    <dgm:pt modelId="{EF7437B0-F7C7-4CFC-B6C7-21C0903B8BA5}" type="sibTrans" cxnId="{AE694B96-C327-4ED5-92F4-D24352AB4BC6}">
      <dgm:prSet/>
      <dgm:spPr/>
      <dgm:t>
        <a:bodyPr/>
        <a:lstStyle/>
        <a:p>
          <a:endParaRPr lang="ru-RU"/>
        </a:p>
      </dgm:t>
    </dgm:pt>
    <dgm:pt modelId="{5545131A-EF8F-4FE0-9CC6-71D6A52093AF}" type="pres">
      <dgm:prSet presAssocID="{9392E044-D09C-4BD2-B12B-9CD1D48D30F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81D88-6322-4A91-B48F-C7E79784BEF7}" type="pres">
      <dgm:prSet presAssocID="{9392E044-D09C-4BD2-B12B-9CD1D48D30F1}" presName="cycle" presStyleCnt="0"/>
      <dgm:spPr/>
    </dgm:pt>
    <dgm:pt modelId="{16F034DE-472F-44BA-9846-109EDFA54F02}" type="pres">
      <dgm:prSet presAssocID="{9392E044-D09C-4BD2-B12B-9CD1D48D30F1}" presName="centerShape" presStyleCnt="0"/>
      <dgm:spPr/>
    </dgm:pt>
    <dgm:pt modelId="{A5546AA3-AF35-4771-9498-423935FB9714}" type="pres">
      <dgm:prSet presAssocID="{9392E044-D09C-4BD2-B12B-9CD1D48D30F1}" presName="connSite" presStyleLbl="node1" presStyleIdx="0" presStyleCnt="4"/>
      <dgm:spPr/>
    </dgm:pt>
    <dgm:pt modelId="{48B9C343-AC63-4383-B76F-722E8FEA29DB}" type="pres">
      <dgm:prSet presAssocID="{9392E044-D09C-4BD2-B12B-9CD1D48D30F1}" presName="visible" presStyleLbl="node1" presStyleIdx="0" presStyleCnt="4" custScaleX="85428" custScaleY="789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E2AFEB-CDFA-49AC-B70D-F1C9E13A9308}" type="pres">
      <dgm:prSet presAssocID="{B6204BD4-BC7D-43C5-B8B4-63DEE4EBFE4B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72070D8-0B7D-4CB0-88AA-F7F85821103A}" type="pres">
      <dgm:prSet presAssocID="{5AFF02B2-E979-46FB-8A8A-3AFE5F9F665A}" presName="node" presStyleCnt="0"/>
      <dgm:spPr/>
    </dgm:pt>
    <dgm:pt modelId="{2CB8376F-D4A2-48FB-B6CD-C28D9EA38BFE}" type="pres">
      <dgm:prSet presAssocID="{5AFF02B2-E979-46FB-8A8A-3AFE5F9F665A}" presName="parentNode" presStyleLbl="node1" presStyleIdx="1" presStyleCnt="4" custScaleX="107564" custScaleY="104733" custLinFactNeighborX="-14435" custLinFactNeighborY="169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76532-0BB5-446C-9A0C-B538549F1ED9}" type="pres">
      <dgm:prSet presAssocID="{5AFF02B2-E979-46FB-8A8A-3AFE5F9F665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587A3-F958-45ED-A869-9CA0E9CE576E}" type="pres">
      <dgm:prSet presAssocID="{F5D4F972-798D-433F-8F6E-BAA4BCC2AB72}" presName="Name25" presStyleLbl="parChTrans1D1" presStyleIdx="1" presStyleCnt="3"/>
      <dgm:spPr/>
      <dgm:t>
        <a:bodyPr/>
        <a:lstStyle/>
        <a:p>
          <a:endParaRPr lang="ru-RU"/>
        </a:p>
      </dgm:t>
    </dgm:pt>
    <dgm:pt modelId="{C16877E6-C41B-4B3B-B3B4-D54ADA0DE57E}" type="pres">
      <dgm:prSet presAssocID="{97F83F60-3340-4815-A1D9-227BE49AFAA5}" presName="node" presStyleCnt="0"/>
      <dgm:spPr/>
    </dgm:pt>
    <dgm:pt modelId="{F48E1C2E-C083-45E5-B5B6-405EE2507596}" type="pres">
      <dgm:prSet presAssocID="{97F83F60-3340-4815-A1D9-227BE49AFAA5}" presName="parentNode" presStyleLbl="node1" presStyleIdx="2" presStyleCnt="4" custScaleX="101969" custLinFactNeighborX="-22900" custLinFactNeighborY="15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A40B3-5E0D-4E83-8D9E-78F3DC023731}" type="pres">
      <dgm:prSet presAssocID="{97F83F60-3340-4815-A1D9-227BE49AFAA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07FC5-006C-42F9-888A-70A42AEB3516}" type="pres">
      <dgm:prSet presAssocID="{D75C4B89-30A4-4B7A-ADB5-A6F4E6C5D6B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AB3C2A58-3620-4D16-8AF2-7B905F354781}" type="pres">
      <dgm:prSet presAssocID="{423585DA-5029-497C-84DC-AD0CCF495A31}" presName="node" presStyleCnt="0"/>
      <dgm:spPr/>
    </dgm:pt>
    <dgm:pt modelId="{08459E24-F2D5-47DE-9F64-1AD4F7070873}" type="pres">
      <dgm:prSet presAssocID="{423585DA-5029-497C-84DC-AD0CCF495A31}" presName="parentNode" presStyleLbl="node1" presStyleIdx="3" presStyleCnt="4" custScaleX="108242" custScaleY="96299" custLinFactX="-30746" custLinFactNeighborX="-100000" custLinFactNeighborY="-11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B2D28-8E88-4BCB-A925-379FB1D922B7}" type="pres">
      <dgm:prSet presAssocID="{423585DA-5029-497C-84DC-AD0CCF495A3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84BB20-C8E1-454B-8CD9-D50C7C56D32F}" type="presOf" srcId="{F783F6CB-B469-460F-9E4F-85E4C6D324E0}" destId="{3D5A40B3-5E0D-4E83-8D9E-78F3DC023731}" srcOrd="0" destOrd="0" presId="urn:microsoft.com/office/officeart/2005/8/layout/radial2"/>
    <dgm:cxn modelId="{1401A422-E823-4639-8003-0635F3605EC2}" srcId="{9392E044-D09C-4BD2-B12B-9CD1D48D30F1}" destId="{5AFF02B2-E979-46FB-8A8A-3AFE5F9F665A}" srcOrd="0" destOrd="0" parTransId="{B6204BD4-BC7D-43C5-B8B4-63DEE4EBFE4B}" sibTransId="{1640AC5B-F5B1-41AB-BB06-491687BB7D44}"/>
    <dgm:cxn modelId="{1543CF7C-C507-46DB-A1AB-D9C5562F76FE}" type="presOf" srcId="{9392E044-D09C-4BD2-B12B-9CD1D48D30F1}" destId="{5545131A-EF8F-4FE0-9CC6-71D6A52093AF}" srcOrd="0" destOrd="0" presId="urn:microsoft.com/office/officeart/2005/8/layout/radial2"/>
    <dgm:cxn modelId="{4866CBC3-D16F-45AB-904C-AD4804A6F1B1}" type="presOf" srcId="{F5D4F972-798D-433F-8F6E-BAA4BCC2AB72}" destId="{2D2587A3-F958-45ED-A869-9CA0E9CE576E}" srcOrd="0" destOrd="0" presId="urn:microsoft.com/office/officeart/2005/8/layout/radial2"/>
    <dgm:cxn modelId="{8200E192-B410-4E38-BE18-C9A95549CB1D}" srcId="{9392E044-D09C-4BD2-B12B-9CD1D48D30F1}" destId="{97F83F60-3340-4815-A1D9-227BE49AFAA5}" srcOrd="1" destOrd="0" parTransId="{F5D4F972-798D-433F-8F6E-BAA4BCC2AB72}" sibTransId="{4D38E710-5B11-44D1-B32C-EE0ADDDC6D45}"/>
    <dgm:cxn modelId="{32F5725F-B1B6-4FA3-9A3F-ACD13E263C3B}" srcId="{5AFF02B2-E979-46FB-8A8A-3AFE5F9F665A}" destId="{3D142903-1BF7-40E6-AFFE-633FF4EC0CAE}" srcOrd="1" destOrd="0" parTransId="{DDD637E8-D152-43E4-AFA3-E71A0D6D328B}" sibTransId="{79413861-D9A4-4682-9E36-51607197FB05}"/>
    <dgm:cxn modelId="{DE3B10ED-D9BB-4A65-8535-4819D188A070}" type="presOf" srcId="{D75C4B89-30A4-4B7A-ADB5-A6F4E6C5D6B3}" destId="{42907FC5-006C-42F9-888A-70A42AEB3516}" srcOrd="0" destOrd="0" presId="urn:microsoft.com/office/officeart/2005/8/layout/radial2"/>
    <dgm:cxn modelId="{B2883678-60D0-4D0B-86BE-CFB7D159E4A3}" type="presOf" srcId="{97F83F60-3340-4815-A1D9-227BE49AFAA5}" destId="{F48E1C2E-C083-45E5-B5B6-405EE2507596}" srcOrd="0" destOrd="0" presId="urn:microsoft.com/office/officeart/2005/8/layout/radial2"/>
    <dgm:cxn modelId="{2706C53A-81D4-4931-B904-738EC81A1E6C}" type="presOf" srcId="{C47471D5-F753-4B6B-B6CD-FFC1A94930E8}" destId="{B6BB2D28-8E88-4BCB-A925-379FB1D922B7}" srcOrd="0" destOrd="0" presId="urn:microsoft.com/office/officeart/2005/8/layout/radial2"/>
    <dgm:cxn modelId="{5137475D-E93F-461C-97F9-25DCCD9B747F}" srcId="{5AFF02B2-E979-46FB-8A8A-3AFE5F9F665A}" destId="{6FBF12E6-F5D3-427E-8B8C-213F91B0DAFE}" srcOrd="0" destOrd="0" parTransId="{BC774D9F-5F17-4100-A6F6-5758D9E62A4D}" sibTransId="{FA7A07A5-2C2F-4F86-8D5D-4EDD5AFD8AF8}"/>
    <dgm:cxn modelId="{CCB27223-4650-48BC-89D5-B75BB70B7040}" srcId="{97F83F60-3340-4815-A1D9-227BE49AFAA5}" destId="{F783F6CB-B469-460F-9E4F-85E4C6D324E0}" srcOrd="0" destOrd="0" parTransId="{98571F32-CAE0-4E1A-A942-F12630C621F2}" sibTransId="{47B636AF-FDC4-4A2C-B789-085EADBAEBA0}"/>
    <dgm:cxn modelId="{3D0D6EF9-9E3A-48DF-9CD9-B79C6301E557}" type="presOf" srcId="{3D142903-1BF7-40E6-AFFE-633FF4EC0CAE}" destId="{A6876532-0BB5-446C-9A0C-B538549F1ED9}" srcOrd="0" destOrd="1" presId="urn:microsoft.com/office/officeart/2005/8/layout/radial2"/>
    <dgm:cxn modelId="{683D2C61-0BA1-4C82-9E92-D7024E97C58F}" type="presOf" srcId="{B6204BD4-BC7D-43C5-B8B4-63DEE4EBFE4B}" destId="{F5E2AFEB-CDFA-49AC-B70D-F1C9E13A9308}" srcOrd="0" destOrd="0" presId="urn:microsoft.com/office/officeart/2005/8/layout/radial2"/>
    <dgm:cxn modelId="{B1F36E54-C939-4F2E-ACA0-32050743965D}" srcId="{9392E044-D09C-4BD2-B12B-9CD1D48D30F1}" destId="{423585DA-5029-497C-84DC-AD0CCF495A31}" srcOrd="2" destOrd="0" parTransId="{D75C4B89-30A4-4B7A-ADB5-A6F4E6C5D6B3}" sibTransId="{3A0E3F93-98D5-4842-86DA-51F175C745D8}"/>
    <dgm:cxn modelId="{DC90939A-F63E-4A44-8A12-73FE906F5597}" type="presOf" srcId="{423585DA-5029-497C-84DC-AD0CCF495A31}" destId="{08459E24-F2D5-47DE-9F64-1AD4F7070873}" srcOrd="0" destOrd="0" presId="urn:microsoft.com/office/officeart/2005/8/layout/radial2"/>
    <dgm:cxn modelId="{3A4BD011-E394-483C-AAC0-835C1A5B7BCD}" type="presOf" srcId="{6FBF12E6-F5D3-427E-8B8C-213F91B0DAFE}" destId="{A6876532-0BB5-446C-9A0C-B538549F1ED9}" srcOrd="0" destOrd="0" presId="urn:microsoft.com/office/officeart/2005/8/layout/radial2"/>
    <dgm:cxn modelId="{4D507EF5-4ED5-4B12-8BBE-4EFDA165442D}" type="presOf" srcId="{5AFF02B2-E979-46FB-8A8A-3AFE5F9F665A}" destId="{2CB8376F-D4A2-48FB-B6CD-C28D9EA38BFE}" srcOrd="0" destOrd="0" presId="urn:microsoft.com/office/officeart/2005/8/layout/radial2"/>
    <dgm:cxn modelId="{AE694B96-C327-4ED5-92F4-D24352AB4BC6}" srcId="{423585DA-5029-497C-84DC-AD0CCF495A31}" destId="{C47471D5-F753-4B6B-B6CD-FFC1A94930E8}" srcOrd="0" destOrd="0" parTransId="{FCA26A98-42FB-49F0-BDCC-0726F9A69E4E}" sibTransId="{EF7437B0-F7C7-4CFC-B6C7-21C0903B8BA5}"/>
    <dgm:cxn modelId="{0F989894-C80E-42A4-911C-FC215A72387D}" type="presParOf" srcId="{5545131A-EF8F-4FE0-9CC6-71D6A52093AF}" destId="{EF081D88-6322-4A91-B48F-C7E79784BEF7}" srcOrd="0" destOrd="0" presId="urn:microsoft.com/office/officeart/2005/8/layout/radial2"/>
    <dgm:cxn modelId="{56C9438B-5554-449E-9F7E-4782590E950F}" type="presParOf" srcId="{EF081D88-6322-4A91-B48F-C7E79784BEF7}" destId="{16F034DE-472F-44BA-9846-109EDFA54F02}" srcOrd="0" destOrd="0" presId="urn:microsoft.com/office/officeart/2005/8/layout/radial2"/>
    <dgm:cxn modelId="{38B84648-1C51-4F16-AC0D-99314205FDCB}" type="presParOf" srcId="{16F034DE-472F-44BA-9846-109EDFA54F02}" destId="{A5546AA3-AF35-4771-9498-423935FB9714}" srcOrd="0" destOrd="0" presId="urn:microsoft.com/office/officeart/2005/8/layout/radial2"/>
    <dgm:cxn modelId="{E491F262-60F3-4068-BF0D-D1EFD7DC042B}" type="presParOf" srcId="{16F034DE-472F-44BA-9846-109EDFA54F02}" destId="{48B9C343-AC63-4383-B76F-722E8FEA29DB}" srcOrd="1" destOrd="0" presId="urn:microsoft.com/office/officeart/2005/8/layout/radial2"/>
    <dgm:cxn modelId="{5E00A89B-6CB3-4B22-B0F8-83C23477AC42}" type="presParOf" srcId="{EF081D88-6322-4A91-B48F-C7E79784BEF7}" destId="{F5E2AFEB-CDFA-49AC-B70D-F1C9E13A9308}" srcOrd="1" destOrd="0" presId="urn:microsoft.com/office/officeart/2005/8/layout/radial2"/>
    <dgm:cxn modelId="{C80AE962-DD18-4C68-B421-FC5AF91594D2}" type="presParOf" srcId="{EF081D88-6322-4A91-B48F-C7E79784BEF7}" destId="{772070D8-0B7D-4CB0-88AA-F7F85821103A}" srcOrd="2" destOrd="0" presId="urn:microsoft.com/office/officeart/2005/8/layout/radial2"/>
    <dgm:cxn modelId="{7D8D7235-BDE6-4EA7-8B81-4256F712CF3B}" type="presParOf" srcId="{772070D8-0B7D-4CB0-88AA-F7F85821103A}" destId="{2CB8376F-D4A2-48FB-B6CD-C28D9EA38BFE}" srcOrd="0" destOrd="0" presId="urn:microsoft.com/office/officeart/2005/8/layout/radial2"/>
    <dgm:cxn modelId="{9F039C96-79CD-4ECC-8330-7E55FD79CE39}" type="presParOf" srcId="{772070D8-0B7D-4CB0-88AA-F7F85821103A}" destId="{A6876532-0BB5-446C-9A0C-B538549F1ED9}" srcOrd="1" destOrd="0" presId="urn:microsoft.com/office/officeart/2005/8/layout/radial2"/>
    <dgm:cxn modelId="{F2D79B23-CA0F-4BEC-8A81-485265C41994}" type="presParOf" srcId="{EF081D88-6322-4A91-B48F-C7E79784BEF7}" destId="{2D2587A3-F958-45ED-A869-9CA0E9CE576E}" srcOrd="3" destOrd="0" presId="urn:microsoft.com/office/officeart/2005/8/layout/radial2"/>
    <dgm:cxn modelId="{B374AD6B-569B-4BDF-B608-6D79F5D2C01B}" type="presParOf" srcId="{EF081D88-6322-4A91-B48F-C7E79784BEF7}" destId="{C16877E6-C41B-4B3B-B3B4-D54ADA0DE57E}" srcOrd="4" destOrd="0" presId="urn:microsoft.com/office/officeart/2005/8/layout/radial2"/>
    <dgm:cxn modelId="{6419C3B5-3149-4737-A50A-40FDDF39AF33}" type="presParOf" srcId="{C16877E6-C41B-4B3B-B3B4-D54ADA0DE57E}" destId="{F48E1C2E-C083-45E5-B5B6-405EE2507596}" srcOrd="0" destOrd="0" presId="urn:microsoft.com/office/officeart/2005/8/layout/radial2"/>
    <dgm:cxn modelId="{DCB84A96-D9B0-41E9-8611-23EA1A4F5579}" type="presParOf" srcId="{C16877E6-C41B-4B3B-B3B4-D54ADA0DE57E}" destId="{3D5A40B3-5E0D-4E83-8D9E-78F3DC023731}" srcOrd="1" destOrd="0" presId="urn:microsoft.com/office/officeart/2005/8/layout/radial2"/>
    <dgm:cxn modelId="{2FA86AE8-5145-4CD4-82F3-F8E08ACF2FEC}" type="presParOf" srcId="{EF081D88-6322-4A91-B48F-C7E79784BEF7}" destId="{42907FC5-006C-42F9-888A-70A42AEB3516}" srcOrd="5" destOrd="0" presId="urn:microsoft.com/office/officeart/2005/8/layout/radial2"/>
    <dgm:cxn modelId="{03C85EFB-2548-46CF-8B39-8361FE0EBBAE}" type="presParOf" srcId="{EF081D88-6322-4A91-B48F-C7E79784BEF7}" destId="{AB3C2A58-3620-4D16-8AF2-7B905F354781}" srcOrd="6" destOrd="0" presId="urn:microsoft.com/office/officeart/2005/8/layout/radial2"/>
    <dgm:cxn modelId="{C3961800-B8BE-4A0A-BB55-6628822C10FD}" type="presParOf" srcId="{AB3C2A58-3620-4D16-8AF2-7B905F354781}" destId="{08459E24-F2D5-47DE-9F64-1AD4F7070873}" srcOrd="0" destOrd="0" presId="urn:microsoft.com/office/officeart/2005/8/layout/radial2"/>
    <dgm:cxn modelId="{5B45D410-3550-4D7B-B463-7B148E29938E}" type="presParOf" srcId="{AB3C2A58-3620-4D16-8AF2-7B905F354781}" destId="{B6BB2D28-8E88-4BCB-A925-379FB1D922B7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92E044-D09C-4BD2-B12B-9CD1D48D30F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45131A-EF8F-4FE0-9CC6-71D6A52093AF}" type="pres">
      <dgm:prSet presAssocID="{9392E044-D09C-4BD2-B12B-9CD1D48D30F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81D88-6322-4A91-B48F-C7E79784BEF7}" type="pres">
      <dgm:prSet presAssocID="{9392E044-D09C-4BD2-B12B-9CD1D48D30F1}" presName="cycle" presStyleCnt="0"/>
      <dgm:spPr/>
    </dgm:pt>
  </dgm:ptLst>
  <dgm:cxnLst>
    <dgm:cxn modelId="{7AE56238-F6B9-41FC-9F5C-E59854C16676}" type="presOf" srcId="{9392E044-D09C-4BD2-B12B-9CD1D48D30F1}" destId="{5545131A-EF8F-4FE0-9CC6-71D6A52093AF}" srcOrd="0" destOrd="0" presId="urn:microsoft.com/office/officeart/2005/8/layout/radial2"/>
    <dgm:cxn modelId="{7B62A13D-8450-4A13-BEB4-086A2B1AAF0F}" type="presParOf" srcId="{5545131A-EF8F-4FE0-9CC6-71D6A52093AF}" destId="{EF081D88-6322-4A91-B48F-C7E79784BEF7}" srcOrd="0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F99666-A811-4D65-A904-24782328EF5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</dgm:pt>
    <dgm:pt modelId="{87B23528-08BC-4F38-B7C5-D5A8E3C24880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защиты прав и законных интересов несовершеннолетних  представители аппарата комиссии приняли участие в рассмотрении судом 17 дел и материалов: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– гражданских, 3 – уголовных, 4 – о помещении несовершеннолетних в специальное учебно-воспитательное учреждение закрытого типа.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810DB77-024D-4E71-8235-84D58EB1D0E0}" type="parTrans" cxnId="{F4C2732F-9CE1-4072-B06A-E4849804DFA7}">
      <dgm:prSet/>
      <dgm:spPr/>
      <dgm:t>
        <a:bodyPr/>
        <a:lstStyle/>
        <a:p>
          <a:endParaRPr lang="ru-RU"/>
        </a:p>
      </dgm:t>
    </dgm:pt>
    <dgm:pt modelId="{24F0F37B-F30A-47E7-A8FE-C2D309956E15}" type="sibTrans" cxnId="{F4C2732F-9CE1-4072-B06A-E4849804DFA7}">
      <dgm:prSet/>
      <dgm:spPr/>
      <dgm:t>
        <a:bodyPr/>
        <a:lstStyle/>
        <a:p>
          <a:endParaRPr lang="ru-RU"/>
        </a:p>
      </dgm:t>
    </dgm:pt>
    <dgm:pt modelId="{521ED516-15F8-40DE-B298-7A37F71251F2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39 заседаний комиссии /АППГ – 38/, в ходе которых рассмотрено 42 вопроса, направленных на координацию деятельности органов и учреждений системы профилактики безнадзорности и правонарушений несовершеннолетних.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D2F568E-B706-4A7D-AFEF-2AE4B4D3FC05}" type="parTrans" cxnId="{1FA7C328-5A6C-481C-AD89-1C3F64C7452D}">
      <dgm:prSet/>
      <dgm:spPr/>
      <dgm:t>
        <a:bodyPr/>
        <a:lstStyle/>
        <a:p>
          <a:endParaRPr lang="ru-RU"/>
        </a:p>
      </dgm:t>
    </dgm:pt>
    <dgm:pt modelId="{55661F6F-E44F-4CCF-8C8D-308C92B42F78}" type="sibTrans" cxnId="{1FA7C328-5A6C-481C-AD89-1C3F64C7452D}">
      <dgm:prSet/>
      <dgm:spPr/>
      <dgm:t>
        <a:bodyPr/>
        <a:lstStyle/>
        <a:p>
          <a:endParaRPr lang="ru-RU"/>
        </a:p>
      </dgm:t>
    </dgm:pt>
    <dgm:pt modelId="{53ADB167-9C26-4587-B880-4AEBE3BBCE4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Выявлено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 преступлений, совершенных несовершеннолетними,  в  преступлениях приняло участие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7 подростков . По возрасту 14-15 лет - 3, 16-17 лет - 4 подростка</a:t>
          </a:r>
          <a:r>
            <a:rPr lang="ru-RU" sz="1800" dirty="0" smtClean="0"/>
            <a:t>. </a:t>
          </a:r>
          <a:endParaRPr lang="ru-RU" sz="1800" dirty="0"/>
        </a:p>
      </dgm:t>
    </dgm:pt>
    <dgm:pt modelId="{ACBC050A-8E5D-4899-A720-3B08E40720BA}" type="parTrans" cxnId="{2FBFCE5C-8D87-43BB-ACBC-349701A24A1B}">
      <dgm:prSet/>
      <dgm:spPr/>
      <dgm:t>
        <a:bodyPr/>
        <a:lstStyle/>
        <a:p>
          <a:endParaRPr lang="ru-RU"/>
        </a:p>
      </dgm:t>
    </dgm:pt>
    <dgm:pt modelId="{EC48B25A-9D4A-445C-A788-E3E47C016C1B}" type="sibTrans" cxnId="{2FBFCE5C-8D87-43BB-ACBC-349701A24A1B}">
      <dgm:prSet/>
      <dgm:spPr/>
      <dgm:t>
        <a:bodyPr/>
        <a:lstStyle/>
        <a:p>
          <a:endParaRPr lang="ru-RU"/>
        </a:p>
      </dgm:t>
    </dgm:pt>
    <dgm:pt modelId="{99FA39DC-8785-474B-8306-C2BA1231CF9A}" type="pres">
      <dgm:prSet presAssocID="{D6F99666-A811-4D65-A904-24782328EF5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3A177F1-C1A4-4857-B7C9-83AE22EEE69B}" type="pres">
      <dgm:prSet presAssocID="{521ED516-15F8-40DE-B298-7A37F71251F2}" presName="circle1" presStyleLbl="node1" presStyleIdx="0" presStyleCnt="3" custScaleY="121740"/>
      <dgm:spPr/>
    </dgm:pt>
    <dgm:pt modelId="{76E8754C-E182-40FB-A793-32C3329B81E3}" type="pres">
      <dgm:prSet presAssocID="{521ED516-15F8-40DE-B298-7A37F71251F2}" presName="space" presStyleCnt="0"/>
      <dgm:spPr/>
    </dgm:pt>
    <dgm:pt modelId="{E2FB8DB2-C53B-41B2-A642-8D414A3ED09C}" type="pres">
      <dgm:prSet presAssocID="{521ED516-15F8-40DE-B298-7A37F71251F2}" presName="rect1" presStyleLbl="alignAcc1" presStyleIdx="0" presStyleCnt="3" custScaleY="121740"/>
      <dgm:spPr/>
      <dgm:t>
        <a:bodyPr/>
        <a:lstStyle/>
        <a:p>
          <a:endParaRPr lang="ru-RU"/>
        </a:p>
      </dgm:t>
    </dgm:pt>
    <dgm:pt modelId="{2EB50DC8-2699-476B-BEF4-B19B49809283}" type="pres">
      <dgm:prSet presAssocID="{87B23528-08BC-4F38-B7C5-D5A8E3C24880}" presName="vertSpace2" presStyleLbl="node1" presStyleIdx="0" presStyleCnt="3"/>
      <dgm:spPr/>
    </dgm:pt>
    <dgm:pt modelId="{CC00A097-E772-4218-BF6F-46832634E6AC}" type="pres">
      <dgm:prSet presAssocID="{87B23528-08BC-4F38-B7C5-D5A8E3C24880}" presName="circle2" presStyleLbl="node1" presStyleIdx="1" presStyleCnt="3" custScaleY="111413"/>
      <dgm:spPr/>
    </dgm:pt>
    <dgm:pt modelId="{F81899D2-AC5D-483F-966D-760F6E35FA95}" type="pres">
      <dgm:prSet presAssocID="{87B23528-08BC-4F38-B7C5-D5A8E3C24880}" presName="rect2" presStyleLbl="alignAcc1" presStyleIdx="1" presStyleCnt="3" custScaleY="111413"/>
      <dgm:spPr/>
      <dgm:t>
        <a:bodyPr/>
        <a:lstStyle/>
        <a:p>
          <a:endParaRPr lang="ru-RU"/>
        </a:p>
      </dgm:t>
    </dgm:pt>
    <dgm:pt modelId="{4EC68634-B299-4395-A4BF-59AD7AD51278}" type="pres">
      <dgm:prSet presAssocID="{53ADB167-9C26-4587-B880-4AEBE3BBCE48}" presName="vertSpace3" presStyleLbl="node1" presStyleIdx="1" presStyleCnt="3"/>
      <dgm:spPr/>
    </dgm:pt>
    <dgm:pt modelId="{6B8B98A9-5369-4F51-AA3E-52D47E6A6656}" type="pres">
      <dgm:prSet presAssocID="{53ADB167-9C26-4587-B880-4AEBE3BBCE48}" presName="circle3" presStyleLbl="node1" presStyleIdx="2" presStyleCnt="3"/>
      <dgm:spPr/>
    </dgm:pt>
    <dgm:pt modelId="{88B82709-3E1B-462D-8F41-B5E1C76EF239}" type="pres">
      <dgm:prSet presAssocID="{53ADB167-9C26-4587-B880-4AEBE3BBCE48}" presName="rect3" presStyleLbl="alignAcc1" presStyleIdx="2" presStyleCnt="3"/>
      <dgm:spPr/>
      <dgm:t>
        <a:bodyPr/>
        <a:lstStyle/>
        <a:p>
          <a:endParaRPr lang="ru-RU"/>
        </a:p>
      </dgm:t>
    </dgm:pt>
    <dgm:pt modelId="{A0BFF93D-32CA-443F-9CBC-C7288068DDA4}" type="pres">
      <dgm:prSet presAssocID="{521ED516-15F8-40DE-B298-7A37F71251F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694CF-1212-469D-A867-64EB189B66F8}" type="pres">
      <dgm:prSet presAssocID="{87B23528-08BC-4F38-B7C5-D5A8E3C2488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E36E-304A-4A3C-AD3B-27057C8F1218}" type="pres">
      <dgm:prSet presAssocID="{53ADB167-9C26-4587-B880-4AEBE3BBCE4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1183B-2E23-464C-87F0-2137D431BFDC}" type="presOf" srcId="{87B23528-08BC-4F38-B7C5-D5A8E3C24880}" destId="{F81899D2-AC5D-483F-966D-760F6E35FA95}" srcOrd="0" destOrd="0" presId="urn:microsoft.com/office/officeart/2005/8/layout/target3"/>
    <dgm:cxn modelId="{A1CCB1A9-7DA4-4CA2-81D7-B815A736B5FF}" type="presOf" srcId="{521ED516-15F8-40DE-B298-7A37F71251F2}" destId="{E2FB8DB2-C53B-41B2-A642-8D414A3ED09C}" srcOrd="0" destOrd="0" presId="urn:microsoft.com/office/officeart/2005/8/layout/target3"/>
    <dgm:cxn modelId="{8351908B-F132-4582-B9D9-0B92FC56A37D}" type="presOf" srcId="{53ADB167-9C26-4587-B880-4AEBE3BBCE48}" destId="{8D2BE36E-304A-4A3C-AD3B-27057C8F1218}" srcOrd="1" destOrd="0" presId="urn:microsoft.com/office/officeart/2005/8/layout/target3"/>
    <dgm:cxn modelId="{5BAF0D64-74F0-4D51-9673-0A7197640CDA}" type="presOf" srcId="{521ED516-15F8-40DE-B298-7A37F71251F2}" destId="{A0BFF93D-32CA-443F-9CBC-C7288068DDA4}" srcOrd="1" destOrd="0" presId="urn:microsoft.com/office/officeart/2005/8/layout/target3"/>
    <dgm:cxn modelId="{F4C2732F-9CE1-4072-B06A-E4849804DFA7}" srcId="{D6F99666-A811-4D65-A904-24782328EF50}" destId="{87B23528-08BC-4F38-B7C5-D5A8E3C24880}" srcOrd="1" destOrd="0" parTransId="{6810DB77-024D-4E71-8235-84D58EB1D0E0}" sibTransId="{24F0F37B-F30A-47E7-A8FE-C2D309956E15}"/>
    <dgm:cxn modelId="{2F7FDF7F-4627-4781-92EB-FD4BB194139F}" type="presOf" srcId="{53ADB167-9C26-4587-B880-4AEBE3BBCE48}" destId="{88B82709-3E1B-462D-8F41-B5E1C76EF239}" srcOrd="0" destOrd="0" presId="urn:microsoft.com/office/officeart/2005/8/layout/target3"/>
    <dgm:cxn modelId="{7FD2E212-B8B2-44C8-993E-F7FDBFF19B6F}" type="presOf" srcId="{87B23528-08BC-4F38-B7C5-D5A8E3C24880}" destId="{EF5694CF-1212-469D-A867-64EB189B66F8}" srcOrd="1" destOrd="0" presId="urn:microsoft.com/office/officeart/2005/8/layout/target3"/>
    <dgm:cxn modelId="{2FBFCE5C-8D87-43BB-ACBC-349701A24A1B}" srcId="{D6F99666-A811-4D65-A904-24782328EF50}" destId="{53ADB167-9C26-4587-B880-4AEBE3BBCE48}" srcOrd="2" destOrd="0" parTransId="{ACBC050A-8E5D-4899-A720-3B08E40720BA}" sibTransId="{EC48B25A-9D4A-445C-A788-E3E47C016C1B}"/>
    <dgm:cxn modelId="{1FA7C328-5A6C-481C-AD89-1C3F64C7452D}" srcId="{D6F99666-A811-4D65-A904-24782328EF50}" destId="{521ED516-15F8-40DE-B298-7A37F71251F2}" srcOrd="0" destOrd="0" parTransId="{9D2F568E-B706-4A7D-AFEF-2AE4B4D3FC05}" sibTransId="{55661F6F-E44F-4CCF-8C8D-308C92B42F78}"/>
    <dgm:cxn modelId="{0F206806-6B29-46BE-B705-70238C766508}" type="presOf" srcId="{D6F99666-A811-4D65-A904-24782328EF50}" destId="{99FA39DC-8785-474B-8306-C2BA1231CF9A}" srcOrd="0" destOrd="0" presId="urn:microsoft.com/office/officeart/2005/8/layout/target3"/>
    <dgm:cxn modelId="{76B46FE9-7456-4D0E-806E-22032835E423}" type="presParOf" srcId="{99FA39DC-8785-474B-8306-C2BA1231CF9A}" destId="{F3A177F1-C1A4-4857-B7C9-83AE22EEE69B}" srcOrd="0" destOrd="0" presId="urn:microsoft.com/office/officeart/2005/8/layout/target3"/>
    <dgm:cxn modelId="{6E75867C-CD0A-4083-924A-42E16CBE7313}" type="presParOf" srcId="{99FA39DC-8785-474B-8306-C2BA1231CF9A}" destId="{76E8754C-E182-40FB-A793-32C3329B81E3}" srcOrd="1" destOrd="0" presId="urn:microsoft.com/office/officeart/2005/8/layout/target3"/>
    <dgm:cxn modelId="{B971590D-2A47-48D3-B318-811CF0960927}" type="presParOf" srcId="{99FA39DC-8785-474B-8306-C2BA1231CF9A}" destId="{E2FB8DB2-C53B-41B2-A642-8D414A3ED09C}" srcOrd="2" destOrd="0" presId="urn:microsoft.com/office/officeart/2005/8/layout/target3"/>
    <dgm:cxn modelId="{8F0DD66B-9B96-45EB-8FF9-A617E1A994B1}" type="presParOf" srcId="{99FA39DC-8785-474B-8306-C2BA1231CF9A}" destId="{2EB50DC8-2699-476B-BEF4-B19B49809283}" srcOrd="3" destOrd="0" presId="urn:microsoft.com/office/officeart/2005/8/layout/target3"/>
    <dgm:cxn modelId="{547B21AA-4BCD-49DE-BD03-EACFB8FE9B6D}" type="presParOf" srcId="{99FA39DC-8785-474B-8306-C2BA1231CF9A}" destId="{CC00A097-E772-4218-BF6F-46832634E6AC}" srcOrd="4" destOrd="0" presId="urn:microsoft.com/office/officeart/2005/8/layout/target3"/>
    <dgm:cxn modelId="{8381EBC1-EFF4-4BDE-995A-1D1C923A8D09}" type="presParOf" srcId="{99FA39DC-8785-474B-8306-C2BA1231CF9A}" destId="{F81899D2-AC5D-483F-966D-760F6E35FA95}" srcOrd="5" destOrd="0" presId="urn:microsoft.com/office/officeart/2005/8/layout/target3"/>
    <dgm:cxn modelId="{52B8F697-8FF1-4889-B04B-E20BE899563F}" type="presParOf" srcId="{99FA39DC-8785-474B-8306-C2BA1231CF9A}" destId="{4EC68634-B299-4395-A4BF-59AD7AD51278}" srcOrd="6" destOrd="0" presId="urn:microsoft.com/office/officeart/2005/8/layout/target3"/>
    <dgm:cxn modelId="{C81676C1-1C83-4EFB-86D4-64D8F1EF7401}" type="presParOf" srcId="{99FA39DC-8785-474B-8306-C2BA1231CF9A}" destId="{6B8B98A9-5369-4F51-AA3E-52D47E6A6656}" srcOrd="7" destOrd="0" presId="urn:microsoft.com/office/officeart/2005/8/layout/target3"/>
    <dgm:cxn modelId="{F5BE48D8-86E0-4CEB-BB91-2CA4E99A38CD}" type="presParOf" srcId="{99FA39DC-8785-474B-8306-C2BA1231CF9A}" destId="{88B82709-3E1B-462D-8F41-B5E1C76EF239}" srcOrd="8" destOrd="0" presId="urn:microsoft.com/office/officeart/2005/8/layout/target3"/>
    <dgm:cxn modelId="{C37E1CF4-405B-49AB-B132-2B0AFB5ED71F}" type="presParOf" srcId="{99FA39DC-8785-474B-8306-C2BA1231CF9A}" destId="{A0BFF93D-32CA-443F-9CBC-C7288068DDA4}" srcOrd="9" destOrd="0" presId="urn:microsoft.com/office/officeart/2005/8/layout/target3"/>
    <dgm:cxn modelId="{C014DA2A-0C8A-4F28-AF11-38E902E634AD}" type="presParOf" srcId="{99FA39DC-8785-474B-8306-C2BA1231CF9A}" destId="{EF5694CF-1212-469D-A867-64EB189B66F8}" srcOrd="10" destOrd="0" presId="urn:microsoft.com/office/officeart/2005/8/layout/target3"/>
    <dgm:cxn modelId="{B13614B2-5671-4696-903F-534E05D732C1}" type="presParOf" srcId="{99FA39DC-8785-474B-8306-C2BA1231CF9A}" destId="{8D2BE36E-304A-4A3C-AD3B-27057C8F1218}" srcOrd="11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92E044-D09C-4BD2-B12B-9CD1D48D30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E0F14B-4A3D-41B2-876E-676802F36F4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Введение чрезвычайно ситуации по причине отсутствия транспортного сообщения на автодороге «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Шангалы-Квазеньга-Кизема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км.139-309, ввиду разбора временного деревянного низководного моста через  р. Устья. 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410EFA-BB6D-4BD1-A69E-B0F32AB2331F}" type="parTrans" cxnId="{AF7F660D-9469-4AFA-B360-42D0691A7EE3}">
      <dgm:prSet/>
      <dgm:spPr/>
      <dgm:t>
        <a:bodyPr/>
        <a:lstStyle/>
        <a:p>
          <a:endParaRPr lang="ru-RU"/>
        </a:p>
      </dgm:t>
    </dgm:pt>
    <dgm:pt modelId="{BECE7B60-9D60-4636-B581-7B5CA3D4E1FE}" type="sibTrans" cxnId="{AF7F660D-9469-4AFA-B360-42D0691A7EE3}">
      <dgm:prSet/>
      <dgm:spPr/>
      <dgm:t>
        <a:bodyPr/>
        <a:lstStyle/>
        <a:p>
          <a:endParaRPr lang="ru-RU"/>
        </a:p>
      </dgm:t>
    </dgm:pt>
    <dgm:pt modelId="{01F4BCD1-E6D5-443B-8017-195D3501F241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Введение повышенной готовности по причине возгорания отходов лесопиления на закрытых свалках: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тушение свалки - 500 метров от поселка Октябрьский возгорание отходов лесопиления (опилка). В результате  осмотра рабочей группой определена площадь возгорания примерно 0,6 га происходит процесс тления опилка без открытого огня.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 тушение связанной на ТБО «Игрушки» (консервация), квартал 119,  территория МО «Октябрьское».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166F8C-E027-4C6C-A510-47407302B9B5}" type="parTrans" cxnId="{21F83364-3ED3-41E7-A53E-1040BFF79BC9}">
      <dgm:prSet/>
      <dgm:spPr/>
      <dgm:t>
        <a:bodyPr/>
        <a:lstStyle/>
        <a:p>
          <a:endParaRPr lang="ru-RU"/>
        </a:p>
      </dgm:t>
    </dgm:pt>
    <dgm:pt modelId="{3EC8AA76-1BDF-4CCF-8447-78AF5FD69F9C}" type="sibTrans" cxnId="{21F83364-3ED3-41E7-A53E-1040BFF79BC9}">
      <dgm:prSet/>
      <dgm:spPr/>
      <dgm:t>
        <a:bodyPr/>
        <a:lstStyle/>
        <a:p>
          <a:endParaRPr lang="ru-RU"/>
        </a:p>
      </dgm:t>
    </dgm:pt>
    <dgm:pt modelId="{1580BC4D-F7F5-4371-A627-CEA58EB0E29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Введение чрезвычайной ситуации  от 17 октября 2019 года  на территории муниципального образования «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Устьянский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район», в целях ликвидации последствий чрезвычайной ситуации, повлекшей гибель сельскохозяйственных культур (однолетние культуры) на общей площади 1440,4 га, прямой ущерб сельскохозяйственным товаропроизводителям составил 22,599 млн.руб.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70CAFD-14AD-441B-8506-80DDFC9E2ADF}" type="parTrans" cxnId="{BF6B894E-FEFB-4072-95D6-69EE3BA92C05}">
      <dgm:prSet/>
      <dgm:spPr/>
      <dgm:t>
        <a:bodyPr/>
        <a:lstStyle/>
        <a:p>
          <a:endParaRPr lang="ru-RU"/>
        </a:p>
      </dgm:t>
    </dgm:pt>
    <dgm:pt modelId="{8ADF6FB0-21E5-4167-8822-D6AF00326107}" type="sibTrans" cxnId="{BF6B894E-FEFB-4072-95D6-69EE3BA92C05}">
      <dgm:prSet/>
      <dgm:spPr/>
      <dgm:t>
        <a:bodyPr/>
        <a:lstStyle/>
        <a:p>
          <a:endParaRPr lang="ru-RU"/>
        </a:p>
      </dgm:t>
    </dgm:pt>
    <dgm:pt modelId="{6E3C9AE5-C7C5-4AF6-A2CD-FA2578EB5A5C}" type="pres">
      <dgm:prSet presAssocID="{9392E044-D09C-4BD2-B12B-9CD1D48D30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4BC941-6009-4F83-9EF3-BF0D59EAE2E2}" type="pres">
      <dgm:prSet presAssocID="{1580BC4D-F7F5-4371-A627-CEA58EB0E29E}" presName="parentText" presStyleLbl="node1" presStyleIdx="0" presStyleCnt="3" custLinFactY="-27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31652-8C1F-4033-A574-484262BFE538}" type="pres">
      <dgm:prSet presAssocID="{8ADF6FB0-21E5-4167-8822-D6AF00326107}" presName="spacer" presStyleCnt="0"/>
      <dgm:spPr/>
    </dgm:pt>
    <dgm:pt modelId="{37E54CEC-6A1D-424E-B341-B87137CEBF2D}" type="pres">
      <dgm:prSet presAssocID="{01F4BCD1-E6D5-443B-8017-195D3501F2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13937-3356-49BE-899F-FFAE15F41F6C}" type="pres">
      <dgm:prSet presAssocID="{3EC8AA76-1BDF-4CCF-8447-78AF5FD69F9C}" presName="spacer" presStyleCnt="0"/>
      <dgm:spPr/>
    </dgm:pt>
    <dgm:pt modelId="{D812689B-0304-4E19-A39C-E9263C9D801D}" type="pres">
      <dgm:prSet presAssocID="{F6E0F14B-4A3D-41B2-876E-676802F36F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7F660D-9469-4AFA-B360-42D0691A7EE3}" srcId="{9392E044-D09C-4BD2-B12B-9CD1D48D30F1}" destId="{F6E0F14B-4A3D-41B2-876E-676802F36F49}" srcOrd="2" destOrd="0" parTransId="{C6410EFA-BB6D-4BD1-A69E-B0F32AB2331F}" sibTransId="{BECE7B60-9D60-4636-B581-7B5CA3D4E1FE}"/>
    <dgm:cxn modelId="{D2BCA145-6089-465D-A3C5-8B545FC3A7CC}" type="presOf" srcId="{F6E0F14B-4A3D-41B2-876E-676802F36F49}" destId="{D812689B-0304-4E19-A39C-E9263C9D801D}" srcOrd="0" destOrd="0" presId="urn:microsoft.com/office/officeart/2005/8/layout/vList2"/>
    <dgm:cxn modelId="{BF6B894E-FEFB-4072-95D6-69EE3BA92C05}" srcId="{9392E044-D09C-4BD2-B12B-9CD1D48D30F1}" destId="{1580BC4D-F7F5-4371-A627-CEA58EB0E29E}" srcOrd="0" destOrd="0" parTransId="{BE70CAFD-14AD-441B-8506-80DDFC9E2ADF}" sibTransId="{8ADF6FB0-21E5-4167-8822-D6AF00326107}"/>
    <dgm:cxn modelId="{065BE122-F050-4416-B20A-1872A3D321D0}" type="presOf" srcId="{01F4BCD1-E6D5-443B-8017-195D3501F241}" destId="{37E54CEC-6A1D-424E-B341-B87137CEBF2D}" srcOrd="0" destOrd="0" presId="urn:microsoft.com/office/officeart/2005/8/layout/vList2"/>
    <dgm:cxn modelId="{759FE9F5-D050-4884-B021-7868E587D9D2}" type="presOf" srcId="{9392E044-D09C-4BD2-B12B-9CD1D48D30F1}" destId="{6E3C9AE5-C7C5-4AF6-A2CD-FA2578EB5A5C}" srcOrd="0" destOrd="0" presId="urn:microsoft.com/office/officeart/2005/8/layout/vList2"/>
    <dgm:cxn modelId="{42F2C8C2-83D7-4DD7-955F-348982B79E6E}" type="presOf" srcId="{1580BC4D-F7F5-4371-A627-CEA58EB0E29E}" destId="{0A4BC941-6009-4F83-9EF3-BF0D59EAE2E2}" srcOrd="0" destOrd="0" presId="urn:microsoft.com/office/officeart/2005/8/layout/vList2"/>
    <dgm:cxn modelId="{21F83364-3ED3-41E7-A53E-1040BFF79BC9}" srcId="{9392E044-D09C-4BD2-B12B-9CD1D48D30F1}" destId="{01F4BCD1-E6D5-443B-8017-195D3501F241}" srcOrd="1" destOrd="0" parTransId="{27166F8C-E027-4C6C-A510-47407302B9B5}" sibTransId="{3EC8AA76-1BDF-4CCF-8447-78AF5FD69F9C}"/>
    <dgm:cxn modelId="{A0C433AF-8298-4B78-AB12-46C7EA9C091A}" type="presParOf" srcId="{6E3C9AE5-C7C5-4AF6-A2CD-FA2578EB5A5C}" destId="{0A4BC941-6009-4F83-9EF3-BF0D59EAE2E2}" srcOrd="0" destOrd="0" presId="urn:microsoft.com/office/officeart/2005/8/layout/vList2"/>
    <dgm:cxn modelId="{36DC3A9D-342C-41B6-A027-6D5D3BEB773D}" type="presParOf" srcId="{6E3C9AE5-C7C5-4AF6-A2CD-FA2578EB5A5C}" destId="{20331652-8C1F-4033-A574-484262BFE538}" srcOrd="1" destOrd="0" presId="urn:microsoft.com/office/officeart/2005/8/layout/vList2"/>
    <dgm:cxn modelId="{948C0530-0646-4EA4-A48B-6DFB8B84B2D5}" type="presParOf" srcId="{6E3C9AE5-C7C5-4AF6-A2CD-FA2578EB5A5C}" destId="{37E54CEC-6A1D-424E-B341-B87137CEBF2D}" srcOrd="2" destOrd="0" presId="urn:microsoft.com/office/officeart/2005/8/layout/vList2"/>
    <dgm:cxn modelId="{39B44B83-543E-4695-9B4F-15BB40ECCC15}" type="presParOf" srcId="{6E3C9AE5-C7C5-4AF6-A2CD-FA2578EB5A5C}" destId="{36113937-3356-49BE-899F-FFAE15F41F6C}" srcOrd="3" destOrd="0" presId="urn:microsoft.com/office/officeart/2005/8/layout/vList2"/>
    <dgm:cxn modelId="{2F28C461-718F-45E8-900C-83E75B84F1DE}" type="presParOf" srcId="{6E3C9AE5-C7C5-4AF6-A2CD-FA2578EB5A5C}" destId="{D812689B-0304-4E19-A39C-E9263C9D801D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20F22-3542-4638-963F-D7027A33A2E2}">
      <dsp:nvSpPr>
        <dsp:cNvPr id="0" name=""/>
        <dsp:cNvSpPr/>
      </dsp:nvSpPr>
      <dsp:spPr>
        <a:xfrm>
          <a:off x="3363839" y="732"/>
          <a:ext cx="705677" cy="14987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3A427-9C37-46BC-89FF-E8F3233E8203}">
      <dsp:nvSpPr>
        <dsp:cNvPr id="0" name=""/>
        <dsp:cNvSpPr/>
      </dsp:nvSpPr>
      <dsp:spPr>
        <a:xfrm>
          <a:off x="2448" y="732"/>
          <a:ext cx="3361391" cy="149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ИП 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Илатовский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В.С.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Обновление автопарка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Покупка нового автобуса  через 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займ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ММК «Развитие»  по ставке 3,25%  годовых  на сумму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3 170 000 рублей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8" y="732"/>
        <a:ext cx="3361391" cy="149873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4BC941-6009-4F83-9EF3-BF0D59EAE2E2}">
      <dsp:nvSpPr>
        <dsp:cNvPr id="0" name=""/>
        <dsp:cNvSpPr/>
      </dsp:nvSpPr>
      <dsp:spPr>
        <a:xfrm>
          <a:off x="0" y="2487401"/>
          <a:ext cx="9286940" cy="35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Прошли обучение  по охране труда  -   230 человек;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проведена специальная оценка условий труда в 21 организации района – 570 рабочих мест.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87401"/>
        <a:ext cx="9286940" cy="354120"/>
      </dsp:txXfrm>
    </dsp:sp>
    <dsp:sp modelId="{37E54CEC-6A1D-424E-B341-B87137CEBF2D}">
      <dsp:nvSpPr>
        <dsp:cNvPr id="0" name=""/>
        <dsp:cNvSpPr/>
      </dsp:nvSpPr>
      <dsp:spPr>
        <a:xfrm>
          <a:off x="0" y="2855837"/>
          <a:ext cx="9286940" cy="650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Двум семьям района (из пос.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Илеза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 «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Илезское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и пос. Первомайский МО «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Лихачевское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») вручены государственные жилищные сертификаты в рамках ведомственной целевой программы «Оказание государственной поддержки гражданам в обеспечении жильем и оплате жилищно-коммунальных услуг» государственной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программы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Российской Федерации "Обеспечение доступным и комфортным жильем и коммунальными услугами граждан Российской Федерации" по категории «инвалиды» на сумму 1 821 708 руб. и 2342196 руб. для покупки жилья в Вологодской области</a:t>
          </a:r>
          <a:r>
            <a:rPr lang="ru-RU" sz="1800" kern="1200" dirty="0" smtClean="0">
              <a:solidFill>
                <a:schemeClr val="tx1"/>
              </a:solidFill>
            </a:rPr>
            <a:t>. В 2018 году сертификаты не выдавались.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55837"/>
        <a:ext cx="9286940" cy="650834"/>
      </dsp:txXfrm>
    </dsp:sp>
    <dsp:sp modelId="{FB8DC144-ED26-4A80-9A16-2FB1C2D76089}">
      <dsp:nvSpPr>
        <dsp:cNvPr id="0" name=""/>
        <dsp:cNvSpPr/>
      </dsp:nvSpPr>
      <dsp:spPr>
        <a:xfrm>
          <a:off x="0" y="3520988"/>
          <a:ext cx="9286940" cy="2781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вопросам защиты их прав   рассмотрено 103 обращения (в 2018 году – 99), даны 33 устных консультации (в 2018 – 45), подготовлено 70 письменных претензий (в 2018 – 54) и 3 иска (в 2018- 8).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520988"/>
        <a:ext cx="9286940" cy="27812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DF7CBC-5AD8-4063-BDF3-F7374FF1516F}">
      <dsp:nvSpPr>
        <dsp:cNvPr id="0" name=""/>
        <dsp:cNvSpPr/>
      </dsp:nvSpPr>
      <dsp:spPr>
        <a:xfrm>
          <a:off x="0" y="112577"/>
          <a:ext cx="9286940" cy="1974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Совокупный годовой объем закупок (СГОЗ) заказчиков МО «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Устьянский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 составил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404 897 тыс. рублей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(2018 год –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285 тыс. рублей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2577"/>
        <a:ext cx="9286940" cy="1974374"/>
      </dsp:txXfrm>
    </dsp:sp>
    <dsp:sp modelId="{457CD7D7-5A98-457F-BFA5-31BB96465EF4}">
      <dsp:nvSpPr>
        <dsp:cNvPr id="0" name=""/>
        <dsp:cNvSpPr/>
      </dsp:nvSpPr>
      <dsp:spPr>
        <a:xfrm>
          <a:off x="0" y="2156072"/>
          <a:ext cx="9286940" cy="1974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Заказчиками МО «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Устьянский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 всего проведено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238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закупки конкурентными способами (электронные аукционы, запросы котировок, открытый конкурс в электронной форме) на общую сумму начальных максимальных цен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217 554 тыс.руб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56072"/>
        <a:ext cx="9286940" cy="1974374"/>
      </dsp:txXfrm>
    </dsp:sp>
    <dsp:sp modelId="{CD1C9F51-6E9A-4AB2-8C05-EBE8C51A37C5}">
      <dsp:nvSpPr>
        <dsp:cNvPr id="0" name=""/>
        <dsp:cNvSpPr/>
      </dsp:nvSpPr>
      <dsp:spPr>
        <a:xfrm>
          <a:off x="0" y="4199567"/>
          <a:ext cx="9286940" cy="1974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Сумма экономии по результатам конкурентных процедур составила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16 995, 33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r>
            <a:rPr lang="ru-RU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2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в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году сумма экономии составила всего 3 692,53 тыс. рублей. Большая часть средств перераспределена в рамках муниципальных программ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0" y="4199567"/>
        <a:ext cx="9286940" cy="197437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AF48A-6AF1-49E4-913F-CC63D908D1CE}">
      <dsp:nvSpPr>
        <dsp:cNvPr id="0" name=""/>
        <dsp:cNvSpPr/>
      </dsp:nvSpPr>
      <dsp:spPr>
        <a:xfrm>
          <a:off x="129440" y="2230"/>
          <a:ext cx="4569726" cy="1884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Продолжение работы по привлечению дополнительных доходов в бюджет района и по оптимизации бюджетных расходов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440" y="2230"/>
        <a:ext cx="4569726" cy="1884617"/>
      </dsp:txXfrm>
    </dsp:sp>
    <dsp:sp modelId="{92B2A692-227E-4A7E-8915-1F9E9EB2BE47}">
      <dsp:nvSpPr>
        <dsp:cNvPr id="0" name=""/>
        <dsp:cNvSpPr/>
      </dsp:nvSpPr>
      <dsp:spPr>
        <a:xfrm>
          <a:off x="5013269" y="2230"/>
          <a:ext cx="4429950" cy="1884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адресной программе Архангельской области «Переселение граждан из аварийного жилищного фонда»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13269" y="2230"/>
        <a:ext cx="4429950" cy="1884617"/>
      </dsp:txXfrm>
    </dsp:sp>
    <dsp:sp modelId="{496B3727-CDC0-40D9-BDE2-6918AFA572DA}">
      <dsp:nvSpPr>
        <dsp:cNvPr id="0" name=""/>
        <dsp:cNvSpPr/>
      </dsp:nvSpPr>
      <dsp:spPr>
        <a:xfrm>
          <a:off x="189763" y="2200951"/>
          <a:ext cx="4479421" cy="1884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Поддерживать строительство и приобретение жилья гражданами в сельской местности, особенно молодых семей и специалистов сельского хозяйства (участвовать в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софинансировании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объектов строительства жилья)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763" y="2200951"/>
        <a:ext cx="4479421" cy="1884617"/>
      </dsp:txXfrm>
    </dsp:sp>
    <dsp:sp modelId="{50709D54-1AFA-4EEB-90CA-2ED78EFD0CA3}">
      <dsp:nvSpPr>
        <dsp:cNvPr id="0" name=""/>
        <dsp:cNvSpPr/>
      </dsp:nvSpPr>
      <dsp:spPr>
        <a:xfrm>
          <a:off x="4983288" y="2200951"/>
          <a:ext cx="4399607" cy="1884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Продолжить работу по предоставлению земельных участков предназначенных для индивидуального жилищного строительства многодетным  семьям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83288" y="2200951"/>
        <a:ext cx="4399607" cy="1884617"/>
      </dsp:txXfrm>
    </dsp:sp>
    <dsp:sp modelId="{AD4DDC71-BA79-4075-8A4E-E74CEF9A9DFD}">
      <dsp:nvSpPr>
        <dsp:cNvPr id="0" name=""/>
        <dsp:cNvSpPr/>
      </dsp:nvSpPr>
      <dsp:spPr>
        <a:xfrm>
          <a:off x="2214549" y="4399671"/>
          <a:ext cx="5143560" cy="1884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 на территории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Устьянского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муниципального района Указа Президента Российской Федерации от 07 мая 2018 года № 204 «О национальных  целях и стратегических задачах развития Российской Федерации на период до 2024 года»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4549" y="4399671"/>
        <a:ext cx="5143560" cy="18846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C71C02-BD4C-4734-9A45-6AE4D7CB4B19}">
      <dsp:nvSpPr>
        <dsp:cNvPr id="0" name=""/>
        <dsp:cNvSpPr/>
      </dsp:nvSpPr>
      <dsp:spPr>
        <a:xfrm rot="5400000">
          <a:off x="-303315" y="392551"/>
          <a:ext cx="2022100" cy="1415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Стационарная связь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303315" y="392551"/>
        <a:ext cx="2022100" cy="1415470"/>
      </dsp:txXfrm>
    </dsp:sp>
    <dsp:sp modelId="{2769B0C2-C6FF-472F-96DF-48C5FF0B0844}">
      <dsp:nvSpPr>
        <dsp:cNvPr id="0" name=""/>
        <dsp:cNvSpPr/>
      </dsp:nvSpPr>
      <dsp:spPr>
        <a:xfrm rot="5400000">
          <a:off x="4618860" y="-3189315"/>
          <a:ext cx="1464688" cy="78714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Переведены на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волоконно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– оптические линии связи  - 10 АТС - п.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Богдановский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д.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Нагорская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д. Ульяновская, с.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Малодоры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п.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Студенец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д.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Юрятинская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 п. Глубокий, с. Березник, д.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Кононовская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д. Дубровская.</a:t>
          </a:r>
          <a:endParaRPr lang="ru-RU" sz="1000" kern="1200" dirty="0"/>
        </a:p>
      </dsp:txBody>
      <dsp:txXfrm rot="5400000">
        <a:off x="4618860" y="-3189315"/>
        <a:ext cx="1464688" cy="7871469"/>
      </dsp:txXfrm>
    </dsp:sp>
    <dsp:sp modelId="{D56ED7AC-AD0B-43E5-9F60-4798D0FB6163}">
      <dsp:nvSpPr>
        <dsp:cNvPr id="0" name=""/>
        <dsp:cNvSpPr/>
      </dsp:nvSpPr>
      <dsp:spPr>
        <a:xfrm rot="5400000">
          <a:off x="-303315" y="2363102"/>
          <a:ext cx="2022100" cy="1415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Сотовая связь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303315" y="2363102"/>
        <a:ext cx="2022100" cy="1415470"/>
      </dsp:txXfrm>
    </dsp:sp>
    <dsp:sp modelId="{88213324-6EBC-44CF-90FC-AF07CC0F3A7F}">
      <dsp:nvSpPr>
        <dsp:cNvPr id="0" name=""/>
        <dsp:cNvSpPr/>
      </dsp:nvSpPr>
      <dsp:spPr>
        <a:xfrm rot="5400000">
          <a:off x="4567186" y="-1249324"/>
          <a:ext cx="1568037" cy="78714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ПАО Мегафон  заменил репитер на вышке сотовой связи в с.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Малодоры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заменил оборудование на вышке в п. Октябрьский (ул. Заводская, 17) на технологию 4G и заменил оборудование  4G на вышке в с. Шангалы.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ООО «Теле2Мобайл»  установил  оборудование LTE – 800 на вышки с.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Строевское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и с. Бестужево.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567186" y="-1249324"/>
        <a:ext cx="1568037" cy="7871469"/>
      </dsp:txXfrm>
    </dsp:sp>
    <dsp:sp modelId="{E1DA3BBD-8032-419C-8877-2F8A692582A6}">
      <dsp:nvSpPr>
        <dsp:cNvPr id="0" name=""/>
        <dsp:cNvSpPr/>
      </dsp:nvSpPr>
      <dsp:spPr>
        <a:xfrm rot="5400000">
          <a:off x="-303315" y="4339370"/>
          <a:ext cx="2022100" cy="1415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Почтовая связь</a:t>
          </a:r>
        </a:p>
      </dsp:txBody>
      <dsp:txXfrm rot="5400000">
        <a:off x="-303315" y="4339370"/>
        <a:ext cx="2022100" cy="1415470"/>
      </dsp:txXfrm>
    </dsp:sp>
    <dsp:sp modelId="{A5AC1649-CA31-4E62-9FB8-211F93B529D4}">
      <dsp:nvSpPr>
        <dsp:cNvPr id="0" name=""/>
        <dsp:cNvSpPr/>
      </dsp:nvSpPr>
      <dsp:spPr>
        <a:xfrm rot="5400000">
          <a:off x="4561468" y="757502"/>
          <a:ext cx="1579472" cy="78714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Проведены ремонты отделений почтовой связи в с. Шангалы, с. Березник, п. Кизема, п. Октябрьский 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Отделение почтовой связи в д.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Алферовская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осуществило переезд из ветхого здания в здание МБОУ «Дмитриевская средняя общеобразовательная школа» </a:t>
          </a:r>
        </a:p>
      </dsp:txBody>
      <dsp:txXfrm rot="5400000">
        <a:off x="4561468" y="757502"/>
        <a:ext cx="1579472" cy="78714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846852-D57E-4A7F-8212-43E7872496EA}">
      <dsp:nvSpPr>
        <dsp:cNvPr id="0" name=""/>
        <dsp:cNvSpPr/>
      </dsp:nvSpPr>
      <dsp:spPr>
        <a:xfrm>
          <a:off x="3829064" y="699"/>
          <a:ext cx="5743596" cy="1123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13 394 805,47 рублей,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том числе федеральный бюджет - 1354529,41 рублей;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областной бюджет - 4348307,59 рублей;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районный бюджет - 7691968,47 рублей.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9064" y="699"/>
        <a:ext cx="5743596" cy="1123434"/>
      </dsp:txXfrm>
    </dsp:sp>
    <dsp:sp modelId="{E37E3462-AF0A-4840-8733-F7F54A4AC8E8}">
      <dsp:nvSpPr>
        <dsp:cNvPr id="0" name=""/>
        <dsp:cNvSpPr/>
      </dsp:nvSpPr>
      <dsp:spPr>
        <a:xfrm>
          <a:off x="0" y="699"/>
          <a:ext cx="3829064" cy="112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 на реконструкцию и капитальные ремонты  выделено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99"/>
        <a:ext cx="3829064" cy="1123434"/>
      </dsp:txXfrm>
    </dsp:sp>
    <dsp:sp modelId="{DA222FAE-E486-41A6-BC72-98A1B65227B3}">
      <dsp:nvSpPr>
        <dsp:cNvPr id="0" name=""/>
        <dsp:cNvSpPr/>
      </dsp:nvSpPr>
      <dsp:spPr>
        <a:xfrm>
          <a:off x="3829064" y="1236477"/>
          <a:ext cx="5743596" cy="1123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Произведен ремонт спортивного зала структурного подразделения «Ростовская ООШ», МБОУ «Ульяновская СОШ».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9064" y="1236477"/>
        <a:ext cx="5743596" cy="1123434"/>
      </dsp:txXfrm>
    </dsp:sp>
    <dsp:sp modelId="{56D07149-A78B-4CCE-A727-9FC01158CF3C}">
      <dsp:nvSpPr>
        <dsp:cNvPr id="0" name=""/>
        <dsp:cNvSpPr/>
      </dsp:nvSpPr>
      <dsp:spPr>
        <a:xfrm>
          <a:off x="0" y="1236477"/>
          <a:ext cx="3829064" cy="112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</a:t>
          </a: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 Успех каждого ребенка»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36477"/>
        <a:ext cx="3829064" cy="1123434"/>
      </dsp:txXfrm>
    </dsp:sp>
    <dsp:sp modelId="{AB77A972-1356-41D4-BD61-0D1F303993FE}">
      <dsp:nvSpPr>
        <dsp:cNvPr id="0" name=""/>
        <dsp:cNvSpPr/>
      </dsp:nvSpPr>
      <dsp:spPr>
        <a:xfrm>
          <a:off x="3829064" y="2472256"/>
          <a:ext cx="5743596" cy="1123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Сделана спортивная площадка для сдачи норм ГТО в МБОУ «ОСОШ№2». выделены средства на сумму 611 726 руб.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9064" y="2472256"/>
        <a:ext cx="5743596" cy="1123434"/>
      </dsp:txXfrm>
    </dsp:sp>
    <dsp:sp modelId="{60676568-4668-4082-A750-D4AA7FCF7CE0}">
      <dsp:nvSpPr>
        <dsp:cNvPr id="0" name=""/>
        <dsp:cNvSpPr/>
      </dsp:nvSpPr>
      <dsp:spPr>
        <a:xfrm>
          <a:off x="0" y="2472256"/>
          <a:ext cx="3829064" cy="112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Строительство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72256"/>
        <a:ext cx="3829064" cy="1123434"/>
      </dsp:txXfrm>
    </dsp:sp>
    <dsp:sp modelId="{DC4C0B50-F335-4824-8A82-431347F3F4C1}">
      <dsp:nvSpPr>
        <dsp:cNvPr id="0" name=""/>
        <dsp:cNvSpPr/>
      </dsp:nvSpPr>
      <dsp:spPr>
        <a:xfrm>
          <a:off x="3799730" y="3745882"/>
          <a:ext cx="5768262" cy="1123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Сделан капитальный ремонт здания детского сада "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Рябинушка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", являющегося СПМБОУ «ОСОШ№1.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9730" y="3745882"/>
        <a:ext cx="5768262" cy="1123434"/>
      </dsp:txXfrm>
    </dsp:sp>
    <dsp:sp modelId="{4A0C476C-9AF0-4EF2-83F9-DB21E9CF0067}">
      <dsp:nvSpPr>
        <dsp:cNvPr id="0" name=""/>
        <dsp:cNvSpPr/>
      </dsp:nvSpPr>
      <dsp:spPr>
        <a:xfrm>
          <a:off x="4666" y="3708034"/>
          <a:ext cx="3795063" cy="1199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Капитальный ремонт</a:t>
          </a:r>
        </a:p>
      </dsp:txBody>
      <dsp:txXfrm>
        <a:off x="4666" y="3708034"/>
        <a:ext cx="3795063" cy="1199131"/>
      </dsp:txXfrm>
    </dsp:sp>
    <dsp:sp modelId="{8CF3F888-AE55-4B0D-98E7-6CB80241A0D0}">
      <dsp:nvSpPr>
        <dsp:cNvPr id="0" name=""/>
        <dsp:cNvSpPr/>
      </dsp:nvSpPr>
      <dsp:spPr>
        <a:xfrm>
          <a:off x="3875858" y="5019509"/>
          <a:ext cx="5692485" cy="1123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МБОУ «Ульяновская СОШ» (выделено из местного бюджета для ремонта кабинетов 162 520 рублей)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МБОУ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Киземская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СОШ». ( внебюджетные средства – 600тыс. рублей выделила ГК «Титан»)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5858" y="5019509"/>
        <a:ext cx="5692485" cy="1123434"/>
      </dsp:txXfrm>
    </dsp:sp>
    <dsp:sp modelId="{3C232E02-3D0D-4D4B-B417-49E433AEA87B}">
      <dsp:nvSpPr>
        <dsp:cNvPr id="0" name=""/>
        <dsp:cNvSpPr/>
      </dsp:nvSpPr>
      <dsp:spPr>
        <a:xfrm>
          <a:off x="4316" y="5072097"/>
          <a:ext cx="3871541" cy="1018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Точки роста</a:t>
          </a:r>
          <a:endParaRPr lang="ru-RU" sz="2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6" y="5072097"/>
        <a:ext cx="3871541" cy="10182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E09AA2-6754-40B5-B962-8A440BFFCEDE}">
      <dsp:nvSpPr>
        <dsp:cNvPr id="0" name=""/>
        <dsp:cNvSpPr/>
      </dsp:nvSpPr>
      <dsp:spPr>
        <a:xfrm>
          <a:off x="3312" y="3529"/>
          <a:ext cx="9566034" cy="1656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Открытие новых объектов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*Дом культуры п.Глубокий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Торгово-выставочное  пространство «Лавочка мастеров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»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" y="3529"/>
        <a:ext cx="9566034" cy="1656760"/>
      </dsp:txXfrm>
    </dsp:sp>
    <dsp:sp modelId="{7A5D0744-C44A-4034-BFBE-302E540A6659}">
      <dsp:nvSpPr>
        <dsp:cNvPr id="0" name=""/>
        <dsp:cNvSpPr/>
      </dsp:nvSpPr>
      <dsp:spPr>
        <a:xfrm>
          <a:off x="12649" y="2016796"/>
          <a:ext cx="4403784" cy="4266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Ремонтные работы на 9,5 млн.руб. в т.ч.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Юрятинский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Д/К -3,1 млн.р.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Малодорский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Д/К – 0,5 млн.р.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Музей -0,7 млн.р.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Школа искусств – 0,8 млн.р.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Мирный Д/К – 0,3 млн.р.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649" y="2016796"/>
        <a:ext cx="4403784" cy="4266194"/>
      </dsp:txXfrm>
    </dsp:sp>
    <dsp:sp modelId="{EB8B4AF1-9B96-4B7D-AE71-C4B50596D4BE}">
      <dsp:nvSpPr>
        <dsp:cNvPr id="0" name=""/>
        <dsp:cNvSpPr/>
      </dsp:nvSpPr>
      <dsp:spPr>
        <a:xfrm>
          <a:off x="4786352" y="2016796"/>
          <a:ext cx="4773658" cy="4180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Приобретение оборудования для домов культуры -2 млн.р.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Укомплектование  книжным фондов – 0,4 млн.р.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Проведение культурно –массовых мероприятий – 0,8 млн.р.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6352" y="2016796"/>
        <a:ext cx="4773658" cy="41807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DBBE47-B005-40E9-9545-2DCB3421B9B5}">
      <dsp:nvSpPr>
        <dsp:cNvPr id="0" name=""/>
        <dsp:cNvSpPr/>
      </dsp:nvSpPr>
      <dsp:spPr>
        <a:xfrm rot="5400000">
          <a:off x="-283469" y="661004"/>
          <a:ext cx="1889794" cy="1322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ГТО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83469" y="661004"/>
        <a:ext cx="1889794" cy="1322856"/>
      </dsp:txXfrm>
    </dsp:sp>
    <dsp:sp modelId="{170E5DC0-DA3E-4AA2-A15E-8C8AE60A0FCA}">
      <dsp:nvSpPr>
        <dsp:cNvPr id="0" name=""/>
        <dsp:cNvSpPr/>
      </dsp:nvSpPr>
      <dsp:spPr>
        <a:xfrm rot="5400000">
          <a:off x="4342706" y="-2990322"/>
          <a:ext cx="1924383" cy="7964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       774 человека приняло участие в сдаче нормативов ГТО.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  1 место среди районов области по итогам реализации ВФСК ГТО.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42706" y="-2990322"/>
        <a:ext cx="1924383" cy="7964083"/>
      </dsp:txXfrm>
    </dsp:sp>
    <dsp:sp modelId="{6B74F086-1042-4328-BDFF-F6E3F4E9C8FC}">
      <dsp:nvSpPr>
        <dsp:cNvPr id="0" name=""/>
        <dsp:cNvSpPr/>
      </dsp:nvSpPr>
      <dsp:spPr>
        <a:xfrm rot="5400000">
          <a:off x="-283469" y="2603557"/>
          <a:ext cx="1889794" cy="1322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Объекты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83469" y="2603557"/>
        <a:ext cx="1889794" cy="1322856"/>
      </dsp:txXfrm>
    </dsp:sp>
    <dsp:sp modelId="{9A37E8C4-09E7-4DCF-9C7B-5B206C1BE147}">
      <dsp:nvSpPr>
        <dsp:cNvPr id="0" name=""/>
        <dsp:cNvSpPr/>
      </dsp:nvSpPr>
      <dsp:spPr>
        <a:xfrm rot="5400000">
          <a:off x="4471242" y="-1047769"/>
          <a:ext cx="1667311" cy="7964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   Обустройство плоскостных сооружений для занятий физической культурой и спортом из областного бюджета привлечено в МО «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Киземское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» - 1,4 млн.рублей, при спонсорской помощи (ООО ПКП «Титан») - 615  тыс.рублей.</a:t>
          </a:r>
          <a:endParaRPr lang="ru-RU" sz="1500" kern="1200" dirty="0"/>
        </a:p>
      </dsp:txBody>
      <dsp:txXfrm rot="5400000">
        <a:off x="4471242" y="-1047769"/>
        <a:ext cx="1667311" cy="7964083"/>
      </dsp:txXfrm>
    </dsp:sp>
    <dsp:sp modelId="{6C1E8809-687D-4B9F-84F4-3010424AF15E}">
      <dsp:nvSpPr>
        <dsp:cNvPr id="0" name=""/>
        <dsp:cNvSpPr/>
      </dsp:nvSpPr>
      <dsp:spPr>
        <a:xfrm rot="5400000">
          <a:off x="-283469" y="4436377"/>
          <a:ext cx="1889794" cy="1322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Оборудо-вание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83469" y="4436377"/>
        <a:ext cx="1889794" cy="1322856"/>
      </dsp:txXfrm>
    </dsp:sp>
    <dsp:sp modelId="{858D41CA-DA47-4349-88C3-957BCAE16366}">
      <dsp:nvSpPr>
        <dsp:cNvPr id="0" name=""/>
        <dsp:cNvSpPr/>
      </dsp:nvSpPr>
      <dsp:spPr>
        <a:xfrm rot="5400000">
          <a:off x="4580653" y="785372"/>
          <a:ext cx="1448489" cy="7964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   На территорию  ОСОШ №2, поставлен комплект спортивно-технологического оборудования для создания спортивной площадки, на которой возможно проведение тестирования населения в соответствии с ВФСК ГТО на общую сумму 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3 млн. рублей.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580653" y="785372"/>
        <a:ext cx="1448489" cy="796408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907FC5-006C-42F9-888A-70A42AEB3516}">
      <dsp:nvSpPr>
        <dsp:cNvPr id="0" name=""/>
        <dsp:cNvSpPr/>
      </dsp:nvSpPr>
      <dsp:spPr>
        <a:xfrm rot="5352588">
          <a:off x="1595100" y="4351015"/>
          <a:ext cx="282819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282819" y="30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587A3-F958-45ED-A869-9CA0E9CE576E}">
      <dsp:nvSpPr>
        <dsp:cNvPr id="0" name=""/>
        <dsp:cNvSpPr/>
      </dsp:nvSpPr>
      <dsp:spPr>
        <a:xfrm rot="37581">
          <a:off x="2778283" y="3166224"/>
          <a:ext cx="617285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617285" y="30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2AFEB-CDFA-49AC-B70D-F1C9E13A9308}">
      <dsp:nvSpPr>
        <dsp:cNvPr id="0" name=""/>
        <dsp:cNvSpPr/>
      </dsp:nvSpPr>
      <dsp:spPr>
        <a:xfrm rot="19080049">
          <a:off x="2714784" y="2032902"/>
          <a:ext cx="494594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494594" y="30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9C343-AC63-4383-B76F-722E8FEA29DB}">
      <dsp:nvSpPr>
        <dsp:cNvPr id="0" name=""/>
        <dsp:cNvSpPr/>
      </dsp:nvSpPr>
      <dsp:spPr>
        <a:xfrm>
          <a:off x="428366" y="1988524"/>
          <a:ext cx="2583193" cy="23859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8376F-D4A2-48FB-B6CD-C28D9EA38BFE}">
      <dsp:nvSpPr>
        <dsp:cNvPr id="0" name=""/>
        <dsp:cNvSpPr/>
      </dsp:nvSpPr>
      <dsp:spPr>
        <a:xfrm>
          <a:off x="2886506" y="302543"/>
          <a:ext cx="1951528" cy="1900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Волонтерство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6506" y="302543"/>
        <a:ext cx="1951528" cy="1900166"/>
      </dsp:txXfrm>
    </dsp:sp>
    <dsp:sp modelId="{A6876532-0BB5-446C-9A0C-B538549F1ED9}">
      <dsp:nvSpPr>
        <dsp:cNvPr id="0" name=""/>
        <dsp:cNvSpPr/>
      </dsp:nvSpPr>
      <dsp:spPr>
        <a:xfrm>
          <a:off x="4847923" y="302543"/>
          <a:ext cx="2927293" cy="1900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39 спортивных и культурно – познавательных мероприятия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12 акций экологической, патриотической и обучающей направленности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923" y="302543"/>
        <a:ext cx="2927293" cy="1900166"/>
      </dsp:txXfrm>
    </dsp:sp>
    <dsp:sp modelId="{F48E1C2E-C083-45E5-B5B6-405EE2507596}">
      <dsp:nvSpPr>
        <dsp:cNvPr id="0" name=""/>
        <dsp:cNvSpPr/>
      </dsp:nvSpPr>
      <dsp:spPr>
        <a:xfrm>
          <a:off x="3395493" y="2302796"/>
          <a:ext cx="1850018" cy="18142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Проекты</a:t>
          </a:r>
        </a:p>
      </dsp:txBody>
      <dsp:txXfrm>
        <a:off x="3395493" y="2302796"/>
        <a:ext cx="1850018" cy="1814295"/>
      </dsp:txXfrm>
    </dsp:sp>
    <dsp:sp modelId="{3D5A40B3-5E0D-4E83-8D9E-78F3DC023731}">
      <dsp:nvSpPr>
        <dsp:cNvPr id="0" name=""/>
        <dsp:cNvSpPr/>
      </dsp:nvSpPr>
      <dsp:spPr>
        <a:xfrm>
          <a:off x="5382287" y="2302796"/>
          <a:ext cx="2775028" cy="1814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«Семейные субботы», «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ProFest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», «Будущее сельской молодежи в настоящем»  на реализацию проектов привлечена общая сумма -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587,3 тыс.рублей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82287" y="2302796"/>
        <a:ext cx="2775028" cy="1814295"/>
      </dsp:txXfrm>
    </dsp:sp>
    <dsp:sp modelId="{08459E24-F2D5-47DE-9F64-1AD4F7070873}">
      <dsp:nvSpPr>
        <dsp:cNvPr id="0" name=""/>
        <dsp:cNvSpPr/>
      </dsp:nvSpPr>
      <dsp:spPr>
        <a:xfrm>
          <a:off x="768593" y="4522579"/>
          <a:ext cx="1963829" cy="1747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Жилье</a:t>
          </a:r>
        </a:p>
      </dsp:txBody>
      <dsp:txXfrm>
        <a:off x="768593" y="4522579"/>
        <a:ext cx="1963829" cy="1747148"/>
      </dsp:txXfrm>
    </dsp:sp>
    <dsp:sp modelId="{B6BB2D28-8E88-4BCB-A925-379FB1D922B7}">
      <dsp:nvSpPr>
        <dsp:cNvPr id="0" name=""/>
        <dsp:cNvSpPr/>
      </dsp:nvSpPr>
      <dsp:spPr>
        <a:xfrm>
          <a:off x="2726935" y="4522579"/>
          <a:ext cx="2945744" cy="174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 программе «Обеспечение жильем молодых семей» предоставлены  субсидии для 30 молодых семей на общую сумму 19 280 655 рублей.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6935" y="4522579"/>
        <a:ext cx="2945744" cy="174714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708311-3000-438D-917E-FEDC2054ED61}">
      <dsp:nvSpPr>
        <dsp:cNvPr id="0" name=""/>
        <dsp:cNvSpPr/>
      </dsp:nvSpPr>
      <dsp:spPr>
        <a:xfrm>
          <a:off x="-38520" y="0"/>
          <a:ext cx="9144057" cy="62865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AEDC2-C888-414B-B9E3-EE89AE56FC01}">
      <dsp:nvSpPr>
        <dsp:cNvPr id="0" name=""/>
        <dsp:cNvSpPr/>
      </dsp:nvSpPr>
      <dsp:spPr>
        <a:xfrm>
          <a:off x="3786216" y="631203"/>
          <a:ext cx="5580820" cy="1438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39 заседаний комиссии /АППГ – 38/, в ходе которых рассмотрено 42 вопроса, направленных на координацию деятельности органов и учреждений системы профилактики безнадзорности и правонарушений несовершеннолетних.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6216" y="631203"/>
        <a:ext cx="5580820" cy="1438675"/>
      </dsp:txXfrm>
    </dsp:sp>
    <dsp:sp modelId="{340B3131-6E54-40EE-8E61-A5C883D2DB7A}">
      <dsp:nvSpPr>
        <dsp:cNvPr id="0" name=""/>
        <dsp:cNvSpPr/>
      </dsp:nvSpPr>
      <dsp:spPr>
        <a:xfrm>
          <a:off x="3756387" y="2120143"/>
          <a:ext cx="5640479" cy="17267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целях защиты прав и законных интересов несовершеннолетних  представители аппарата комиссии приняли участие в рассмотрении судом 17 дел и материалов: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– гражданских, 3 – уголовных, 4 – о помещении несовершеннолетних в специальное учебно-воспитательное учреждение закрытого типа.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6387" y="2120143"/>
        <a:ext cx="5640479" cy="1726767"/>
      </dsp:txXfrm>
    </dsp:sp>
    <dsp:sp modelId="{0E33650D-E183-42CD-8CAD-FB49520505B4}">
      <dsp:nvSpPr>
        <dsp:cNvPr id="0" name=""/>
        <dsp:cNvSpPr/>
      </dsp:nvSpPr>
      <dsp:spPr>
        <a:xfrm>
          <a:off x="3758839" y="3897175"/>
          <a:ext cx="5635576" cy="17078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Выявлено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6 преступлений, совершенных несовершеннолетними,  в  преступлениях приняло участие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7 подростков . По возрасту 14-15 лет - 3, 16-17 лет - 4 подростка</a:t>
          </a:r>
          <a:r>
            <a:rPr lang="ru-RU" sz="1800" kern="1200" dirty="0" smtClean="0"/>
            <a:t>. </a:t>
          </a:r>
          <a:endParaRPr lang="ru-RU" sz="1800" kern="1200" dirty="0"/>
        </a:p>
      </dsp:txBody>
      <dsp:txXfrm>
        <a:off x="3758839" y="3897175"/>
        <a:ext cx="5635576" cy="170787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4BC941-6009-4F83-9EF3-BF0D59EAE2E2}">
      <dsp:nvSpPr>
        <dsp:cNvPr id="0" name=""/>
        <dsp:cNvSpPr/>
      </dsp:nvSpPr>
      <dsp:spPr>
        <a:xfrm>
          <a:off x="0" y="0"/>
          <a:ext cx="9286940" cy="2086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Введение чрезвычайной ситуации  от 17 октября 2019 года  на территории муниципального образования «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Устьянский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муниципальный район», в целях ликвидации последствий чрезвычайной ситуации, повлекшей гибель сельскохозяйственных культур (однолетние культуры) на общей площади 1440,4 га, прямой ущерб сельскохозяйственным товаропроизводителям составил 22,599 млн.руб.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286940" cy="2086050"/>
      </dsp:txXfrm>
    </dsp:sp>
    <dsp:sp modelId="{37E54CEC-6A1D-424E-B341-B87137CEBF2D}">
      <dsp:nvSpPr>
        <dsp:cNvPr id="0" name=""/>
        <dsp:cNvSpPr/>
      </dsp:nvSpPr>
      <dsp:spPr>
        <a:xfrm>
          <a:off x="0" y="2100234"/>
          <a:ext cx="9286940" cy="2086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Введение повышенной готовности по причине возгорания отходов лесопиления на закрытых свалках: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тушение свалки - 500 метров от поселка Октябрьский возгорание отходов лесопиления (опилка). В результате  осмотра рабочей группой определена площадь возгорания примерно 0,6 га происходит процесс тления опилка без открытого огня.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 тушение связанной на ТБО «Игрушки» (консервация), квартал 119,  территория МО «Октябрьское».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00234"/>
        <a:ext cx="9286940" cy="2086050"/>
      </dsp:txXfrm>
    </dsp:sp>
    <dsp:sp modelId="{D812689B-0304-4E19-A39C-E9263C9D801D}">
      <dsp:nvSpPr>
        <dsp:cNvPr id="0" name=""/>
        <dsp:cNvSpPr/>
      </dsp:nvSpPr>
      <dsp:spPr>
        <a:xfrm>
          <a:off x="0" y="4199869"/>
          <a:ext cx="9286940" cy="2086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Введение чрезвычайно ситуации по причине отсутствия транспортного сообщения на автодороге «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Шангалы-Квазеньга-Кизема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км.139-309, ввиду разбора временного деревянного низководного моста через  р. Устья. 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99869"/>
        <a:ext cx="9286940" cy="2086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8EE7-2D2B-4899-92B8-21660F4F51E4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AA7C7-B43C-4202-B75D-A80E68FD7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74" y="142876"/>
            <a:ext cx="8996721" cy="6643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521497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Отчет Главы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«Устьянский муниципальный район»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 результатах своей деятельности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 о результатах деятельности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«Устьянский муниципальный район», 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 2019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http://ustlibr.ru/images/mbuk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037" y="1357298"/>
            <a:ext cx="168663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ТОРГОВЛЯ и ОБЩЕСТВЕННОЕ ПИТАНИЕ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Показатели общедоступного общественного питания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928670"/>
          <a:ext cx="9144002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69"/>
                <a:gridCol w="1100034"/>
                <a:gridCol w="1512547"/>
                <a:gridCol w="1375043"/>
                <a:gridCol w="1237509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предприятий общественного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питания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предприятий общественного питания на 1000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0,86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1,03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1,15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Количество посадочных мест, ед.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1 105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1 314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1 268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посадочными местами на 1000 жителей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164305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ТОРГОВЛЯ и ОБЩЕСТВЕННОЕ ПИТАНИЕ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Выплаты субсидий на частичное возмещение транспортных расходов на доставку товаров в труднодоступные 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населенные пункты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Устьянского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571612"/>
          <a:ext cx="892971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85723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деятельности субъектов МСП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1000108"/>
          <a:ext cx="9001156" cy="189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422"/>
                <a:gridCol w="1107834"/>
                <a:gridCol w="1315553"/>
                <a:gridCol w="1541134"/>
                <a:gridCol w="1159213"/>
              </a:tblGrid>
              <a:tr h="470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ед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изм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2017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2018г.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2019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0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Количество субъектов МСП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ru-RU" sz="1600" dirty="0">
                          <a:latin typeface="Times New Roman"/>
                          <a:ea typeface="Calibri"/>
                        </a:rPr>
                        <a:t>всего):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ед.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715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719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680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0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в том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числе:      Юридические лица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ед.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211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211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175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0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       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</a:rPr>
                        <a:t>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Индивидуальные            предприниматели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ед.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504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508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505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3143250"/>
          <a:ext cx="9001155" cy="371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421"/>
                <a:gridCol w="1107835"/>
                <a:gridCol w="1315553"/>
                <a:gridCol w="1592512"/>
                <a:gridCol w="1107834"/>
              </a:tblGrid>
              <a:tr h="750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ед.изм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2019год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047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полученных льготных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микрозаймов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0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млн.руб.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48,05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0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Перечни муниципального имущества, предназначенного для передачи во владение и (или) пользование субъектам МСП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кол-во перечней (ед.)/кол-во объектов (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ед.)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5/22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8/26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13/67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42917"/>
          <a:ext cx="9001155" cy="250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588"/>
                <a:gridCol w="2077189"/>
                <a:gridCol w="2007950"/>
                <a:gridCol w="2146428"/>
              </a:tblGrid>
              <a:tr h="656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Введено в эксплуатацию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2019г.</a:t>
                      </a:r>
                    </a:p>
                  </a:txBody>
                  <a:tcPr marL="68580" marR="68580" marT="0" marB="0"/>
                </a:tc>
              </a:tr>
              <a:tr h="435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жилья: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 дом./ 10,4 тыс.м2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 дом/ 10,5 тыс.м2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 дом/7,6 тыс.м2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т.ч.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жилые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дома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70 дом./ 8,7 тыс.м2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90 дом/ 10,2 тыс.м2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70дом./6,8 тыс.м2</a:t>
                      </a:r>
                    </a:p>
                  </a:txBody>
                  <a:tcPr marL="68580" marR="68580" marT="0" marB="0"/>
                </a:tc>
              </a:tr>
              <a:tr h="681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Многоквартирные дома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Один 30 кв. дом в п.Октябрьский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4-х квартирный дом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с.Шангалы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4-х квартирный дом в п.Октябрьский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1" y="3143251"/>
          <a:ext cx="9001155" cy="157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63"/>
                <a:gridCol w="1730991"/>
                <a:gridCol w="1800231"/>
                <a:gridCol w="1869470"/>
              </a:tblGrid>
              <a:tr h="330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Освоено  бюджетных  средств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2019г.</a:t>
                      </a:r>
                    </a:p>
                  </a:txBody>
                  <a:tcPr marL="68580" marR="68580" marT="0" marB="0"/>
                </a:tc>
              </a:tr>
              <a:tr h="330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   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312,2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1 273,1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4 037,5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т.ч.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средства  районного бюджета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312,2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373,2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4 037,5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10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средства областного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бюджета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98090" algn="l"/>
                        </a:tabLs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571481"/>
          <a:ext cx="8929718" cy="2924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88"/>
                <a:gridCol w="1799788"/>
                <a:gridCol w="1938233"/>
                <a:gridCol w="1869009"/>
              </a:tblGrid>
              <a:tr h="57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cap="small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Использовано средств (руб.)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6 589 300,00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small" dirty="0">
                          <a:latin typeface="Times New Roman"/>
                          <a:ea typeface="Calibri"/>
                          <a:cs typeface="Times New Roman"/>
                        </a:rPr>
                        <a:t>7 828 747,55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small" dirty="0">
                          <a:latin typeface="Times New Roman"/>
                          <a:ea typeface="Calibri"/>
                          <a:cs typeface="Times New Roman"/>
                        </a:rPr>
                        <a:t>8 841 350,10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Благоустроено всего территорий,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из них: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7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дворовых территорий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7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общественных территорий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small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3" descr="C:\Users\USER\Desktop\4nf2coppL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4371972" cy="29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2019 год\МО Шангальское\фото\IMG-20190805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4143372" cy="29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35225"/>
          <a:ext cx="8929715" cy="183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87"/>
                <a:gridCol w="1176784"/>
                <a:gridCol w="1522896"/>
                <a:gridCol w="2907348"/>
              </a:tblGrid>
              <a:tr h="42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" algn="l"/>
                          <a:tab pos="107950" algn="l"/>
                          <a:tab pos="161925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автомобильного транспорта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2019г.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% к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2018г.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2019г.  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  декабрю 2018г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060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3975" algn="l"/>
                          <a:tab pos="107950" algn="l"/>
                          <a:tab pos="16192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Перевезено пассажиров, тыс. человек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44145"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44145"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44145"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7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3975" algn="l"/>
                          <a:tab pos="107950" algn="l"/>
                          <a:tab pos="16192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Пассажирооборот, тыс. пасс км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44145"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7591,2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44145"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44145"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33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3975" algn="l"/>
                          <a:tab pos="107950" algn="l"/>
                          <a:tab pos="16192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Перевезено пассажиров, тыс. человек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44145"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44145"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144145"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029" name="Picture 5" descr="D:\Рабочий стол\101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86058"/>
            <a:ext cx="5214974" cy="392909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-142908" y="2928934"/>
          <a:ext cx="4071966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БЕЗОПАСТНОСТЬ ДОРОЖНОГО ДВИЖЕНИЯ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735225"/>
          <a:ext cx="9072593" cy="179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78"/>
                <a:gridCol w="1953800"/>
                <a:gridCol w="1787032"/>
                <a:gridCol w="2353383"/>
              </a:tblGrid>
              <a:tr h="38759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задачи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 исполнения (рублей)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% исполнения к плану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дорог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11 277 120,00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15 959 601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141,5</a:t>
                      </a:r>
                    </a:p>
                  </a:txBody>
                  <a:tcPr marL="68580" marR="68580" marT="0" marB="0" anchor="ctr"/>
                </a:tc>
              </a:tr>
              <a:tr h="329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Ремонт дорог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9 021 696,20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7  545 344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83,6</a:t>
                      </a:r>
                    </a:p>
                  </a:txBody>
                  <a:tcPr marL="68580" marR="68580" marT="0" marB="0" anchor="ctr"/>
                </a:tc>
              </a:tr>
              <a:tr h="462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1020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по мероприятиям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102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112,5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2786055"/>
          <a:ext cx="9144000" cy="402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13675">
                <a:tc gridSpan="2">
                  <a:txBody>
                    <a:bodyPr/>
                    <a:lstStyle/>
                    <a:p>
                      <a:pPr indent="461645" algn="just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период   январь - декабрь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7977">
                <a:tc gridSpan="2">
                  <a:txBody>
                    <a:bodyPr/>
                    <a:lstStyle/>
                    <a:p>
                      <a:pPr indent="446405" algn="l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Учетные ДТП  (с пострадавшими и погибшими)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027">
                <a:tc gridSpan="2">
                  <a:txBody>
                    <a:bodyPr/>
                    <a:lstStyle/>
                    <a:p>
                      <a:pPr indent="461645" algn="just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погибло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109">
                <a:tc gridSpan="2">
                  <a:txBody>
                    <a:bodyPr/>
                    <a:lstStyle/>
                    <a:p>
                      <a:pPr indent="461645" algn="l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ранено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50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109">
                <a:tc gridSpan="2">
                  <a:txBody>
                    <a:bodyPr/>
                    <a:lstStyle/>
                    <a:p>
                      <a:pPr indent="461645" algn="just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ДТП с детьми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6164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3502">
                <a:tc rowSpan="2">
                  <a:txBody>
                    <a:bodyPr/>
                    <a:lstStyle/>
                    <a:p>
                      <a:pPr indent="461645" algn="just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61645" algn="just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погибло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6164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61645" algn="just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ранено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6164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7977">
                <a:tc gridSpan="2">
                  <a:txBody>
                    <a:bodyPr/>
                    <a:lstStyle/>
                    <a:p>
                      <a:pPr indent="461645" algn="just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ДТП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6405" algn="ctr">
                        <a:lnSpc>
                          <a:spcPts val="164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СВЯЗЬ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642918"/>
          <a:ext cx="900115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    ИМУЩЕСТВО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42920"/>
          <a:ext cx="9001155" cy="607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550"/>
                <a:gridCol w="1500192"/>
                <a:gridCol w="1725221"/>
                <a:gridCol w="1500192"/>
              </a:tblGrid>
              <a:tr h="469067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/ год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80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067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собственности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Устьянского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находится имущества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     </a:t>
                      </a: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1 555 890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1 612 311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2 834 420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067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Принято в муниципальную собственность имущества       к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ол-во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6947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10194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23041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06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реализации имущества, тыс.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3 429/9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2 951/10</a:t>
                      </a:r>
                      <a:endParaRPr lang="ru-RU" sz="180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2 033/8</a:t>
                      </a:r>
                      <a:endParaRPr lang="ru-RU" sz="1800" dirty="0">
                        <a:latin typeface="Consultan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06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Уплачено арендных платежей вместе с задолженностью прошлых лет (тыс. руб.)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18503,03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18731,14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19090,18</a:t>
                      </a:r>
                    </a:p>
                  </a:txBody>
                  <a:tcPr marL="68580" marR="68580" marT="0" marB="0"/>
                </a:tc>
              </a:tr>
              <a:tr h="469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Состоит в реестре многодетных семей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</a:t>
                      </a:r>
                    </a:p>
                  </a:txBody>
                  <a:tcPr marL="68580" marR="68580" marT="0" marB="0"/>
                </a:tc>
              </a:tr>
              <a:tr h="46906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Предоставлено земельных участков многодетным семьям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</a:tr>
              <a:tr h="469067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проверок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земельного контроля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</a:tr>
              <a:tr h="469067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Выявлено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нарушений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</a:tr>
              <a:tr h="469067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Продано в собственность земельных участков                                          кол-во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  <a:tr h="46906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Площадью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кв.м.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62305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68530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498954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 (доходы)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1" y="714355"/>
          <a:ext cx="9143999" cy="635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34"/>
                <a:gridCol w="1296541"/>
                <a:gridCol w="1533609"/>
                <a:gridCol w="1422405"/>
                <a:gridCol w="1286938"/>
                <a:gridCol w="948270"/>
                <a:gridCol w="677302"/>
              </a:tblGrid>
              <a:tr h="919456">
                <a:tc>
                  <a:txBody>
                    <a:bodyPr/>
                    <a:lstStyle/>
                    <a:p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                         в 2018 году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(рублей)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Первоначальный ПЛАН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(рублей)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Уточненный ПЛАН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года (рублей)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–бюджет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года (рублей)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2018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году</a:t>
                      </a:r>
                    </a:p>
                  </a:txBody>
                  <a:tcPr marL="68580" marR="68580" marT="0" marB="0" anchor="ctr"/>
                </a:tc>
              </a:tr>
              <a:tr h="45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Консолидированные доходы бюджета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1 260 626 386,5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1 262 691 493,0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1 461 711 267,1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1 506 301 185,6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317 577 457,8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265 054 885,0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306 588 111,8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352 933 687,1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271 297 455,8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232 371 526,0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272 694 672,9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311 776 986,7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Неналоговые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46 280 002,0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32 683 359,0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33 893 438,8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41 156 700,4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943 048 928,7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997 636 608,0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1 155 123 155,3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1 153 367 498,6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105 026 180,0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50 669 100,0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88 129 300,0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88 129 300,0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217 241 756,0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304 169 500,0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382 949 122,3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382 286 811,8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558 739 060,0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644 652 000,0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668 824 625,0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667 776 952,8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МБТ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57 752 931,5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237 906,0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9 428 680,1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9 375 829,8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БЕЗВОЗМЕЗДНЫЕ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5 976 584,8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6 002 308,2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6 009 484,5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ОСТАТКИ, ИМЕЮЩИЕ ЦЕЛЕВОЕ НАЗНАЧЕНИЕ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-1 687 583,7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-2 091 898,0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-210 880,3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-210 880,4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53"/>
            <a:ext cx="9215470" cy="6805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4143404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жизни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0" y="1120971"/>
          <a:ext cx="8786876" cy="241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19"/>
                <a:gridCol w="2196719"/>
                <a:gridCol w="2196719"/>
                <a:gridCol w="2196719"/>
              </a:tblGrid>
              <a:tr h="12981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средней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заработной платы в месяц 2019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16" marR="59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Прожиточный  минимум на душу населения в 4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2018 года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16" marR="59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т.ч. по трудоспособному  населению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16" marR="59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Минимальный размер оплаты труда с районным и северным коэффициентом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16" marR="59716"/>
                </a:tc>
              </a:tr>
              <a:tr h="951536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40 634,1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16" marR="59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11 929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16" marR="59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13 045 рублей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16" marR="5971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19 176 рублей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716" marR="59716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85918" y="3548722"/>
            <a:ext cx="50720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Занятость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5" y="4143380"/>
          <a:ext cx="8929717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674"/>
                <a:gridCol w="1275674"/>
                <a:gridCol w="1191042"/>
                <a:gridCol w="1360305"/>
                <a:gridCol w="1275674"/>
                <a:gridCol w="1275674"/>
                <a:gridCol w="1275674"/>
              </a:tblGrid>
              <a:tr h="17814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Обращений в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Устьянский ЦЗН , всего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по поиску работы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Признано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безработны-ми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Трудоустроено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Зарегистриро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вано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безработными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получивших пособие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регистрируемой безработицы</a:t>
                      </a:r>
                    </a:p>
                  </a:txBody>
                  <a:tcPr/>
                </a:tc>
              </a:tr>
              <a:tr h="7902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4 341 чел.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1478 чел.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702  чел.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852 чел.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250 чел.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1,83 %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38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 (расходы)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714356"/>
          <a:ext cx="9144000" cy="6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3"/>
                <a:gridCol w="2216726"/>
                <a:gridCol w="1030054"/>
                <a:gridCol w="2087217"/>
              </a:tblGrid>
              <a:tr h="741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Исполнено за 2019 год,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Удельный вес в структуре расходов за 2019 год (%)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41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3529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128 571,5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340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2 888,9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67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1 526,8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14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65 378,2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29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51 342,0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29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6 260,4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29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953 521,3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352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Культура и кинематография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160 585,0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29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55 540,8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29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5 372,5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675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1 541,9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53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1 432 529,2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714355"/>
          <a:ext cx="9001155" cy="6171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1"/>
                <a:gridCol w="1421240"/>
                <a:gridCol w="1353561"/>
                <a:gridCol w="1218206"/>
                <a:gridCol w="1150497"/>
              </a:tblGrid>
              <a:tr h="5055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Заболеваемость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Подростки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Взрослые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0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органов дыхания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3491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8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системы кровообращения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6193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6677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8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травмы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8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костно-мышечной системы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4125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8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органов пищеварения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3831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8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мочеполовой системы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3798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8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глаза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3473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8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эндокринной системы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2395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новообразования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1537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нервной системы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кожи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уха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инфекционные и паразитарные болезни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беременность, роды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болезни крови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психические расстройства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3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врожденные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аномалии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отдельные состояния, возникающие в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перинат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п-д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6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ИТОГО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10293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33191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45256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571481"/>
          <a:ext cx="8929718" cy="1236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150"/>
                <a:gridCol w="1477101"/>
                <a:gridCol w="1342819"/>
                <a:gridCol w="1275648"/>
              </a:tblGrid>
              <a:tr h="260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Наименование/год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Среднесписочная численность работников в школах (чел)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675</a:t>
                      </a:r>
                    </a:p>
                  </a:txBody>
                  <a:tcPr marL="68580" marR="68580" marT="0" marB="0"/>
                </a:tc>
              </a:tr>
              <a:tr h="4714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Среднесписочная численность работников в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/сад (чел)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507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1" y="1857365"/>
          <a:ext cx="8929719" cy="137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023"/>
                <a:gridCol w="1409960"/>
                <a:gridCol w="1611383"/>
                <a:gridCol w="1611353"/>
              </a:tblGrid>
              <a:tr h="4690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Образовательные учреждения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Среднегодовая начисленная заработная плата педагогических работников (рублей)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школа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детский сад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доп. образов.</a:t>
                      </a:r>
                    </a:p>
                  </a:txBody>
                  <a:tcPr marL="68580" marR="68580" marT="0" marB="0" anchor="ctr"/>
                </a:tc>
              </a:tr>
              <a:tr h="490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ИТОГО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  по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району: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48 663,28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43 562,03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49 238,14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3357562"/>
          <a:ext cx="8929720" cy="350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116"/>
                <a:gridCol w="1665997"/>
                <a:gridCol w="1799277"/>
                <a:gridCol w="1599330"/>
              </a:tblGrid>
              <a:tr h="435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Расходование средств субвенции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56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 (тыс. руб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474 516,40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523 834,9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572 391,7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0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Фонд оплаты труда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458 515,35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502 557,04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551 328,8</a:t>
                      </a:r>
                    </a:p>
                  </a:txBody>
                  <a:tcPr marL="68580" marR="68580" marT="0" marB="0" anchor="ctr"/>
                </a:tc>
              </a:tr>
              <a:tr h="475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Учебные расходы - 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16 001,05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19 749,31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19 313,77</a:t>
                      </a:r>
                    </a:p>
                  </a:txBody>
                  <a:tcPr marL="68580" marR="68580" marT="0" marB="0" anchor="ctr"/>
                </a:tc>
              </a:tr>
              <a:tr h="450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из них: услуги Интернет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1 625,2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1 633,7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1 749,1</a:t>
                      </a:r>
                    </a:p>
                  </a:txBody>
                  <a:tcPr marL="68580" marR="68580" marT="0" marB="0" anchor="ctr"/>
                </a:tc>
              </a:tr>
              <a:tr h="450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 (тыс. руб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169 120,2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173 988,5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261 659,6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Фонд оплаты труда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75 882,55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112 673,8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105 984,8</a:t>
                      </a:r>
                    </a:p>
                  </a:txBody>
                  <a:tcPr marL="68580" marR="68580" marT="0" marB="0" anchor="ctr"/>
                </a:tc>
              </a:tr>
              <a:tr h="450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Питание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1 497,50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4 021,37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6 301,2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42844" y="714356"/>
          <a:ext cx="9001156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ТУРИЗМ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14356"/>
          <a:ext cx="8929718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3131"/>
                <a:gridCol w="2476587"/>
              </a:tblGrid>
              <a:tr h="370840"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Самые востребованные объекты  размещения туристами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посетителей за 2019 год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«Круча», ЦЛС «Малиновка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25960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СТК «Малиновка»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5821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Гостиница «Октябрьская»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4570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Отель «Sova»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3066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Гостиница «Подкова»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2939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3714752"/>
          <a:ext cx="8929718" cy="29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764"/>
                <a:gridCol w="2705954"/>
              </a:tblGrid>
              <a:tr h="1098358"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Самые востребованные объекты  туристического показа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посетителей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МБУК "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Устьянский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центр народного творчества"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9215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МБУК "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Устьянский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краеведческий музей"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8950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«Изба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Устьянских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сказаний»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4054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«Усадьба кузнеца Ломоноса»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1131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12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«Лавочка мастеров»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1029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571480"/>
          <a:ext cx="900115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 политика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571480"/>
          <a:ext cx="9001156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прав несовершеннолетних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571480"/>
          <a:ext cx="9001156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0" y="571480"/>
          <a:ext cx="8215306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Предупреждение и ликвидация ЧС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571480"/>
          <a:ext cx="8858312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11429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организаций в разрезе видов экономической деятельности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14423"/>
          <a:ext cx="8929718" cy="595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671"/>
                <a:gridCol w="1769349"/>
                <a:gridCol w="1769349"/>
                <a:gridCol w="1769349"/>
              </a:tblGrid>
              <a:tr h="33010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организаций, ед.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07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9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 том  числе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0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Сельское хозяйство,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охота,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лесное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9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Обрабатывающие производства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0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Производство и распределение электроэнергии и воды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9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</a:tr>
              <a:tr h="259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Оптовая и розничная торговля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9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Гостиницы и рестораны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  <a:tr h="259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Транспорт и связь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9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259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Операции с недвижимым имуществом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06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Государственное управление и обеспечение военной безопасности; социальное страхование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9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9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96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Предоставление прочих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услуг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Организационная работа администрации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571480"/>
          <a:ext cx="900115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закупки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571480"/>
          <a:ext cx="9001156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7148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57148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414340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7857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Товарооборот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1142984"/>
          <a:ext cx="8964487" cy="376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177"/>
                <a:gridCol w="2869834"/>
                <a:gridCol w="1776238"/>
                <a:gridCol w="1776238"/>
              </a:tblGrid>
              <a:tr h="130119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деятельности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2018году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Обрабатывающие производства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17 815,73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10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Розничная торговля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(без субъектов МСП)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1 051,119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Общепит (без субъектов МСП)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Реализовано продукции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22,66  млн.руб.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112,9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8572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80527" y="1142984"/>
          <a:ext cx="9145016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577"/>
                <a:gridCol w="2252139"/>
                <a:gridCol w="1637919"/>
                <a:gridCol w="1774381"/>
              </a:tblGrid>
              <a:tr h="6884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2018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47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Заготовлено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древесины крупными и средними предприятиями района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1 863,1 </a:t>
                      </a:r>
                    </a:p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1 772,3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1 638,1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84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Вывозка древесины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1 866,4 </a:t>
                      </a:r>
                    </a:p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1 665,2</a:t>
                      </a:r>
                    </a:p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1 630,9</a:t>
                      </a:r>
                    </a:p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47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круглых лесоматериалов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1 821,0</a:t>
                      </a:r>
                    </a:p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1 620,5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1 626,8  </a:t>
                      </a:r>
                    </a:p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8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7857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Фактический отпуск объемов лесных насаждений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214348" y="785795"/>
          <a:ext cx="9358349" cy="613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062"/>
                <a:gridCol w="768225"/>
                <a:gridCol w="768225"/>
                <a:gridCol w="698387"/>
                <a:gridCol w="768225"/>
                <a:gridCol w="698387"/>
                <a:gridCol w="838064"/>
                <a:gridCol w="558709"/>
                <a:gridCol w="628548"/>
                <a:gridCol w="628517"/>
              </a:tblGrid>
              <a:tr h="1132733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Организация-потребитель (в соответствии с сводной ведомостью объемов лесных насаждений)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Выделено объемов лесных насаждений,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(по сводной ведомости)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отпущенной древесины по договорам купли-продажи,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кбм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освоения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27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I. Муниципальные  и государственные учреждения и предприятия (организаций теплоснабжения и снабжения населения топливом)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39000,0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29830,0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30129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29972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26288,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29851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68580" marR="68580" marT="0" marB="0" anchor="ctr"/>
                </a:tc>
              </a:tr>
              <a:tr h="9427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II. Муниципальные  и государственные учреждения и предприятия (строительство и ремонт зданий, строений, сооружений)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23200,0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20311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8379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III. Муниципальные  и государственные учреждения и предприятия (благоустройство территорий поселений)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543,00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41899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V. Местное население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34200,0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34870,0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34870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28104,8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29328,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31836,04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</a:tr>
              <a:tr h="54004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VI.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Сельхозтоваропроизводители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11000,0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18990,0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22281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10445,0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17363,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21532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</a:tr>
              <a:tr h="8379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VII. Заготовка древесины  в целях государственной поддержки субъектов малого и среднего предпринимательства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23780,0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23720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23047,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23468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7857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  ХОЗЯЙСТВО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652299"/>
          <a:ext cx="9144000" cy="621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799"/>
                <a:gridCol w="818869"/>
                <a:gridCol w="1364781"/>
                <a:gridCol w="1364781"/>
                <a:gridCol w="1296542"/>
                <a:gridCol w="1501228"/>
              </a:tblGrid>
              <a:tr h="876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Факт. показатели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 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Факт. показатели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2019 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2018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(«+»,«-»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2018 году)</a:t>
                      </a:r>
                    </a:p>
                  </a:txBody>
                  <a:tcPr marL="68580" marR="68580" marT="0" marB="0"/>
                </a:tc>
              </a:tr>
              <a:tr h="307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Растениеводство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Площадь ярового сева всего: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3295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3979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+687</a:t>
                      </a:r>
                    </a:p>
                  </a:txBody>
                  <a:tcPr marL="68580" marR="68580" marT="0" marB="0"/>
                </a:tc>
              </a:tr>
              <a:tr h="47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 т.ч.            Зерновые на  зерно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+211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Однолетние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-293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Картофель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-0,7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Многолетние беспокровно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+765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Животноводство: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Поголовье КРС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6450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7222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+772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в т.ч. коров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3058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3329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+271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Поголовье свиней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Производство молока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23 746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25 150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+1404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Производство мяса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883,15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942,7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+59,55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в т.ч. мясо крс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883,00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+50,00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           мясо свиное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+0,05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Удой на 1 ф. корову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7868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8 025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+157,00</a:t>
                      </a:r>
                    </a:p>
                  </a:txBody>
                  <a:tcPr marL="68580" marR="68580" marT="0" marB="0"/>
                </a:tc>
              </a:tr>
              <a:tr h="2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Производство яиц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тыс.шт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</a:p>
                  </a:txBody>
                  <a:tcPr marL="68580" marR="68580" marT="0" marB="0"/>
                </a:tc>
              </a:tr>
              <a:tr h="44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Производство рыбы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тн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+0,4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58180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  ХОЗЯЙСТВО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«Устойчивое развитие сельских территорий»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 стоящего (приобретенного) жилья 2019 год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кв.метр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643053"/>
          <a:ext cx="7358082" cy="407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616"/>
                <a:gridCol w="1787945"/>
                <a:gridCol w="1650411"/>
                <a:gridCol w="1444110"/>
              </a:tblGrid>
              <a:tr h="489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(+;-)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Березницкое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Бестужевское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Дмитриевское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Киземское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Малодорское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193,70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Октябрьское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Орловское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-56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Ростовско-Минское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216,00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-54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Строевское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Шангальское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201,10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</a:tr>
              <a:tr h="325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523,90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1 126,30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57" y="-214338"/>
            <a:ext cx="9577157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ТОРГОВЛЯ И ОБЩЕСТВЕННОЕ ПИТАНИЕ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Показатели развития розничной торговли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928670"/>
          <a:ext cx="9144002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69"/>
                <a:gridCol w="1100034"/>
                <a:gridCol w="1512547"/>
                <a:gridCol w="1375043"/>
                <a:gridCol w="1237509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стационарных торговых объектов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262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260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242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торговых объектов на 1000 жителей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8,70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8,63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9,27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Торговая площадь организаций торговли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19 867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21 089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22 216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Уровень обеспеченности населения торговыми площадями на 1000 жителей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699,38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659,93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851,19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3150</Words>
  <Application>Microsoft Office PowerPoint</Application>
  <PresentationFormat>Экран (4:3)</PresentationFormat>
  <Paragraphs>1059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Отчет Главы  муниципального образования «Устьянский муниципальный район» о результатах своей деятельности  и о результатах деятельности  администрации муниципального образования  «Устьянский муниципальный район»,   за 2019 год </vt:lpstr>
      <vt:lpstr>Уровень жизни</vt:lpstr>
      <vt:lpstr>ЭКОНОМИКА Количество организаций в разрезе видов экономической деятельности</vt:lpstr>
      <vt:lpstr>ЭКОНОМИКА Товарооборот</vt:lpstr>
      <vt:lpstr>ЭКОНОМИКА Промышленность</vt:lpstr>
      <vt:lpstr>ЭКОНОМИКА Фактический отпуск объемов лесных насаждений</vt:lpstr>
      <vt:lpstr>СЕЛЬСКОЕ   ХОЗЯЙСТВО </vt:lpstr>
      <vt:lpstr>СЕЛЬСКОЕ   ХОЗЯЙСТВО «Устойчивое развитие сельских территорий» Площадь стоящего (приобретенного) жилья 2019 год кв.метр </vt:lpstr>
      <vt:lpstr>ТОРГОВЛЯ И ОБЩЕСТВЕННОЕ ПИТАНИЕ  Показатели развития розничной торговли</vt:lpstr>
      <vt:lpstr>ТОРГОВЛЯ и ОБЩЕСТВЕННОЕ ПИТАНИЕ  Показатели общедоступного общественного питания</vt:lpstr>
      <vt:lpstr>ТОРГОВЛЯ и ОБЩЕСТВЕННОЕ ПИТАНИЕ  Выплаты субсидий на частичное возмещение транспортных расходов на доставку товаров в труднодоступные  населенные пункты Устьянского района </vt:lpstr>
      <vt:lpstr>Поддержка деятельности субъектов МСП</vt:lpstr>
      <vt:lpstr>СТРОИТЕЛЬСТВО</vt:lpstr>
      <vt:lpstr>БЛАГОУСТРОЙСТВО</vt:lpstr>
      <vt:lpstr>ТРАНСПОРТ</vt:lpstr>
      <vt:lpstr>БЕЗОПАСТНОСТЬ ДОРОЖНОГО ДВИЖЕНИЯ</vt:lpstr>
      <vt:lpstr>СВЯЗЬ</vt:lpstr>
      <vt:lpstr>МУНИЦИПАЛЬНОЕ     ИМУЩЕСТВО</vt:lpstr>
      <vt:lpstr>БЮДЖЕТ  (доходы)</vt:lpstr>
      <vt:lpstr>БЮДЖЕТ  (расходы)</vt:lpstr>
      <vt:lpstr>ЗДРАВООХРАНЕНИЕ</vt:lpstr>
      <vt:lpstr>ОБРАЗОВАНИЕ</vt:lpstr>
      <vt:lpstr>ОБРАЗОВАНИЕ</vt:lpstr>
      <vt:lpstr>КУЛЬТУРА</vt:lpstr>
      <vt:lpstr>ТУРИЗМ</vt:lpstr>
      <vt:lpstr>СПОРТ</vt:lpstr>
      <vt:lpstr>Молодежная политика</vt:lpstr>
      <vt:lpstr>Защита прав несовершеннолетних</vt:lpstr>
      <vt:lpstr>Предупреждение и ликвидация ЧС</vt:lpstr>
      <vt:lpstr>Организационная работа администрации</vt:lpstr>
      <vt:lpstr>Муниципальные закупки</vt:lpstr>
      <vt:lpstr>ПЛАНЫ</vt:lpstr>
      <vt:lpstr>СПАСИБО 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118</cp:revision>
  <dcterms:created xsi:type="dcterms:W3CDTF">2020-04-14T07:04:14Z</dcterms:created>
  <dcterms:modified xsi:type="dcterms:W3CDTF">2020-05-13T13:01:56Z</dcterms:modified>
</cp:coreProperties>
</file>