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427" r:id="rId2"/>
    <p:sldId id="444" r:id="rId3"/>
    <p:sldId id="458" r:id="rId4"/>
    <p:sldId id="459" r:id="rId5"/>
    <p:sldId id="460" r:id="rId6"/>
    <p:sldId id="461" r:id="rId7"/>
    <p:sldId id="453" r:id="rId8"/>
    <p:sldId id="454" r:id="rId9"/>
    <p:sldId id="456" r:id="rId10"/>
    <p:sldId id="455" r:id="rId11"/>
    <p:sldId id="457" r:id="rId12"/>
    <p:sldId id="450" r:id="rId13"/>
    <p:sldId id="451" r:id="rId14"/>
    <p:sldId id="338" r:id="rId15"/>
  </p:sldIdLst>
  <p:sldSz cx="9144000" cy="5143500" type="screen16x9"/>
  <p:notesSz cx="6799263" cy="9875838"/>
  <p:defaultTextStyle>
    <a:defPPr>
      <a:defRPr lang="ru-RU"/>
    </a:defPPr>
    <a:lvl1pPr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07988" indent="49213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15975" indent="98425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223963" indent="147638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631950" indent="196850" algn="l" defTabSz="815975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4F8"/>
    <a:srgbClr val="3E6E86"/>
    <a:srgbClr val="EAB200"/>
    <a:srgbClr val="E46C0A"/>
    <a:srgbClr val="CCDAEC"/>
    <a:srgbClr val="FFCC00"/>
    <a:srgbClr val="FF3B3B"/>
    <a:srgbClr val="ECECEC"/>
    <a:srgbClr val="9351DB"/>
    <a:srgbClr val="F1900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9519" autoAdjust="0"/>
  </p:normalViewPr>
  <p:slideViewPr>
    <p:cSldViewPr>
      <p:cViewPr>
        <p:scale>
          <a:sx n="100" d="100"/>
          <a:sy n="100" d="100"/>
        </p:scale>
        <p:origin x="-702" y="-468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4" y="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16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46304F-BD11-4AC8-A835-FB1B37BDAE7F}" type="datetimeFigureOut">
              <a:rPr lang="ru-RU"/>
              <a:pPr>
                <a:defRPr/>
              </a:pPr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8188"/>
            <a:ext cx="6589713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691026"/>
            <a:ext cx="5439410" cy="444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334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4" y="9380334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1629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4AD269-883B-4FA7-91A2-7D9D6CC14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683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988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5975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963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1950" algn="l" defTabSz="815975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402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402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402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402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40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40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40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40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402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402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402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402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740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79498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5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5FB66-3122-45DC-8184-08E490D379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2507-3886-4B95-8263-3FBD78F7C4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81677-36E9-4592-A787-5F8FF39D2A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366BA-7E50-43A0-844A-7795BCAE94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2478466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400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9" y="558800"/>
            <a:ext cx="7548638" cy="946151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6171-B9FE-441C-88E4-E502501FD6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/>
          <p:nvPr userDrawn="1"/>
        </p:nvSpPr>
        <p:spPr>
          <a:xfrm>
            <a:off x="5926138" y="3844925"/>
            <a:ext cx="923925" cy="282575"/>
          </a:xfrm>
          <a:prstGeom prst="rect">
            <a:avLst/>
          </a:prstGeom>
          <a:noFill/>
        </p:spPr>
        <p:txBody>
          <a:bodyPr lIns="71561" tIns="35780" rIns="71561" bIns="35780"/>
          <a:lstStyle/>
          <a:p>
            <a:pPr defTabSz="81629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1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2C33F-616E-4C88-AB3A-B9A172301F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BD27-FD7A-4CE4-8986-4BAE5734E1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50"/>
            <a:ext cx="7632700" cy="3206749"/>
          </a:xfrm>
        </p:spPr>
        <p:txBody>
          <a:bodyPr>
            <a:noAutofit/>
          </a:bodyPr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4505" indent="0">
              <a:defRPr>
                <a:latin typeface="+mj-lt"/>
              </a:defRPr>
            </a:lvl2pPr>
            <a:lvl3pPr marL="491981" indent="-203750">
              <a:defRPr>
                <a:latin typeface="+mj-lt"/>
              </a:defRPr>
            </a:lvl3pPr>
            <a:lvl4pPr marL="0" indent="282020">
              <a:defRPr>
                <a:latin typeface="+mj-lt"/>
              </a:defRPr>
            </a:lvl4pPr>
            <a:lvl5pPr marL="1123109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188" y="558801"/>
            <a:ext cx="7632699" cy="946150"/>
          </a:xfrm>
        </p:spPr>
        <p:txBody>
          <a:bodyPr>
            <a:noAutofit/>
          </a:bodyPr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FE29-AB46-41AB-A55A-64A2C372EE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6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6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4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73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8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0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1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799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504950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0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11099-93D3-4133-9B7C-32A7942DC7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1588"/>
            <a:ext cx="9144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558800"/>
            <a:ext cx="76327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11188" y="1492250"/>
            <a:ext cx="76327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l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2638" y="4398963"/>
            <a:ext cx="504825" cy="512762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318E7DC-B19A-44CE-A5B1-D3E8BB8AF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688" r:id="rId13"/>
    <p:sldLayoutId id="2147483689" r:id="rId14"/>
    <p:sldLayoutId id="2147483690" r:id="rId15"/>
  </p:sldLayoutIdLst>
  <p:hf hdr="0" ftr="0" dt="0"/>
  <p:txStyles>
    <p:titleStyle>
      <a:lvl1pPr algn="l" defTabSz="815975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2pPr>
      <a:lvl3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3pPr>
      <a:lvl4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4pPr>
      <a:lvl5pPr algn="l" defTabSz="815975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5pPr>
      <a:lvl6pPr marL="4572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6pPr>
      <a:lvl7pPr marL="9144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7pPr>
      <a:lvl8pPr marL="13716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8pPr>
      <a:lvl9pPr marL="1828800" algn="l" defTabSz="815975" rtl="0" fontAlgn="base">
        <a:spcBef>
          <a:spcPct val="0"/>
        </a:spcBef>
        <a:spcAft>
          <a:spcPct val="0"/>
        </a:spcAft>
        <a:defRPr sz="3800" b="1">
          <a:solidFill>
            <a:srgbClr val="005AA9"/>
          </a:solidFill>
          <a:latin typeface="Calibri" pitchFamily="34" charset="0"/>
        </a:defRPr>
      </a:lvl9pPr>
    </p:titleStyle>
    <p:bodyStyle>
      <a:lvl1pPr marL="284163" indent="-284163" algn="l" defTabSz="815975" rtl="0" eaLnBrk="0" fontAlgn="base" hangingPunct="0">
        <a:spcBef>
          <a:spcPct val="20000"/>
        </a:spcBef>
        <a:spcAft>
          <a:spcPct val="0"/>
        </a:spcAft>
        <a:buFont typeface="+mj-lt"/>
        <a:defRPr sz="24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163" indent="173038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213" indent="-203200" algn="l" defTabSz="81597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319213" algn="just" defTabSz="815975" rtl="0" eaLnBrk="0" fontAlgn="base" hangingPunct="0">
        <a:lnSpc>
          <a:spcPts val="1900"/>
        </a:lnSpc>
        <a:spcBef>
          <a:spcPts val="400"/>
        </a:spcBef>
        <a:spcAft>
          <a:spcPct val="0"/>
        </a:spcAft>
        <a:buFont typeface="Arial" pitchFamily="34" charset="0"/>
        <a:defRPr sz="16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2363" indent="706438" algn="l" defTabSz="815975" rtl="0" eaLnBrk="0" fontAlgn="base" hangingPunct="0">
        <a:lnSpc>
          <a:spcPts val="1800"/>
        </a:lnSpc>
        <a:spcBef>
          <a:spcPts val="400"/>
        </a:spcBef>
        <a:spcAft>
          <a:spcPct val="0"/>
        </a:spcAft>
        <a:buFont typeface="Arial" pitchFamily="34" charset="0"/>
        <a:defRPr sz="14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11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3" y="339502"/>
            <a:ext cx="1008111" cy="1086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611561" y="1503968"/>
            <a:ext cx="7848872" cy="940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05" tIns="54412" rIns="108805" bIns="54412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itchFamily="34" charset="0"/>
              <a:defRPr sz="29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itchFamily="34" charset="0"/>
              <a:buChar char="•"/>
              <a:defRPr sz="29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itchFamily="34" charset="0"/>
              <a:defRPr sz="20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104E72"/>
                </a:solidFill>
                <a:latin typeface="Arial Narrow" pitchFamily="34" charset="0"/>
              </a:rPr>
              <a:t>Временно исполняющий обязанности руководителя</a:t>
            </a:r>
            <a:endParaRPr lang="ru-RU" altLang="ru-RU" sz="1800" b="1" dirty="0">
              <a:solidFill>
                <a:srgbClr val="104E72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104E72"/>
                </a:solidFill>
                <a:latin typeface="Arial Narrow" pitchFamily="34" charset="0"/>
              </a:rPr>
              <a:t>УФНС России по Архангельской области и Ненецкому автономному округу</a:t>
            </a:r>
            <a:endParaRPr lang="ru-RU" altLang="ru-RU" sz="1800" b="1" dirty="0">
              <a:solidFill>
                <a:srgbClr val="104E72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104E72"/>
                </a:solidFill>
                <a:latin typeface="Arial Narrow" pitchFamily="34" charset="0"/>
              </a:rPr>
              <a:t>Ж</a:t>
            </a:r>
            <a:r>
              <a:rPr lang="ru-RU" altLang="ru-RU" sz="1800" b="1" dirty="0" smtClean="0">
                <a:solidFill>
                  <a:srgbClr val="104E72"/>
                </a:solidFill>
                <a:latin typeface="Arial Narrow" pitchFamily="34" charset="0"/>
              </a:rPr>
              <a:t>.А. Полякова </a:t>
            </a:r>
            <a:endParaRPr lang="ru-RU" altLang="ru-RU" sz="1800" b="1" dirty="0">
              <a:solidFill>
                <a:srgbClr val="104E72"/>
              </a:solidFill>
              <a:latin typeface="Arial Narrow" pitchFamily="34" charset="0"/>
            </a:endParaRPr>
          </a:p>
        </p:txBody>
      </p:sp>
      <p:sp>
        <p:nvSpPr>
          <p:cNvPr id="13" name="TextBox 42"/>
          <p:cNvSpPr txBox="1">
            <a:spLocks noChangeArrowheads="1"/>
          </p:cNvSpPr>
          <p:nvPr/>
        </p:nvSpPr>
        <p:spPr bwMode="auto">
          <a:xfrm>
            <a:off x="971600" y="2571750"/>
            <a:ext cx="7128792" cy="97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05" tIns="54412" rIns="108805" bIns="54412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itchFamily="34" charset="0"/>
              <a:defRPr sz="29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itchFamily="34" charset="0"/>
              <a:buChar char="•"/>
              <a:defRPr sz="29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itchFamily="34" charset="0"/>
              <a:defRPr sz="20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sz="28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«Отмена ЕНВД: выбор альтернативных систем налогообложения»</a:t>
            </a:r>
            <a:endParaRPr lang="ru-RU" altLang="ru-RU" sz="2800" b="1" dirty="0">
              <a:solidFill>
                <a:srgbClr val="002060"/>
              </a:solidFill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14" name="TextBox 42"/>
          <p:cNvSpPr txBox="1">
            <a:spLocks noChangeArrowheads="1"/>
          </p:cNvSpPr>
          <p:nvPr/>
        </p:nvSpPr>
        <p:spPr bwMode="auto">
          <a:xfrm>
            <a:off x="298396" y="4227934"/>
            <a:ext cx="8812492" cy="37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191" tIns="62106" rIns="124191" bIns="62106">
            <a:spAutoFit/>
          </a:bodyPr>
          <a:lstStyle>
            <a:lvl1pPr defTabSz="1247775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defTabSz="1247775">
              <a:spcBef>
                <a:spcPct val="20000"/>
              </a:spcBef>
              <a:buFont typeface="Arial" pitchFamily="34" charset="0"/>
              <a:defRPr sz="29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defTabSz="1247775">
              <a:spcBef>
                <a:spcPct val="20000"/>
              </a:spcBef>
              <a:buFont typeface="Arial" pitchFamily="34" charset="0"/>
              <a:buChar char="•"/>
              <a:defRPr sz="29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defTabSz="1247775">
              <a:lnSpc>
                <a:spcPts val="2263"/>
              </a:lnSpc>
              <a:spcBef>
                <a:spcPts val="500"/>
              </a:spcBef>
              <a:buFont typeface="Arial" pitchFamily="34" charset="0"/>
              <a:defRPr sz="20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defTabSz="1247775">
              <a:lnSpc>
                <a:spcPts val="2263"/>
              </a:lnSpc>
              <a:spcBef>
                <a:spcPts val="500"/>
              </a:spcBef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defRPr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7F7F7F"/>
                </a:solidFill>
                <a:latin typeface="Arial Narrow" pitchFamily="34" charset="0"/>
              </a:rPr>
              <a:t>2020</a:t>
            </a:r>
            <a:endParaRPr lang="ru-RU" altLang="ru-RU" sz="1600" b="1" dirty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7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638" y="411510"/>
            <a:ext cx="8499834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defTabSz="104305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Пониженные налоговые ставки по УСН,</a:t>
            </a:r>
            <a:r>
              <a:rPr kumimoji="0" lang="ru-RU" sz="26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действующие на территории Архангельской области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3703516"/>
              </p:ext>
            </p:extLst>
          </p:nvPr>
        </p:nvGraphicFramePr>
        <p:xfrm>
          <a:off x="303850" y="1089700"/>
          <a:ext cx="7920880" cy="3913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1296144"/>
                <a:gridCol w="4968552"/>
                <a:gridCol w="1080120"/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900" b="1" baseline="0" dirty="0" smtClean="0"/>
                        <a:t>Ставка, %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Категории налогоплательщиков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Условия</a:t>
                      </a:r>
                      <a:r>
                        <a:rPr lang="ru-RU" sz="1200" b="1" baseline="0" dirty="0" smtClean="0"/>
                        <a:t> предоставления налоговой льготы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baseline="0" dirty="0" smtClean="0"/>
                        <a:t>Период действия налоговой льготы</a:t>
                      </a:r>
                      <a:endParaRPr lang="ru-RU" sz="900" b="1" dirty="0"/>
                    </a:p>
                  </a:txBody>
                  <a:tcPr/>
                </a:tc>
              </a:tr>
              <a:tr h="8722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10 %, </a:t>
                      </a:r>
                    </a:p>
                    <a:p>
                      <a:pPr algn="ctr"/>
                      <a:r>
                        <a:rPr lang="ru-RU" sz="1200" b="1" dirty="0" smtClean="0"/>
                        <a:t>8 %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ЮЛ и ИП</a:t>
                      </a:r>
                    </a:p>
                    <a:p>
                      <a:pPr algn="ctr"/>
                      <a:r>
                        <a:rPr lang="ru-RU" sz="900" b="1" dirty="0" smtClean="0"/>
                        <a:t> («Доходы</a:t>
                      </a:r>
                      <a:r>
                        <a:rPr lang="ru-RU" sz="900" b="1" baseline="0" dirty="0" smtClean="0"/>
                        <a:t> – расходы»)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1) Осуществление определенных видов деятельности</a:t>
                      </a:r>
                    </a:p>
                    <a:p>
                      <a:r>
                        <a:rPr lang="ru-RU" sz="900" b="1" dirty="0" smtClean="0"/>
                        <a:t>2)Отсутствие на конец налогового периода, в котором применена пониженная ставка, неисполненной обязанности по уплате налогов, сборов и страховых взносов;</a:t>
                      </a:r>
                    </a:p>
                    <a:p>
                      <a:r>
                        <a:rPr lang="ru-RU" sz="900" b="1" dirty="0" smtClean="0"/>
                        <a:t>2) Среднесписочная численность наемных работников составляет не менее 3 человек;</a:t>
                      </a:r>
                    </a:p>
                    <a:p>
                      <a:r>
                        <a:rPr lang="ru-RU" sz="900" b="1" dirty="0" smtClean="0"/>
                        <a:t>3)  Не менее 70 процентов общего дохода от реализации товаров (работ, услуг) составил доход от вида деятельности, указанного в законе АО.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01.01.2020 -31.12.2022</a:t>
                      </a:r>
                      <a:endParaRPr lang="ru-RU" sz="1200" b="1" dirty="0"/>
                    </a:p>
                  </a:txBody>
                  <a:tcPr/>
                </a:tc>
              </a:tr>
              <a:tr h="62435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8</a:t>
                      </a:r>
                      <a:r>
                        <a:rPr lang="en-US" sz="1200" b="1" baseline="0" dirty="0" smtClean="0"/>
                        <a:t> %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ЮЛ и ИП</a:t>
                      </a:r>
                    </a:p>
                    <a:p>
                      <a:pPr algn="ctr"/>
                      <a:r>
                        <a:rPr lang="ru-RU" sz="900" b="1" dirty="0" smtClean="0"/>
                        <a:t> («Доходы</a:t>
                      </a:r>
                      <a:r>
                        <a:rPr lang="ru-RU" sz="900" b="1" baseline="0" dirty="0" smtClean="0"/>
                        <a:t> – расходы»)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1" dirty="0" smtClean="0"/>
                        <a:t>1) Отсутствие  неисполненной обязанности по уплате налогов, сборов и страховых взносов;</a:t>
                      </a:r>
                    </a:p>
                    <a:p>
                      <a:r>
                        <a:rPr lang="ru-RU" sz="900" b="1" dirty="0" smtClean="0"/>
                        <a:t>2) Среднесписочная численность наемных работников, составляет не менее 5 человек;</a:t>
                      </a:r>
                    </a:p>
                    <a:p>
                      <a:r>
                        <a:rPr lang="ru-RU" sz="900" b="1" dirty="0" smtClean="0"/>
                        <a:t>3)  Среднесписочная численность наемных работников, составляет не менее 90 процентов или снижена не более чем на одного наемного работника по сравнению с прошлым налоговым периодом</a:t>
                      </a:r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01.01.2020 -31.12.2022</a:t>
                      </a:r>
                      <a:endParaRPr lang="ru-RU" sz="1200" b="1" dirty="0"/>
                    </a:p>
                  </a:txBody>
                  <a:tcPr/>
                </a:tc>
              </a:tr>
              <a:tr h="381034">
                <a:tc>
                  <a:txBody>
                    <a:bodyPr/>
                    <a:lstStyle/>
                    <a:p>
                      <a:pPr marL="0" algn="ctr" defTabSz="816296" rtl="0" eaLnBrk="1" fontAlgn="ctr" latinLnBrk="0" hangingPunct="1"/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4 %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/>
                        <a:t>ЮЛ и ИП</a:t>
                      </a:r>
                    </a:p>
                    <a:p>
                      <a:pPr marL="0" marR="0" indent="0" algn="ctr" defTabSz="8162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/>
                        <a:t> («Доходы</a:t>
                      </a:r>
                      <a:r>
                        <a:rPr lang="ru-RU" sz="900" b="1" baseline="0" dirty="0" smtClean="0"/>
                        <a:t>»)</a:t>
                      </a:r>
                      <a:endParaRPr lang="ru-RU" sz="900" b="1" dirty="0" smtClean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816296" rtl="0" eaLnBrk="1" fontAlgn="ctr" latinLnBrk="0" hangingPunct="1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Условий </a:t>
                      </a: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установлено.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01.01.2020 -31.12.2021</a:t>
                      </a:r>
                      <a:endParaRPr lang="ru-RU" sz="1200" b="1" dirty="0"/>
                    </a:p>
                  </a:txBody>
                  <a:tcPr/>
                </a:tc>
              </a:tr>
              <a:tr h="785437">
                <a:tc>
                  <a:txBody>
                    <a:bodyPr/>
                    <a:lstStyle/>
                    <a:p>
                      <a:pPr marL="0" algn="ctr" defTabSz="816296" rtl="0" eaLnBrk="1" fontAlgn="ctr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816296" rtl="0" eaLnBrk="1" fontAlgn="ctr" latinLnBrk="0" hangingPunct="1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ИП</a:t>
                      </a:r>
                    </a:p>
                    <a:p>
                      <a:pPr marL="0" algn="ctr" defTabSz="816296" rtl="0" eaLnBrk="1" fontAlgn="ctr" latinLnBrk="0" hangingPunct="1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(«Доходы</a:t>
                      </a:r>
                      <a:r>
                        <a:rPr lang="ru-RU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расходы», «Доходы»)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816296" rtl="0" eaLnBrk="1" fontAlgn="ctr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1) Налогоплательщик зарегистрирован в качестве ИП после вступления в силу соответствующего закона АО;</a:t>
                      </a:r>
                      <a:br>
                        <a:rPr lang="ru-RU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 Осуществление видов деятельности, поименованных в 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законе;</a:t>
                      </a: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3) 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</a:t>
                      </a: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непрерывности применения нулевой ставки (непрерывно в течение двух налоговых периодов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4) Не менее 70 процентов общего дохода от реализации товаров (работ, услуг) составил доход от вида деятельности, указанного в законе АО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9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5) Ограничение по уровню дохода .(не более 68,82 млн. руб.)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algn="ctr"/>
                      <a:r>
                        <a:rPr lang="ru-RU" sz="1200" b="1" dirty="0" smtClean="0"/>
                        <a:t>07.04.2015-31.12.2020 (действие продлено до 31.12.2023</a:t>
                      </a:r>
                      <a:r>
                        <a:rPr lang="ru-RU" sz="1200" b="1" baseline="0" dirty="0" smtClean="0"/>
                        <a:t> г.)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6840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638" y="411510"/>
            <a:ext cx="8499834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defTabSz="104305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Преференции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при применении патентной системы налогообложения на территории Архангельской области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0500246"/>
              </p:ext>
            </p:extLst>
          </p:nvPr>
        </p:nvGraphicFramePr>
        <p:xfrm>
          <a:off x="251520" y="1089700"/>
          <a:ext cx="7992888" cy="2931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5112568"/>
                <a:gridCol w="1728192"/>
              </a:tblGrid>
              <a:tr h="576065">
                <a:tc>
                  <a:txBody>
                    <a:bodyPr/>
                    <a:lstStyle/>
                    <a:p>
                      <a:pPr algn="ctr"/>
                      <a:endParaRPr lang="ru-RU" sz="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Условия</a:t>
                      </a:r>
                      <a:r>
                        <a:rPr lang="ru-RU" sz="1200" b="1" baseline="0" dirty="0" smtClean="0"/>
                        <a:t> предоставления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Период действия</a:t>
                      </a:r>
                      <a:endParaRPr lang="ru-RU" sz="12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22009">
                <a:tc>
                  <a:txBody>
                    <a:bodyPr/>
                    <a:lstStyle/>
                    <a:p>
                      <a:pPr marL="0" algn="ctr" defTabSz="816296" rtl="0" eaLnBrk="1" fontAlgn="ctr" latinLnBrk="0" hangingPunct="1"/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Потенциально возможный к получению годовой доход</a:t>
                      </a:r>
                    </a:p>
                    <a:p>
                      <a:pPr marL="0" algn="ctr" defTabSz="816296" rtl="0" eaLnBrk="1" fontAlgn="ctr" latinLnBrk="0" hangingPunct="1"/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= 1 руб.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816296" rtl="0" eaLnBrk="1" fontAlgn="ctr" latinLnBrk="0" hangingPunct="1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словие применения льготы в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случае получения патента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после вступления в силу закона  </a:t>
                      </a:r>
                      <a:r>
                        <a:rPr lang="ru-RU" sz="10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(28.04.2020</a:t>
                      </a:r>
                      <a:r>
                        <a:rPr lang="ru-RU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–  получение патента по тому же виду деятельности, по которому ранее осуществлялась деятельность также на основании патента.</a:t>
                      </a:r>
                      <a:endParaRPr lang="ru-RU" sz="12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01.01.2020 - 31.12.2020</a:t>
                      </a:r>
                      <a:endParaRPr lang="ru-RU" sz="1200" b="1" dirty="0"/>
                    </a:p>
                  </a:txBody>
                  <a:tcPr/>
                </a:tc>
              </a:tr>
              <a:tr h="668967">
                <a:tc>
                  <a:txBody>
                    <a:bodyPr/>
                    <a:lstStyle/>
                    <a:p>
                      <a:pPr marL="0" algn="ctr" defTabSz="816296" rtl="0" eaLnBrk="1" fontAlgn="ctr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228600" indent="-228600" algn="l" defTabSz="8162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AutoNum type="arabicParenR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Налогоплательщик 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зарегистрирован в качестве ИП после вступления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силу 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соответствующего закона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АО;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algn="l" defTabSz="8162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AutoNum type="arabicParenR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Осуществление 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видов деятельности,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указанных в законе;</a:t>
                      </a:r>
                    </a:p>
                    <a:p>
                      <a:pPr marL="228600" indent="-228600" algn="l" defTabSz="8162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R" startAt="3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непрерывности применения нулевой ставки (непрерывно не      </a:t>
                      </a:r>
                    </a:p>
                    <a:p>
                      <a:pPr marL="0" indent="0" algn="l" defTabSz="81629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более 2-х налоговых периодов в пределах 2-х календарных лет).</a:t>
                      </a:r>
                      <a:b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 smtClean="0"/>
                    </a:p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07.04.2015-31.12.2020 </a:t>
                      </a:r>
                    </a:p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(действие продлено до 31.12.2023</a:t>
                      </a:r>
                      <a:r>
                        <a:rPr lang="ru-RU" sz="1200" b="1" baseline="0" dirty="0" smtClean="0"/>
                        <a:t> года)</a:t>
                      </a:r>
                      <a:endParaRPr lang="ru-RU" sz="1200" b="1" dirty="0" smtClean="0"/>
                    </a:p>
                    <a:p>
                      <a:pPr algn="ctr"/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76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2773" y="267494"/>
            <a:ext cx="7419714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Как перейти на другой режим налогообложения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6884550" y="915566"/>
            <a:ext cx="720080" cy="7200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НПД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5016689" y="915566"/>
            <a:ext cx="720080" cy="7200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ПСН</a:t>
            </a:r>
          </a:p>
        </p:txBody>
      </p:sp>
      <p:sp>
        <p:nvSpPr>
          <p:cNvPr id="11" name="Блок-схема: узел 10"/>
          <p:cNvSpPr/>
          <p:nvPr/>
        </p:nvSpPr>
        <p:spPr>
          <a:xfrm>
            <a:off x="1259632" y="915566"/>
            <a:ext cx="720080" cy="7200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УСН</a:t>
            </a:r>
          </a:p>
        </p:txBody>
      </p:sp>
      <p:sp>
        <p:nvSpPr>
          <p:cNvPr id="17" name="Блок-схема: узел 16"/>
          <p:cNvSpPr/>
          <p:nvPr/>
        </p:nvSpPr>
        <p:spPr>
          <a:xfrm>
            <a:off x="3059832" y="915566"/>
            <a:ext cx="720080" cy="7200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ЕСХН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2040691"/>
            <a:ext cx="1296144" cy="9361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Уведомление</a:t>
            </a:r>
            <a:r>
              <a:rPr kumimoji="0" lang="ru-RU" sz="1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по форме 26.2-1 в срок не позднее 31 декабря 2020 года</a:t>
            </a: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62799" y="2028192"/>
            <a:ext cx="1314146" cy="9361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Уведомление</a:t>
            </a:r>
            <a:r>
              <a:rPr kumimoji="0" lang="ru-RU" sz="1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по форме 26.1-1 в срок не позднее 31 декабря 2020 года</a:t>
            </a: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1001" y="2044782"/>
            <a:ext cx="1584176" cy="9361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Заявление на получение патента по форме № 26.5-1 в срок не позднее 10 дней до начала применения ПСН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54437" y="2044782"/>
            <a:ext cx="1593178" cy="9361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Регистрация через</a:t>
            </a:r>
            <a:r>
              <a:rPr kumimoji="0" lang="ru-RU" sz="1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бесплатное мобильное приложение «Мой налог» или веб-кабинет «Мой налог»</a:t>
            </a: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612022" y="1707654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432886" y="1707654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366770" y="1707654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251026" y="1707654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793945" y="2067694"/>
            <a:ext cx="1651454" cy="88209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594145" y="2040691"/>
            <a:ext cx="1651454" cy="88209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517362" y="2040691"/>
            <a:ext cx="1651454" cy="88209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418863" y="2071785"/>
            <a:ext cx="1651454" cy="88209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811054" y="3350267"/>
            <a:ext cx="3434545" cy="63843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8183" y="3525468"/>
            <a:ext cx="3446924" cy="2880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Уведомление о переходе на УСН или ЕСХН необходимо представить в налоговый орган по месту жительства</a:t>
            </a:r>
            <a:r>
              <a:rPr kumimoji="0" lang="ru-RU" sz="1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ИП (месту нахождения организации)</a:t>
            </a: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1560996" y="3009887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446011" y="2985409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557862" y="3350267"/>
            <a:ext cx="1651454" cy="78245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41043" y="3273441"/>
            <a:ext cx="1685093" cy="9361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Заявление на получение патента можно подать в любой территориальный налоговый орган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5384589" y="3000070"/>
            <a:ext cx="0" cy="2880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9319580"/>
              </p:ext>
            </p:extLst>
          </p:nvPr>
        </p:nvGraphicFramePr>
        <p:xfrm>
          <a:off x="320638" y="4209545"/>
          <a:ext cx="8000856" cy="70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428"/>
                <a:gridCol w="4000428"/>
              </a:tblGrid>
              <a:tr h="594453">
                <a:tc>
                  <a:txBody>
                    <a:bodyPr/>
                    <a:lstStyle/>
                    <a:p>
                      <a:pPr marR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tabLst/>
                      </a:pPr>
                      <a:r>
                        <a:rPr kumimoji="0" lang="ru-RU" sz="1200" b="1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Уведомление (заявление) о применении выбранного режима налогообложения можно подать:</a:t>
                      </a: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5AA9"/>
                        </a:solidFill>
                        <a:effectLst/>
                        <a:uLnTx/>
                        <a:uFillTx/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000" b="1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лично;</a:t>
                      </a:r>
                    </a:p>
                    <a:p>
                      <a:pPr marL="285750" marR="0" indent="-28575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000" b="1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через Личный кабинет ИП;</a:t>
                      </a:r>
                    </a:p>
                    <a:p>
                      <a:pPr marL="285750" marR="0" indent="-28575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000" b="1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 телекоммуникационных каналам связи (ТКС);</a:t>
                      </a:r>
                    </a:p>
                    <a:p>
                      <a:pPr marL="285750" marR="0" indent="-28575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000" b="1" u="none" strike="noStrike" kern="1200" cap="none" spc="0" normalizeH="0" baseline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почтовым отправлением с описью вложения.</a:t>
                      </a:r>
                      <a:endParaRPr kumimoji="0" lang="ru-RU" sz="1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5AA9"/>
                        </a:solidFill>
                        <a:effectLst/>
                        <a:uLnTx/>
                        <a:uFillTx/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887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339502"/>
            <a:ext cx="8640960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defTabSz="1043056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3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Актуальные вопросы, связанные с прекращением действия ЕНВД</a:t>
            </a:r>
            <a:endParaRPr kumimoji="0" lang="ru-RU" sz="23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203598"/>
            <a:ext cx="6624736" cy="345638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501226"/>
            <a:ext cx="7128792" cy="338437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Подавать заявление о снятии с учета в качестве плательщика ЕНВД не требуется. Снятие с учета будет произведено автоматически.</a:t>
            </a:r>
          </a:p>
          <a:p>
            <a:pPr marL="0" marR="0" indent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marL="0" marR="0" indent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Если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ранее было подано заявление о применении УСН (совмещение с ЕНВД) и выбранный объект налогообложения Вас устраивает, то подавать новое заявление нет необходимости - вся деятельность будет переведена на УСН.</a:t>
            </a:r>
          </a:p>
          <a:p>
            <a:pPr marL="0" marR="0" indent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500" b="1" baseline="0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marL="0" marR="0" indent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Перерегистрация ККТ в налоговом органе при изменении системы налогообложения не производится – требуется перенастройка кассового аппарата.</a:t>
            </a:r>
          </a:p>
          <a:p>
            <a:pPr marL="0" marR="0" indent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marL="0" marR="0" indent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Патентная система может совмещаться с другими системами налогообложения  (с УСН, ЕСХН, общей системой). Налог на профессиональный доход с другими системами налогообложения не совмещается.</a:t>
            </a:r>
          </a:p>
          <a:p>
            <a:pPr marL="0" marR="0" indent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4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marL="0" marR="0" indent="0" algn="just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kern="1200" cap="none" spc="0" normalizeH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200" b="1" baseline="0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 descr="G:\2020\май\Икон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500" y="3651870"/>
            <a:ext cx="360040" cy="30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G:\2020\май\Икон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052" y="2931790"/>
            <a:ext cx="360040" cy="30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G:\2020\май\Икон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216" y="2072678"/>
            <a:ext cx="360040" cy="30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G:\2020\май\Икон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240" y="1333060"/>
            <a:ext cx="360040" cy="30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59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Заголовок 19"/>
          <p:cNvSpPr txBox="1">
            <a:spLocks/>
          </p:cNvSpPr>
          <p:nvPr/>
        </p:nvSpPr>
        <p:spPr bwMode="auto">
          <a:xfrm>
            <a:off x="2267744" y="1312491"/>
            <a:ext cx="66246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" tIns="29" rIns="58" bIns="29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4000" b="1" dirty="0">
                <a:solidFill>
                  <a:srgbClr val="104E72"/>
                </a:solidFill>
                <a:latin typeface="Arial Narrow" pitchFamily="34" charset="0"/>
                <a:cs typeface="Aharoni" pitchFamily="2" charset="-79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6245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339502"/>
            <a:ext cx="3456384" cy="1023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707654"/>
            <a:ext cx="2304256" cy="28083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419622"/>
            <a:ext cx="3384376" cy="252028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какую систему налогообложения перейти?</a:t>
            </a:r>
          </a:p>
        </p:txBody>
      </p:sp>
      <p:sp>
        <p:nvSpPr>
          <p:cNvPr id="12" name="Блок-схема: узел 11"/>
          <p:cNvSpPr/>
          <p:nvPr/>
        </p:nvSpPr>
        <p:spPr>
          <a:xfrm>
            <a:off x="4211960" y="1491630"/>
            <a:ext cx="720080" cy="7200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УСН</a:t>
            </a:r>
          </a:p>
        </p:txBody>
      </p:sp>
      <p:sp>
        <p:nvSpPr>
          <p:cNvPr id="17" name="Блок-схема: узел 16"/>
          <p:cNvSpPr/>
          <p:nvPr/>
        </p:nvSpPr>
        <p:spPr>
          <a:xfrm>
            <a:off x="4211960" y="2319722"/>
            <a:ext cx="720080" cy="7200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НПД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4212321" y="3208247"/>
            <a:ext cx="720080" cy="7200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ПСН</a:t>
            </a:r>
          </a:p>
        </p:txBody>
      </p:sp>
      <p:sp>
        <p:nvSpPr>
          <p:cNvPr id="19" name="Блок-схема: узел 18"/>
          <p:cNvSpPr/>
          <p:nvPr/>
        </p:nvSpPr>
        <p:spPr>
          <a:xfrm>
            <a:off x="4212321" y="4083918"/>
            <a:ext cx="720080" cy="7200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ЕСХН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3512140" y="1995686"/>
            <a:ext cx="648072" cy="43204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347864" y="3165816"/>
            <a:ext cx="799476" cy="1122912"/>
          </a:xfrm>
          <a:prstGeom prst="straightConnector1">
            <a:avLst/>
          </a:prstGeom>
          <a:ln w="127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499268" y="2931790"/>
            <a:ext cx="648072" cy="46805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499268" y="2701565"/>
            <a:ext cx="648072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Box 1028"/>
          <p:cNvSpPr txBox="1"/>
          <p:nvPr/>
        </p:nvSpPr>
        <p:spPr>
          <a:xfrm>
            <a:off x="5076056" y="1635646"/>
            <a:ext cx="3096344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УПРОЩЕННАЯ СИСТЕМА НАЛОГООБЛОЖЕНИЯ</a:t>
            </a: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ДЛЯ ИНДИВИДУАЛЬНЫХ ПРЕДПРИНИМАТЕЛЕЙ И ОРГАНИЗАЦИЙ</a:t>
            </a: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76056" y="2427734"/>
            <a:ext cx="3240360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 НА ПРОФЕССИОНАЛЬНЫЙ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ДОХОД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 ФИЗИЧЕСКИХ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ЛИЦ И ИНДИВИДУАЛЬНЫХ ПРЕДПРИНИМАТЕЛЕЙ</a:t>
            </a: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76056" y="3316259"/>
            <a:ext cx="3240360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ПАТЕНТНАЯ СИСТЕМА НАЛОГООБЛОЖЕНИЯ</a:t>
            </a: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ТОЛЬКО ДЛЯ ИНДИВИДУАЛЬНЫХ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ПРЕДПРИНИМАТЕЛЕЙ</a:t>
            </a: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46028" y="4191568"/>
            <a:ext cx="3342396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ЕДИНЫЙ СЕЛЬСКОХОЗЯЙСТВЕННЫЙ НАЛОГ</a:t>
            </a: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ДЛЯ ИНДИВИДУАЛЬНЫХ ПРЕДПРИНИМАТЕЛЕЙ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ОРГАНИЗАЦИЙ</a:t>
            </a: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31" name="Скругленный прямоугольник 1030"/>
          <p:cNvSpPr/>
          <p:nvPr/>
        </p:nvSpPr>
        <p:spPr>
          <a:xfrm>
            <a:off x="467544" y="3738680"/>
            <a:ext cx="3280058" cy="1038582"/>
          </a:xfrm>
          <a:prstGeom prst="roundRect">
            <a:avLst/>
          </a:prstGeom>
          <a:solidFill>
            <a:schemeClr val="bg1"/>
          </a:solidFill>
          <a:ln w="34925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ru-RU" sz="11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Организации и ИП, не перешедшие на иной специальный налоговый режим в установленные для этого сроки, автоматически переходят с 1 января 2021 года на общий режим налогообложения.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37639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3</a:t>
            </a:r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20638" y="411510"/>
            <a:ext cx="5979553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Упрощенная система налогообложения</a:t>
            </a: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для индивидуальных предпринимателей и организаций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7939826" y="339502"/>
            <a:ext cx="720080" cy="7200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УСН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300363"/>
              </p:ext>
            </p:extLst>
          </p:nvPr>
        </p:nvGraphicFramePr>
        <p:xfrm>
          <a:off x="320638" y="1131590"/>
          <a:ext cx="8067786" cy="3688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47106"/>
                <a:gridCol w="61206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Основные ограничения: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численность</a:t>
                      </a:r>
                      <a:r>
                        <a:rPr lang="ru-RU" sz="1200" b="1" baseline="0" dirty="0" smtClean="0"/>
                        <a:t> работников не более 100 человек (130 человек);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baseline="0" dirty="0" smtClean="0"/>
                        <a:t>доход не превышает 150 млн. рублей в год (200 млн. рублей);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baseline="0" dirty="0" smtClean="0"/>
                        <a:t>остаточная стоимость основных средств не более 150 млн. рублей.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000" b="0" baseline="0" dirty="0" smtClean="0"/>
                        <a:t>Полный перечень ограничений прописан в пункте 3 статьи 346.12 НК РФ.</a:t>
                      </a:r>
                      <a:endParaRPr lang="ru-RU" sz="1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ставки: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6 % при выборе объекта налогообложения «доходы»;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000" dirty="0" smtClean="0"/>
                        <a:t>Законом Архангельской</a:t>
                      </a:r>
                      <a:r>
                        <a:rPr lang="ru-RU" sz="1000" baseline="0" dirty="0" smtClean="0"/>
                        <a:t> области от 27.04.2020 № 254-16-ОЗ на 2020-2021 гг. установлено применение налоговой ставки 4 %.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15 % при выборе объекта</a:t>
                      </a:r>
                      <a:r>
                        <a:rPr lang="ru-RU" sz="1200" b="1" baseline="0" dirty="0" smtClean="0"/>
                        <a:t> налогообложения «доходы-расходы».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000" baseline="0" dirty="0" smtClean="0"/>
                        <a:t>Законом Архангельской области от 30.09.2019 № 131-10-ОЗ установлено применение налоговых ставок 8 и 10 % при выполнении указанных в законе условий.</a:t>
                      </a:r>
                      <a:endParaRPr lang="ru-RU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Применение режима заменяет уплату: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налога на прибыль – для ЮЛ;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НДФЛ с доходов, полученных от предпринимательской</a:t>
                      </a:r>
                      <a:r>
                        <a:rPr lang="ru-RU" sz="1200" b="1" baseline="0" dirty="0" smtClean="0"/>
                        <a:t> деятельности – для ИП;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baseline="0" dirty="0" smtClean="0"/>
                        <a:t>НДС (кроме НДС при импорте товаров и НДС в качестве налогового агента);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baseline="0" dirty="0" smtClean="0"/>
                        <a:t>налога на имущество, используемого в предпринимательской деятельности (за исключением объектов недвижимости, налоговая база по которым определяется как их кадастровая стоимость).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обязанности: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отчетность 1 раз в год;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авансовые платежи уплачиваются ежеквартально;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необходимо</a:t>
                      </a:r>
                      <a:r>
                        <a:rPr lang="ru-RU" sz="1200" b="1" baseline="0" dirty="0" smtClean="0"/>
                        <a:t> вести книгу учета доходов и расходов.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486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2382" y="331912"/>
            <a:ext cx="5979553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Патентная система налогообложения</a:t>
            </a: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только для индивидуальных предпринимателей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8028384" y="295908"/>
            <a:ext cx="720080" cy="7200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ПСН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8049949"/>
              </p:ext>
            </p:extLst>
          </p:nvPr>
        </p:nvGraphicFramePr>
        <p:xfrm>
          <a:off x="320638" y="1347614"/>
          <a:ext cx="8067786" cy="29618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47302"/>
                <a:gridCol w="6320484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Основные ограничения: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средняя численность наемных работников не должна превышать 15 человек;</a:t>
                      </a:r>
                      <a:endParaRPr lang="ru-RU" sz="1200" b="1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baseline="0" dirty="0" smtClean="0"/>
                        <a:t>доход не превышает 60 млн. рублей в год.</a:t>
                      </a: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Налоговая ставка: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6 %      </a:t>
                      </a:r>
                      <a:r>
                        <a:rPr lang="ru-RU" sz="1000" b="0" dirty="0" smtClean="0"/>
                        <a:t>Законом Архангельской области от 19.11.2012 № 574-35-ОЗ</a:t>
                      </a:r>
                      <a:r>
                        <a:rPr lang="ru-RU" sz="1000" b="0" baseline="0" dirty="0" smtClean="0"/>
                        <a:t> на 2020 г. установлено применение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ru-RU" sz="1000" b="0" baseline="0" dirty="0" smtClean="0"/>
                        <a:t>                          ПСН, исходя из потенциально возможного к получению ИП годового дохода в размере 1 рубля.</a:t>
                      </a:r>
                      <a:endParaRPr lang="ru-RU" sz="1000" b="0" dirty="0"/>
                    </a:p>
                  </a:txBody>
                  <a:tcPr/>
                </a:tc>
              </a:tr>
              <a:tr h="1299312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Применение режима заменяет уплату: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 smtClean="0"/>
                        <a:t>НДФЛ 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части доходов, полученных при осуществлении видов предпринимательской деятельности, в отношении которых применяется ПСН</a:t>
                      </a:r>
                      <a:r>
                        <a:rPr lang="ru-RU" sz="1200" b="1" dirty="0" smtClean="0"/>
                        <a:t>;</a:t>
                      </a:r>
                      <a:endParaRPr lang="ru-RU" sz="1200" b="1" baseline="0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baseline="0" dirty="0" smtClean="0"/>
                        <a:t>НДС (кроме НДС при импорте товаров и НДС в качестве налогового агента);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baseline="0" dirty="0" smtClean="0"/>
                        <a:t>налога на имущество, используемого 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 осуществлении видов предпринимательской деятельности, в отношении которых применяется ПСН </a:t>
                      </a:r>
                      <a:r>
                        <a:rPr lang="ru-RU" sz="1200" b="1" baseline="0" dirty="0" smtClean="0"/>
                        <a:t>(за исключением объектов недвижимости, налоговая база по которым определяется как их кадастровая стоимость).</a:t>
                      </a:r>
                      <a:endParaRPr lang="ru-RU" sz="1200" b="1" dirty="0"/>
                    </a:p>
                  </a:txBody>
                  <a:tcPr/>
                </a:tc>
              </a:tr>
              <a:tr h="60634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обязанности: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налог уплачивается</a:t>
                      </a:r>
                      <a:r>
                        <a:rPr lang="ru-RU" sz="1200" b="1" baseline="0" dirty="0" smtClean="0"/>
                        <a:t> 2 раза в год (в случае получения патента на срок от шести месяцев до календарного года)</a:t>
                      </a:r>
                      <a:r>
                        <a:rPr lang="ru-RU" sz="1200" b="1" dirty="0" smtClean="0"/>
                        <a:t>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необходимо</a:t>
                      </a:r>
                      <a:r>
                        <a:rPr lang="ru-RU" sz="1200" b="1" baseline="0" dirty="0" smtClean="0"/>
                        <a:t> вести книгу учета доходов.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43958"/>
            <a:ext cx="7992888" cy="2880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Примечание: </a:t>
            </a:r>
          </a:p>
          <a:p>
            <a:pPr marL="171450" marR="0" indent="-17145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2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Отчетность при ПСН не представляется;</a:t>
            </a:r>
          </a:p>
          <a:p>
            <a:pPr marL="171450" marR="0" indent="-17145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Патент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выдается с любой даты на период от 1 до 12 месяцев включительно в пределах календарного года.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705664"/>
            <a:ext cx="5256584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ВОСПОЛЬЗУЙТЕСЬ КАЛЬКУЛЯТОРОМ НА САЙТЕ ФНС РОССИИ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638" y="411510"/>
            <a:ext cx="5979553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Единый сельскохозяйственный налог</a:t>
            </a: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для индивидуальных предпринимателей и организаций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7939826" y="339502"/>
            <a:ext cx="720080" cy="7200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ЕСХН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0748824"/>
              </p:ext>
            </p:extLst>
          </p:nvPr>
        </p:nvGraphicFramePr>
        <p:xfrm>
          <a:off x="317289" y="1203598"/>
          <a:ext cx="8067786" cy="1798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91318"/>
                <a:gridCol w="6176468"/>
              </a:tblGrid>
              <a:tr h="324298">
                <a:tc>
                  <a:txBody>
                    <a:bodyPr/>
                    <a:lstStyle/>
                    <a:p>
                      <a:pPr marL="0" algn="l" defTabSz="8162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Налоговая ставка: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6 %</a:t>
                      </a:r>
                    </a:p>
                  </a:txBody>
                  <a:tcPr/>
                </a:tc>
              </a:tr>
              <a:tr h="816848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Применение режима заменяет уплату: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налога на прибыль – для ЮЛ;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НДФЛ с доходов, полученных от предпринимательской</a:t>
                      </a:r>
                      <a:r>
                        <a:rPr lang="ru-RU" sz="1200" b="1" baseline="0" dirty="0" smtClean="0"/>
                        <a:t> деятельности – для ИП;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baseline="0" dirty="0" smtClean="0"/>
                        <a:t>налога на имущество (в части имущества, используемого при производстве сельскохозяйственной продукции).</a:t>
                      </a:r>
                      <a:endParaRPr lang="ru-RU" sz="1200" b="1" dirty="0"/>
                    </a:p>
                  </a:txBody>
                  <a:tcPr/>
                </a:tc>
              </a:tr>
              <a:tr h="606346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 обязанности: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отчетность 1 раз в год;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авансовые платежи (за полугодие);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необходимо</a:t>
                      </a:r>
                      <a:r>
                        <a:rPr lang="ru-RU" sz="1200" b="1" baseline="0" dirty="0" smtClean="0"/>
                        <a:t> вести книгу учета доходов и расходов.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0638" y="3723878"/>
            <a:ext cx="7992888" cy="2880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Примечание: </a:t>
            </a:r>
          </a:p>
          <a:p>
            <a:pPr marL="171450" marR="0" indent="-17145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2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Организации и ИП могут перейти на уплату ЕСХН, в случае если доля дохода от сельскохозяйственной деятельности за календарный год составляет не менее 70 %;</a:t>
            </a:r>
          </a:p>
          <a:p>
            <a:pPr marL="171450" marR="0" indent="-17145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 1 января 2019 года налогоплательщики ЕСХН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признаются налогоплательщиками НДС. </a:t>
            </a:r>
          </a:p>
          <a:p>
            <a:pPr marR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ru-RU" sz="12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При соблюдении условий п. 1 ст. 145 НК РФ, налогоплательщики, применяющие ЕСХН, имеют право на освобождение от исполнения обязанностей налогоплательщика НДС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3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638" y="411510"/>
            <a:ext cx="7419714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 на профессиональный доход, </a:t>
            </a: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6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налог для «</a:t>
            </a:r>
            <a:r>
              <a:rPr lang="ru-RU" sz="2600" b="1" dirty="0" err="1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самозанятых</a:t>
            </a:r>
            <a:r>
              <a:rPr lang="ru-RU" sz="26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»</a:t>
            </a: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для физических лиц и индивидуальных предпринимателей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7939826" y="339502"/>
            <a:ext cx="720080" cy="7200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НПД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3345286"/>
              </p:ext>
            </p:extLst>
          </p:nvPr>
        </p:nvGraphicFramePr>
        <p:xfrm>
          <a:off x="306683" y="1275607"/>
          <a:ext cx="8067786" cy="36393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31082"/>
                <a:gridCol w="6336704"/>
              </a:tblGrid>
              <a:tr h="785927">
                <a:tc>
                  <a:txBody>
                    <a:bodyPr/>
                    <a:lstStyle/>
                    <a:p>
                      <a:pPr marL="0" algn="l" defTabSz="8162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Основные ограничения: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нельзя привлекать работников;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доход не должен превышать 2,4 млн. рублей в год (от ведения деятельности</a:t>
                      </a:r>
                      <a:r>
                        <a:rPr lang="ru-RU" sz="1200" b="1" baseline="0" dirty="0" smtClean="0"/>
                        <a:t> на НПД)</a:t>
                      </a:r>
                      <a:r>
                        <a:rPr lang="ru-RU" sz="1200" b="1" dirty="0" smtClean="0"/>
                        <a:t>;</a:t>
                      </a:r>
                    </a:p>
                    <a:p>
                      <a:pPr marL="171450" indent="-171450" algn="l" defTabSz="816296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нельзя 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совмещать с иными налоговыми режимами;</a:t>
                      </a:r>
                    </a:p>
                    <a:p>
                      <a:pPr marL="171450" marR="0" indent="-17145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нельзя осуществлять отдельные виды деятельности</a:t>
                      </a:r>
                      <a:endParaRPr lang="ru-RU" sz="1200" b="1" dirty="0" smtClean="0"/>
                    </a:p>
                  </a:txBody>
                  <a:tcPr/>
                </a:tc>
              </a:tr>
              <a:tr h="654091">
                <a:tc>
                  <a:txBody>
                    <a:bodyPr/>
                    <a:lstStyle/>
                    <a:p>
                      <a:pPr marL="0" algn="l" defTabSz="816296" rtl="0" eaLnBrk="1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Ставки налога и налоговый вычет: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defTabSz="816296" fontAlgn="auto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4% - с доходов от физических лиц;</a:t>
                      </a:r>
                    </a:p>
                    <a:p>
                      <a:pPr marL="171450" indent="-171450" defTabSz="816296" fontAlgn="auto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 - с доходов от юридических лиц и ИП;</a:t>
                      </a:r>
                    </a:p>
                    <a:p>
                      <a:pPr marL="171450" indent="-171450" defTabSz="816296" fontAlgn="auto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10 000 руб. – налоговый вычет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85927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Применение режима заменяет уплату: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НДФЛ 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отношении доходов, являющихся объектом обложения налогом на профессиональный доход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;</a:t>
                      </a:r>
                      <a:endParaRPr lang="ru-RU" sz="1200" b="1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НДС (кроме НДС при импорте товаров и НДС в качестве налогового агента)</a:t>
                      </a:r>
                    </a:p>
                  </a:txBody>
                  <a:tcPr/>
                </a:tc>
              </a:tr>
              <a:tr h="1230437"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применения: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defTabSz="816296" fontAlgn="auto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работа без статуса индивидуального предпринимателя (простая регистрация в мобильном приложении, на сайте ФНС России, через ЛК или через банк);</a:t>
                      </a:r>
                    </a:p>
                    <a:p>
                      <a:pPr marL="171450" indent="-171450" defTabSz="816296" fontAlgn="auto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приложение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обеспечивает всё взаимодействие между </a:t>
                      </a:r>
                      <a:r>
                        <a:rPr lang="ru-RU" sz="1200" b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самозанятым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и налоговыми органами, не требуя личного визита в инспекцию;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71450" indent="-171450" defTabSz="816296" fontAlgn="auto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нет обязанности уплачивать фиксированные страховые взносы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indent="0" defTabSz="816296" fontAlgn="auto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   (о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днако, их можно уплачивать в добровольном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порядке)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5670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707654"/>
            <a:ext cx="1728192" cy="312800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7</a:t>
            </a:r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20638" y="267494"/>
            <a:ext cx="8499834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Использование бесплатного сервиса ФНС России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«Выбор подходящего режима налогообложения</a:t>
            </a:r>
            <a:r>
              <a:rPr lang="ru-RU" sz="2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»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/>
          <a:srcRect l="13718" t="10198" r="28940" b="10988"/>
          <a:stretch/>
        </p:blipFill>
        <p:spPr bwMode="auto">
          <a:xfrm>
            <a:off x="1043609" y="1037094"/>
            <a:ext cx="6446851" cy="3798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 cstate="print"/>
          <a:srcRect l="16296" t="15771" r="66579" b="8100"/>
          <a:stretch/>
        </p:blipFill>
        <p:spPr bwMode="auto">
          <a:xfrm>
            <a:off x="2063552" y="1779662"/>
            <a:ext cx="1875244" cy="3168352"/>
          </a:xfrm>
          <a:prstGeom prst="rect">
            <a:avLst/>
          </a:prstGeom>
          <a:ln w="381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2211710"/>
            <a:ext cx="1368152" cy="504056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Сменные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критери</a:t>
            </a:r>
            <a:r>
              <a:rPr 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043609" y="2715766"/>
            <a:ext cx="1008111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149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638" y="267494"/>
            <a:ext cx="8499834" cy="64807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Использование бесплатного сервиса ФНС России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«Выбор подходящего режима налогообложения</a:t>
            </a:r>
            <a:r>
              <a:rPr lang="ru-RU" sz="24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»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 cstate="print"/>
          <a:srcRect l="24859" t="14928" r="28309" b="7535"/>
          <a:stretch/>
        </p:blipFill>
        <p:spPr>
          <a:xfrm>
            <a:off x="473304" y="1554480"/>
            <a:ext cx="2582316" cy="24536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Рисунок 8"/>
          <p:cNvPicPr/>
          <p:nvPr/>
        </p:nvPicPr>
        <p:blipFill rotWithShape="1">
          <a:blip r:embed="rId4" cstate="print"/>
          <a:srcRect l="17675" t="13854" r="19343" b="4960"/>
          <a:stretch/>
        </p:blipFill>
        <p:spPr>
          <a:xfrm>
            <a:off x="2771800" y="2067694"/>
            <a:ext cx="3528392" cy="271272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Рисунок 9"/>
          <p:cNvPicPr/>
          <p:nvPr/>
        </p:nvPicPr>
        <p:blipFill rotWithShape="1">
          <a:blip r:embed="rId5" cstate="print"/>
          <a:srcRect l="17931" t="25256" r="23568" b="9293"/>
          <a:stretch/>
        </p:blipFill>
        <p:spPr>
          <a:xfrm>
            <a:off x="5242128" y="1347614"/>
            <a:ext cx="3475152" cy="218694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73304" y="1169994"/>
            <a:ext cx="2649860" cy="2160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Краткое</a:t>
            </a:r>
            <a:r>
              <a:rPr kumimoji="0" lang="ru-RU" sz="1800" b="1" i="1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описание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3164" y="1671650"/>
            <a:ext cx="2052716" cy="21602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Полное описание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09376" y="1059582"/>
            <a:ext cx="3168352" cy="180020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</a:t>
            </a:r>
            <a:r>
              <a:rPr kumimoji="0" lang="ru-RU" sz="1800" b="1" i="1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перейти</a:t>
            </a:r>
            <a:endParaRPr kumimoji="0" lang="ru-RU" sz="1800" b="1" i="1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75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 txBox="1">
            <a:spLocks/>
          </p:cNvSpPr>
          <p:nvPr/>
        </p:nvSpPr>
        <p:spPr>
          <a:xfrm>
            <a:off x="251520" y="411510"/>
            <a:ext cx="8136904" cy="648072"/>
          </a:xfrm>
          <a:prstGeom prst="rect">
            <a:avLst/>
          </a:prstGeom>
        </p:spPr>
        <p:txBody>
          <a:bodyPr vert="horz" lIns="81630" tIns="40815" rIns="81630" bIns="40815" rtlCol="0" anchor="ctr">
            <a:noAutofit/>
          </a:bodyPr>
          <a:lstStyle>
            <a:lvl1pPr marL="0" marR="0" indent="0" algn="l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42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43056">
              <a:lnSpc>
                <a:spcPct val="80000"/>
              </a:lnSpc>
            </a:pPr>
            <a:r>
              <a:rPr lang="ru-RU" sz="2800" dirty="0" smtClean="0"/>
              <a:t>                  Изменения </a:t>
            </a:r>
            <a:r>
              <a:rPr lang="ru-RU" sz="2800" dirty="0"/>
              <a:t>в применении </a:t>
            </a:r>
            <a:r>
              <a:rPr lang="ru-RU" sz="2800" dirty="0" err="1"/>
              <a:t>спецрежимов</a:t>
            </a: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9</a:t>
            </a:r>
          </a:p>
        </p:txBody>
      </p:sp>
      <p:pic>
        <p:nvPicPr>
          <p:cNvPr id="52" name="Picture 93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869" y="1282097"/>
            <a:ext cx="566930" cy="576065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539236" y="3465431"/>
            <a:ext cx="7617135" cy="667950"/>
            <a:chOff x="503608" y="2364078"/>
            <a:chExt cx="7408954" cy="66795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043608" y="2662696"/>
              <a:ext cx="68689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ru-RU" sz="1800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  <p:pic>
          <p:nvPicPr>
            <p:cNvPr id="29" name="Picture 93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3608" y="2364078"/>
              <a:ext cx="540000" cy="597235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1187624" y="1155517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Введена возможность продолжения применения УСН при незначительном превышении пределов по объему доходов и численности сотрудников (по повышенным ставкам - 8% и 20%)</a:t>
            </a:r>
          </a:p>
          <a:p>
            <a:pPr algn="just"/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Рассматривается вопрос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об отмене представления деклараций по УСН с объектом налогообложения «доходы»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(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принят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 1 чтении)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algn="just"/>
            <a:endParaRPr lang="ru-RU" sz="8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Рассматривается вопрос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об уменьшении платежа на ПСН на сумму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уплаченных страховых взносов и пособий по временной нетрудоспособности </a:t>
            </a:r>
          </a:p>
          <a:p>
            <a:pPr algn="just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(принят в 3 чтении)</a:t>
            </a:r>
            <a:endParaRPr lang="ru-RU" i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8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Рассматривается вопрос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о расширении перечня видов деятельности для применения ПСН (приближенному к перечню для  ЕНВД)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(принят в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3 чтении)</a:t>
            </a:r>
          </a:p>
          <a:p>
            <a:endParaRPr lang="ru-RU" sz="8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Рассматривается вопрос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об увеличении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до 150 кв. м. площади торгового зала (зала обслуживания посетителей)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при применении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ПСН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(принят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в 3 чтении)</a:t>
            </a:r>
          </a:p>
        </p:txBody>
      </p:sp>
      <p:pic>
        <p:nvPicPr>
          <p:cNvPr id="11" name="Picture 93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93" y="2787774"/>
            <a:ext cx="566930" cy="576065"/>
          </a:xfrm>
          <a:prstGeom prst="rect">
            <a:avLst/>
          </a:prstGeom>
        </p:spPr>
      </p:pic>
      <p:pic>
        <p:nvPicPr>
          <p:cNvPr id="12" name="Picture 93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236" y="4223085"/>
            <a:ext cx="555173" cy="597235"/>
          </a:xfrm>
          <a:prstGeom prst="rect">
            <a:avLst/>
          </a:prstGeom>
        </p:spPr>
      </p:pic>
      <p:pic>
        <p:nvPicPr>
          <p:cNvPr id="13" name="Picture 93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721" y="2067694"/>
            <a:ext cx="566930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43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</a:ln>
      </a:spPr>
      <a:bodyPr wrap="square"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txDef>
      <a:spPr/>
      <a:bodyPr vert="horz" wrap="none" lIns="104306" tIns="52153" rIns="104306" bIns="52153" rtlCol="0" anchor="ctr">
        <a:noAutofit/>
      </a:bodyPr>
      <a:lstStyle>
        <a:defPPr marL="0" marR="0" indent="0" algn="ctr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Present_FNS2012_16-9</Template>
  <TotalTime>23206</TotalTime>
  <Words>1579</Words>
  <Application>Microsoft Office PowerPoint</Application>
  <PresentationFormat>Экран (16:9)</PresentationFormat>
  <Paragraphs>221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Present_FNS2012_16-9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FNS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Мухин Олег Валерьевич</dc:creator>
  <cp:lastModifiedBy>Admin</cp:lastModifiedBy>
  <cp:revision>2283</cp:revision>
  <cp:lastPrinted>2020-05-27T12:17:31Z</cp:lastPrinted>
  <dcterms:created xsi:type="dcterms:W3CDTF">2013-05-08T13:59:01Z</dcterms:created>
  <dcterms:modified xsi:type="dcterms:W3CDTF">2020-11-25T05:46:23Z</dcterms:modified>
</cp:coreProperties>
</file>