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389" r:id="rId2"/>
    <p:sldId id="408" r:id="rId3"/>
    <p:sldId id="423" r:id="rId4"/>
    <p:sldId id="422" r:id="rId5"/>
    <p:sldId id="425" r:id="rId6"/>
    <p:sldId id="424" r:id="rId7"/>
    <p:sldId id="418" r:id="rId8"/>
    <p:sldId id="429" r:id="rId9"/>
    <p:sldId id="431" r:id="rId10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38150" indent="19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77888" indent="36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17625" indent="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757363" indent="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78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1481">
          <p15:clr>
            <a:srgbClr val="A4A3A4"/>
          </p15:clr>
        </p15:guide>
        <p15:guide id="5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3B"/>
    <a:srgbClr val="19502E"/>
    <a:srgbClr val="A6CE39"/>
    <a:srgbClr val="4B7553"/>
    <a:srgbClr val="D8E0CD"/>
    <a:srgbClr val="80A827"/>
    <a:srgbClr val="7CA421"/>
    <a:srgbClr val="94AB66"/>
    <a:srgbClr val="FFD105"/>
    <a:srgbClr val="F0B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1" autoAdjust="0"/>
  </p:normalViewPr>
  <p:slideViewPr>
    <p:cSldViewPr>
      <p:cViewPr varScale="1">
        <p:scale>
          <a:sx n="63" d="100"/>
          <a:sy n="63" d="100"/>
        </p:scale>
        <p:origin x="-726" y="-108"/>
      </p:cViewPr>
      <p:guideLst>
        <p:guide orient="horz" pos="2478"/>
        <p:guide orient="horz" pos="3657"/>
        <p:guide orient="horz" pos="4110"/>
        <p:guide pos="1663"/>
        <p:guide pos="14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6E81C-32D3-435D-8641-4C8EB525D438}" type="doc">
      <dgm:prSet loTypeId="urn:microsoft.com/office/officeart/2005/8/layout/process4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67EE818-BA3D-4709-83BA-3CDEE154D3AE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altLang="ru-RU" sz="1600" b="1" dirty="0" smtClean="0">
              <a:latin typeface="Arial" panose="020B0604020202020204" pitchFamily="34" charset="0"/>
            </a:rPr>
            <a:t>ПОДАЙТЕ ЗАЯВКУ</a:t>
          </a:r>
          <a:endParaRPr lang="ru-RU" sz="1600" dirty="0"/>
        </a:p>
      </dgm:t>
    </dgm:pt>
    <dgm:pt modelId="{6132488A-B868-4DF8-8467-A613D5E3BDEF}" type="parTrans" cxnId="{FDC00922-0045-4FDF-A16C-ADCE2800793E}">
      <dgm:prSet/>
      <dgm:spPr/>
      <dgm:t>
        <a:bodyPr/>
        <a:lstStyle/>
        <a:p>
          <a:endParaRPr lang="ru-RU"/>
        </a:p>
      </dgm:t>
    </dgm:pt>
    <dgm:pt modelId="{C61048A7-0FF8-4EF7-9939-38329FDF853E}" type="sibTrans" cxnId="{FDC00922-0045-4FDF-A16C-ADCE2800793E}">
      <dgm:prSet/>
      <dgm:spPr/>
      <dgm:t>
        <a:bodyPr/>
        <a:lstStyle/>
        <a:p>
          <a:endParaRPr lang="ru-RU"/>
        </a:p>
      </dgm:t>
    </dgm:pt>
    <dgm:pt modelId="{59A6E8FC-48EF-479F-A7D9-F9B432BCD2A2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dirty="0"/>
        </a:p>
      </dgm:t>
    </dgm:pt>
    <dgm:pt modelId="{7E8135CB-42BE-4B4D-9FF9-84E4B3AF7E4C}" type="parTrans" cxnId="{46A3D57E-BEE2-4812-8E4B-01388EC88E04}">
      <dgm:prSet/>
      <dgm:spPr/>
      <dgm:t>
        <a:bodyPr/>
        <a:lstStyle/>
        <a:p>
          <a:endParaRPr lang="ru-RU"/>
        </a:p>
      </dgm:t>
    </dgm:pt>
    <dgm:pt modelId="{CB946C6D-9692-4305-917B-6F4EAD96B67A}" type="sibTrans" cxnId="{46A3D57E-BEE2-4812-8E4B-01388EC88E04}">
      <dgm:prSet/>
      <dgm:spPr/>
      <dgm:t>
        <a:bodyPr/>
        <a:lstStyle/>
        <a:p>
          <a:endParaRPr lang="ru-RU"/>
        </a:p>
      </dgm:t>
    </dgm:pt>
    <dgm:pt modelId="{9B704B96-2EE0-4D31-96C1-39AC2C8B966D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dirty="0">
            <a:latin typeface="Arial" panose="020B0604020202020204" pitchFamily="34" charset="0"/>
          </a:endParaRPr>
        </a:p>
      </dgm:t>
    </dgm:pt>
    <dgm:pt modelId="{3B186CA6-4C09-4B12-A4A7-52A245E661B3}" type="parTrans" cxnId="{D4FA4136-E628-4081-B5C1-EBA5BE40C442}">
      <dgm:prSet/>
      <dgm:spPr/>
      <dgm:t>
        <a:bodyPr/>
        <a:lstStyle/>
        <a:p>
          <a:endParaRPr lang="ru-RU"/>
        </a:p>
      </dgm:t>
    </dgm:pt>
    <dgm:pt modelId="{56EB0E9D-60B5-4D18-99E0-2CF0F90C3BB7}" type="sibTrans" cxnId="{D4FA4136-E628-4081-B5C1-EBA5BE40C442}">
      <dgm:prSet/>
      <dgm:spPr/>
      <dgm:t>
        <a:bodyPr/>
        <a:lstStyle/>
        <a:p>
          <a:endParaRPr lang="ru-RU"/>
        </a:p>
      </dgm:t>
    </dgm:pt>
    <dgm:pt modelId="{9E59C670-F74E-41E4-B15E-A451359EB6B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dirty="0"/>
        </a:p>
      </dgm:t>
    </dgm:pt>
    <dgm:pt modelId="{13EFAA3C-7319-4E9E-976D-099A3ECDD809}" type="parTrans" cxnId="{776A68EE-1D46-40D3-AD44-841224E4BF76}">
      <dgm:prSet/>
      <dgm:spPr/>
      <dgm:t>
        <a:bodyPr/>
        <a:lstStyle/>
        <a:p>
          <a:endParaRPr lang="ru-RU"/>
        </a:p>
      </dgm:t>
    </dgm:pt>
    <dgm:pt modelId="{F51A2256-2F26-4EF1-907B-D1B9A1975529}" type="sibTrans" cxnId="{776A68EE-1D46-40D3-AD44-841224E4BF76}">
      <dgm:prSet/>
      <dgm:spPr/>
      <dgm:t>
        <a:bodyPr/>
        <a:lstStyle/>
        <a:p>
          <a:endParaRPr lang="ru-RU"/>
        </a:p>
      </dgm:t>
    </dgm:pt>
    <dgm:pt modelId="{9B248405-6C86-466D-B519-152572A2C465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dirty="0" smtClean="0">
              <a:latin typeface="Arial" panose="020B0604020202020204" pitchFamily="34" charset="0"/>
            </a:rPr>
            <a:t>)</a:t>
          </a:r>
          <a:endParaRPr lang="ru-RU" sz="800" dirty="0">
            <a:latin typeface="Arial" panose="020B0604020202020204" pitchFamily="34" charset="0"/>
          </a:endParaRPr>
        </a:p>
      </dgm:t>
    </dgm:pt>
    <dgm:pt modelId="{1C5AEEEF-86BD-4BC6-8F20-1D78B3703908}" type="parTrans" cxnId="{82FB5FF4-C1FB-47A0-BD69-4311DA7D6CA4}">
      <dgm:prSet/>
      <dgm:spPr/>
      <dgm:t>
        <a:bodyPr/>
        <a:lstStyle/>
        <a:p>
          <a:endParaRPr lang="ru-RU"/>
        </a:p>
      </dgm:t>
    </dgm:pt>
    <dgm:pt modelId="{EA063F17-3049-4473-A593-EF0C37589CA5}" type="sibTrans" cxnId="{82FB5FF4-C1FB-47A0-BD69-4311DA7D6CA4}">
      <dgm:prSet/>
      <dgm:spPr/>
      <dgm:t>
        <a:bodyPr/>
        <a:lstStyle/>
        <a:p>
          <a:endParaRPr lang="ru-RU"/>
        </a:p>
      </dgm:t>
    </dgm:pt>
    <dgm:pt modelId="{5D079BF6-1965-40F5-8742-787FEA8052D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</a:rPr>
            <a:t>В ДЕНЬ ПОЛУЧЕНИЯ КРЕДИТА</a:t>
          </a:r>
          <a:endParaRPr lang="ru-RU" sz="1600" dirty="0"/>
        </a:p>
      </dgm:t>
    </dgm:pt>
    <dgm:pt modelId="{08D313A3-5A08-49E0-AC13-FB1D4F3D7037}" type="parTrans" cxnId="{62426270-8D8D-4CA8-B414-FA74D4CAA1FB}">
      <dgm:prSet/>
      <dgm:spPr/>
      <dgm:t>
        <a:bodyPr/>
        <a:lstStyle/>
        <a:p>
          <a:endParaRPr lang="ru-RU"/>
        </a:p>
      </dgm:t>
    </dgm:pt>
    <dgm:pt modelId="{48D0137E-7419-4088-8ADD-7D061FDDB921}" type="sibTrans" cxnId="{62426270-8D8D-4CA8-B414-FA74D4CAA1FB}">
      <dgm:prSet/>
      <dgm:spPr/>
      <dgm:t>
        <a:bodyPr/>
        <a:lstStyle/>
        <a:p>
          <a:endParaRPr lang="ru-RU"/>
        </a:p>
      </dgm:t>
    </dgm:pt>
    <dgm:pt modelId="{93678964-CCF8-4D1C-86DA-931A5B6C21BF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  <a:endParaRPr lang="ru-RU" sz="800" dirty="0">
            <a:latin typeface="Arial" panose="020B0604020202020204" pitchFamily="34" charset="0"/>
          </a:endParaRPr>
        </a:p>
      </dgm:t>
    </dgm:pt>
    <dgm:pt modelId="{DF59FEFB-2CCE-4B7C-B615-45F665E5DD2A}" type="parTrans" cxnId="{BA3DB1F8-9333-4695-8A03-E2B751035FA5}">
      <dgm:prSet/>
      <dgm:spPr/>
      <dgm:t>
        <a:bodyPr/>
        <a:lstStyle/>
        <a:p>
          <a:endParaRPr lang="ru-RU"/>
        </a:p>
      </dgm:t>
    </dgm:pt>
    <dgm:pt modelId="{01BE631F-0FFE-4312-85AE-1FAE259CA173}" type="sibTrans" cxnId="{BA3DB1F8-9333-4695-8A03-E2B751035FA5}">
      <dgm:prSet/>
      <dgm:spPr/>
      <dgm:t>
        <a:bodyPr/>
        <a:lstStyle/>
        <a:p>
          <a:endParaRPr lang="ru-RU"/>
        </a:p>
      </dgm:t>
    </dgm:pt>
    <dgm:pt modelId="{741510C7-218F-4197-B354-31EFC1BFAED7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  <a:endParaRPr lang="ru-RU" sz="800" dirty="0">
            <a:latin typeface="Arial" panose="020B0604020202020204" pitchFamily="34" charset="0"/>
          </a:endParaRPr>
        </a:p>
      </dgm:t>
    </dgm:pt>
    <dgm:pt modelId="{604C5AB0-8ABF-4880-8994-3F9353B91274}" type="parTrans" cxnId="{39929212-189F-4FD5-91DA-DF0675312336}">
      <dgm:prSet/>
      <dgm:spPr/>
      <dgm:t>
        <a:bodyPr/>
        <a:lstStyle/>
        <a:p>
          <a:endParaRPr lang="ru-RU"/>
        </a:p>
      </dgm:t>
    </dgm:pt>
    <dgm:pt modelId="{880839FB-5878-4809-ABDC-A92CEFD9EC69}" type="sibTrans" cxnId="{39929212-189F-4FD5-91DA-DF0675312336}">
      <dgm:prSet/>
      <dgm:spPr/>
      <dgm:t>
        <a:bodyPr/>
        <a:lstStyle/>
        <a:p>
          <a:endParaRPr lang="ru-RU"/>
        </a:p>
      </dgm:t>
    </dgm:pt>
    <dgm:pt modelId="{B7BA4A82-A069-42E7-886D-0A45B5FD94FB}">
      <dgm:prSet phldrT="[Текст]" custT="1"/>
      <dgm:spPr/>
      <dgm:t>
        <a:bodyPr/>
        <a:lstStyle/>
        <a:p>
          <a:r>
            <a:rPr lang="ru-RU" sz="800" smtClean="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 smtClean="0">
              <a:latin typeface="Arial" panose="020B0604020202020204" pitchFamily="34" charset="0"/>
            </a:rPr>
            <a:t>*</a:t>
          </a:r>
          <a:endParaRPr lang="ru-RU" sz="800" dirty="0">
            <a:latin typeface="Arial" panose="020B0604020202020204" pitchFamily="34" charset="0"/>
          </a:endParaRPr>
        </a:p>
      </dgm:t>
    </dgm:pt>
    <dgm:pt modelId="{AFDCD25C-934C-4B54-8F56-27C27326AD20}" type="parTrans" cxnId="{42997529-88EB-4145-B293-92CD0158B089}">
      <dgm:prSet/>
      <dgm:spPr/>
      <dgm:t>
        <a:bodyPr/>
        <a:lstStyle/>
        <a:p>
          <a:endParaRPr lang="ru-RU"/>
        </a:p>
      </dgm:t>
    </dgm:pt>
    <dgm:pt modelId="{49065250-B6E9-4688-9872-A7431B929522}" type="sibTrans" cxnId="{42997529-88EB-4145-B293-92CD0158B089}">
      <dgm:prSet/>
      <dgm:spPr/>
      <dgm:t>
        <a:bodyPr/>
        <a:lstStyle/>
        <a:p>
          <a:endParaRPr lang="ru-RU"/>
        </a:p>
      </dgm:t>
    </dgm:pt>
    <dgm:pt modelId="{B54D61F3-1DD1-4B63-A88F-1DF1E7D8D9F1}" type="pres">
      <dgm:prSet presAssocID="{3AF6E81C-32D3-435D-8641-4C8EB525D4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62871-52C4-41D2-869B-F47884E61575}" type="pres">
      <dgm:prSet presAssocID="{5D079BF6-1965-40F5-8742-787FEA8052D6}" presName="boxAndChildren" presStyleCnt="0"/>
      <dgm:spPr/>
    </dgm:pt>
    <dgm:pt modelId="{B2712ACA-C9D1-4B4C-809B-5596CC239960}" type="pres">
      <dgm:prSet presAssocID="{5D079BF6-1965-40F5-8742-787FEA8052D6}" presName="parentTextBox" presStyleLbl="node1" presStyleIdx="0" presStyleCnt="3"/>
      <dgm:spPr/>
      <dgm:t>
        <a:bodyPr/>
        <a:lstStyle/>
        <a:p>
          <a:endParaRPr lang="ru-RU"/>
        </a:p>
      </dgm:t>
    </dgm:pt>
    <dgm:pt modelId="{F672D2C0-3592-4DBC-82A3-5F267645088F}" type="pres">
      <dgm:prSet presAssocID="{5D079BF6-1965-40F5-8742-787FEA8052D6}" presName="entireBox" presStyleLbl="node1" presStyleIdx="0" presStyleCnt="3"/>
      <dgm:spPr/>
      <dgm:t>
        <a:bodyPr/>
        <a:lstStyle/>
        <a:p>
          <a:endParaRPr lang="ru-RU"/>
        </a:p>
      </dgm:t>
    </dgm:pt>
    <dgm:pt modelId="{DB849452-5586-42F6-B3DA-BE6BF3CEF059}" type="pres">
      <dgm:prSet presAssocID="{5D079BF6-1965-40F5-8742-787FEA8052D6}" presName="descendantBox" presStyleCnt="0"/>
      <dgm:spPr/>
    </dgm:pt>
    <dgm:pt modelId="{F3A4B13A-BA7E-47E5-8ADE-3E06E4622195}" type="pres">
      <dgm:prSet presAssocID="{93678964-CCF8-4D1C-86DA-931A5B6C21BF}" presName="childTextBox" presStyleLbl="fgAccFollowNode1" presStyleIdx="0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B8E4A-E392-4711-B807-B18C3E97933B}" type="pres">
      <dgm:prSet presAssocID="{741510C7-218F-4197-B354-31EFC1BFAED7}" presName="childTextBox" presStyleLbl="fgAccFollowNode1" presStyleIdx="1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C0FF5-4C9E-4D4C-9B7C-B3BEDC2B42CB}" type="pres">
      <dgm:prSet presAssocID="{B7BA4A82-A069-42E7-886D-0A45B5FD94FB}" presName="childTextBox" presStyleLbl="fgAccFollowNode1" presStyleIdx="2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C785E-5D9B-4EDD-B156-1D9EC46CA956}" type="pres">
      <dgm:prSet presAssocID="{F51A2256-2F26-4EF1-907B-D1B9A1975529}" presName="sp" presStyleCnt="0"/>
      <dgm:spPr/>
    </dgm:pt>
    <dgm:pt modelId="{9F4C9EC6-34E6-46BC-8ABA-B5CB14E8624D}" type="pres">
      <dgm:prSet presAssocID="{9E59C670-F74E-41E4-B15E-A451359EB6B6}" presName="arrowAndChildren" presStyleCnt="0"/>
      <dgm:spPr/>
    </dgm:pt>
    <dgm:pt modelId="{EE690DDC-00B6-4635-A7DA-154F41E43DF7}" type="pres">
      <dgm:prSet presAssocID="{9E59C670-F74E-41E4-B15E-A451359EB6B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2F7F39A5-EABC-4A1B-BFA1-4B2F474911A5}" type="pres">
      <dgm:prSet presAssocID="{9E59C670-F74E-41E4-B15E-A451359EB6B6}" presName="arrow" presStyleLbl="node1" presStyleIdx="1" presStyleCnt="3"/>
      <dgm:spPr/>
      <dgm:t>
        <a:bodyPr/>
        <a:lstStyle/>
        <a:p>
          <a:endParaRPr lang="ru-RU"/>
        </a:p>
      </dgm:t>
    </dgm:pt>
    <dgm:pt modelId="{A7957C39-8FB0-462E-8D73-01F5B5FBCD3F}" type="pres">
      <dgm:prSet presAssocID="{9E59C670-F74E-41E4-B15E-A451359EB6B6}" presName="descendantArrow" presStyleCnt="0"/>
      <dgm:spPr/>
    </dgm:pt>
    <dgm:pt modelId="{24B0EA84-7404-4BF7-9043-CD173CB74DED}" type="pres">
      <dgm:prSet presAssocID="{9B248405-6C86-466D-B519-152572A2C465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B8ABC-6B34-43AA-9432-D7CF33A416A3}" type="pres">
      <dgm:prSet presAssocID="{C61048A7-0FF8-4EF7-9939-38329FDF853E}" presName="sp" presStyleCnt="0"/>
      <dgm:spPr/>
    </dgm:pt>
    <dgm:pt modelId="{2E15CEEC-9DEA-48CB-9265-E93D10C7CA4D}" type="pres">
      <dgm:prSet presAssocID="{F67EE818-BA3D-4709-83BA-3CDEE154D3AE}" presName="arrowAndChildren" presStyleCnt="0"/>
      <dgm:spPr/>
    </dgm:pt>
    <dgm:pt modelId="{CB6B1446-EB13-4F27-973B-82A3533E0C41}" type="pres">
      <dgm:prSet presAssocID="{F67EE818-BA3D-4709-83BA-3CDEE154D3A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A04EC25-8C9D-48DA-B865-E0863CF6D2B0}" type="pres">
      <dgm:prSet presAssocID="{F67EE818-BA3D-4709-83BA-3CDEE154D3AE}" presName="arrow" presStyleLbl="node1" presStyleIdx="2" presStyleCnt="3" custLinFactNeighborX="1465" custLinFactNeighborY="-47"/>
      <dgm:spPr/>
      <dgm:t>
        <a:bodyPr/>
        <a:lstStyle/>
        <a:p>
          <a:endParaRPr lang="ru-RU"/>
        </a:p>
      </dgm:t>
    </dgm:pt>
    <dgm:pt modelId="{425BE93B-9A9E-4C24-8107-FACD446EFB54}" type="pres">
      <dgm:prSet presAssocID="{F67EE818-BA3D-4709-83BA-3CDEE154D3AE}" presName="descendantArrow" presStyleCnt="0"/>
      <dgm:spPr/>
    </dgm:pt>
    <dgm:pt modelId="{DB1A9586-0756-48AA-9C37-AD2A9047D695}" type="pres">
      <dgm:prSet presAssocID="{59A6E8FC-48EF-479F-A7D9-F9B432BCD2A2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8911B-777A-4EA9-80C0-11FD9CC6D79F}" type="pres">
      <dgm:prSet presAssocID="{9B704B96-2EE0-4D31-96C1-39AC2C8B966D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FA4136-E628-4081-B5C1-EBA5BE40C442}" srcId="{F67EE818-BA3D-4709-83BA-3CDEE154D3AE}" destId="{9B704B96-2EE0-4D31-96C1-39AC2C8B966D}" srcOrd="1" destOrd="0" parTransId="{3B186CA6-4C09-4B12-A4A7-52A245E661B3}" sibTransId="{56EB0E9D-60B5-4D18-99E0-2CF0F90C3BB7}"/>
    <dgm:cxn modelId="{6974A0BA-F2AA-4117-927F-43360E2C48DF}" type="presOf" srcId="{59A6E8FC-48EF-479F-A7D9-F9B432BCD2A2}" destId="{DB1A9586-0756-48AA-9C37-AD2A9047D695}" srcOrd="0" destOrd="0" presId="urn:microsoft.com/office/officeart/2005/8/layout/process4"/>
    <dgm:cxn modelId="{46A3D57E-BEE2-4812-8E4B-01388EC88E04}" srcId="{F67EE818-BA3D-4709-83BA-3CDEE154D3AE}" destId="{59A6E8FC-48EF-479F-A7D9-F9B432BCD2A2}" srcOrd="0" destOrd="0" parTransId="{7E8135CB-42BE-4B4D-9FF9-84E4B3AF7E4C}" sibTransId="{CB946C6D-9692-4305-917B-6F4EAD96B67A}"/>
    <dgm:cxn modelId="{FDC00922-0045-4FDF-A16C-ADCE2800793E}" srcId="{3AF6E81C-32D3-435D-8641-4C8EB525D438}" destId="{F67EE818-BA3D-4709-83BA-3CDEE154D3AE}" srcOrd="0" destOrd="0" parTransId="{6132488A-B868-4DF8-8467-A613D5E3BDEF}" sibTransId="{C61048A7-0FF8-4EF7-9939-38329FDF853E}"/>
    <dgm:cxn modelId="{287581A1-2CD2-422A-BE67-D156B0F3EB58}" type="presOf" srcId="{B7BA4A82-A069-42E7-886D-0A45B5FD94FB}" destId="{08AC0FF5-4C9E-4D4C-9B7C-B3BEDC2B42CB}" srcOrd="0" destOrd="0" presId="urn:microsoft.com/office/officeart/2005/8/layout/process4"/>
    <dgm:cxn modelId="{996AB996-5D5D-4B52-B34A-63B55458D76B}" type="presOf" srcId="{F67EE818-BA3D-4709-83BA-3CDEE154D3AE}" destId="{CB6B1446-EB13-4F27-973B-82A3533E0C41}" srcOrd="0" destOrd="0" presId="urn:microsoft.com/office/officeart/2005/8/layout/process4"/>
    <dgm:cxn modelId="{8AE3294B-09C4-4DF0-A076-9E4F3F0D5355}" type="presOf" srcId="{5D079BF6-1965-40F5-8742-787FEA8052D6}" destId="{F672D2C0-3592-4DBC-82A3-5F267645088F}" srcOrd="1" destOrd="0" presId="urn:microsoft.com/office/officeart/2005/8/layout/process4"/>
    <dgm:cxn modelId="{60EC0AF3-CC67-4D03-827E-F01152CBADEE}" type="presOf" srcId="{9B248405-6C86-466D-B519-152572A2C465}" destId="{24B0EA84-7404-4BF7-9043-CD173CB74DED}" srcOrd="0" destOrd="0" presId="urn:microsoft.com/office/officeart/2005/8/layout/process4"/>
    <dgm:cxn modelId="{E9842D98-830F-4DBB-87D8-44B1D48287C5}" type="presOf" srcId="{9E59C670-F74E-41E4-B15E-A451359EB6B6}" destId="{2F7F39A5-EABC-4A1B-BFA1-4B2F474911A5}" srcOrd="1" destOrd="0" presId="urn:microsoft.com/office/officeart/2005/8/layout/process4"/>
    <dgm:cxn modelId="{82FB5FF4-C1FB-47A0-BD69-4311DA7D6CA4}" srcId="{9E59C670-F74E-41E4-B15E-A451359EB6B6}" destId="{9B248405-6C86-466D-B519-152572A2C465}" srcOrd="0" destOrd="0" parTransId="{1C5AEEEF-86BD-4BC6-8F20-1D78B3703908}" sibTransId="{EA063F17-3049-4473-A593-EF0C37589CA5}"/>
    <dgm:cxn modelId="{776A68EE-1D46-40D3-AD44-841224E4BF76}" srcId="{3AF6E81C-32D3-435D-8641-4C8EB525D438}" destId="{9E59C670-F74E-41E4-B15E-A451359EB6B6}" srcOrd="1" destOrd="0" parTransId="{13EFAA3C-7319-4E9E-976D-099A3ECDD809}" sibTransId="{F51A2256-2F26-4EF1-907B-D1B9A1975529}"/>
    <dgm:cxn modelId="{DC67D472-23C4-4161-B5DE-70FB3D4BCB87}" type="presOf" srcId="{5D079BF6-1965-40F5-8742-787FEA8052D6}" destId="{B2712ACA-C9D1-4B4C-809B-5596CC239960}" srcOrd="0" destOrd="0" presId="urn:microsoft.com/office/officeart/2005/8/layout/process4"/>
    <dgm:cxn modelId="{CBB65230-A244-4820-9FAE-5BC2ADE58F34}" type="presOf" srcId="{F67EE818-BA3D-4709-83BA-3CDEE154D3AE}" destId="{5A04EC25-8C9D-48DA-B865-E0863CF6D2B0}" srcOrd="1" destOrd="0" presId="urn:microsoft.com/office/officeart/2005/8/layout/process4"/>
    <dgm:cxn modelId="{42997529-88EB-4145-B293-92CD0158B089}" srcId="{5D079BF6-1965-40F5-8742-787FEA8052D6}" destId="{B7BA4A82-A069-42E7-886D-0A45B5FD94FB}" srcOrd="2" destOrd="0" parTransId="{AFDCD25C-934C-4B54-8F56-27C27326AD20}" sibTransId="{49065250-B6E9-4688-9872-A7431B929522}"/>
    <dgm:cxn modelId="{592B7948-0E90-4AA2-9067-C12467FE4CF4}" type="presOf" srcId="{9B704B96-2EE0-4D31-96C1-39AC2C8B966D}" destId="{EA08911B-777A-4EA9-80C0-11FD9CC6D79F}" srcOrd="0" destOrd="0" presId="urn:microsoft.com/office/officeart/2005/8/layout/process4"/>
    <dgm:cxn modelId="{39929212-189F-4FD5-91DA-DF0675312336}" srcId="{5D079BF6-1965-40F5-8742-787FEA8052D6}" destId="{741510C7-218F-4197-B354-31EFC1BFAED7}" srcOrd="1" destOrd="0" parTransId="{604C5AB0-8ABF-4880-8994-3F9353B91274}" sibTransId="{880839FB-5878-4809-ABDC-A92CEFD9EC69}"/>
    <dgm:cxn modelId="{BA3DB1F8-9333-4695-8A03-E2B751035FA5}" srcId="{5D079BF6-1965-40F5-8742-787FEA8052D6}" destId="{93678964-CCF8-4D1C-86DA-931A5B6C21BF}" srcOrd="0" destOrd="0" parTransId="{DF59FEFB-2CCE-4B7C-B615-45F665E5DD2A}" sibTransId="{01BE631F-0FFE-4312-85AE-1FAE259CA173}"/>
    <dgm:cxn modelId="{4AC88AE9-B3C3-49C1-BBBE-255D7ED8690A}" type="presOf" srcId="{93678964-CCF8-4D1C-86DA-931A5B6C21BF}" destId="{F3A4B13A-BA7E-47E5-8ADE-3E06E4622195}" srcOrd="0" destOrd="0" presId="urn:microsoft.com/office/officeart/2005/8/layout/process4"/>
    <dgm:cxn modelId="{CE793DA4-9D0C-464E-949F-9A9A77208AD4}" type="presOf" srcId="{741510C7-218F-4197-B354-31EFC1BFAED7}" destId="{832B8E4A-E392-4711-B807-B18C3E97933B}" srcOrd="0" destOrd="0" presId="urn:microsoft.com/office/officeart/2005/8/layout/process4"/>
    <dgm:cxn modelId="{1C83396F-4790-4A30-9D39-76B69DFE71DD}" type="presOf" srcId="{9E59C670-F74E-41E4-B15E-A451359EB6B6}" destId="{EE690DDC-00B6-4635-A7DA-154F41E43DF7}" srcOrd="0" destOrd="0" presId="urn:microsoft.com/office/officeart/2005/8/layout/process4"/>
    <dgm:cxn modelId="{B9504789-5830-45F6-80EA-5F5C64F59812}" type="presOf" srcId="{3AF6E81C-32D3-435D-8641-4C8EB525D438}" destId="{B54D61F3-1DD1-4B63-A88F-1DF1E7D8D9F1}" srcOrd="0" destOrd="0" presId="urn:microsoft.com/office/officeart/2005/8/layout/process4"/>
    <dgm:cxn modelId="{62426270-8D8D-4CA8-B414-FA74D4CAA1FB}" srcId="{3AF6E81C-32D3-435D-8641-4C8EB525D438}" destId="{5D079BF6-1965-40F5-8742-787FEA8052D6}" srcOrd="2" destOrd="0" parTransId="{08D313A3-5A08-49E0-AC13-FB1D4F3D7037}" sibTransId="{48D0137E-7419-4088-8ADD-7D061FDDB921}"/>
    <dgm:cxn modelId="{2A36895E-4835-48BF-9131-2AE8CF593A6E}" type="presParOf" srcId="{B54D61F3-1DD1-4B63-A88F-1DF1E7D8D9F1}" destId="{E6662871-52C4-41D2-869B-F47884E61575}" srcOrd="0" destOrd="0" presId="urn:microsoft.com/office/officeart/2005/8/layout/process4"/>
    <dgm:cxn modelId="{EF7EF367-CD74-45D3-9775-0EE11ED674D9}" type="presParOf" srcId="{E6662871-52C4-41D2-869B-F47884E61575}" destId="{B2712ACA-C9D1-4B4C-809B-5596CC239960}" srcOrd="0" destOrd="0" presId="urn:microsoft.com/office/officeart/2005/8/layout/process4"/>
    <dgm:cxn modelId="{B4EB7669-5757-4017-851A-9FE2A6BF0D61}" type="presParOf" srcId="{E6662871-52C4-41D2-869B-F47884E61575}" destId="{F672D2C0-3592-4DBC-82A3-5F267645088F}" srcOrd="1" destOrd="0" presId="urn:microsoft.com/office/officeart/2005/8/layout/process4"/>
    <dgm:cxn modelId="{9E046CBC-58FC-406B-9BB3-A4071280B9B8}" type="presParOf" srcId="{E6662871-52C4-41D2-869B-F47884E61575}" destId="{DB849452-5586-42F6-B3DA-BE6BF3CEF059}" srcOrd="2" destOrd="0" presId="urn:microsoft.com/office/officeart/2005/8/layout/process4"/>
    <dgm:cxn modelId="{E36A00C2-0FFA-47CF-8EC8-970E789CE22B}" type="presParOf" srcId="{DB849452-5586-42F6-B3DA-BE6BF3CEF059}" destId="{F3A4B13A-BA7E-47E5-8ADE-3E06E4622195}" srcOrd="0" destOrd="0" presId="urn:microsoft.com/office/officeart/2005/8/layout/process4"/>
    <dgm:cxn modelId="{F9BC9B62-3C3B-48D6-BFC8-E7F592063B7F}" type="presParOf" srcId="{DB849452-5586-42F6-B3DA-BE6BF3CEF059}" destId="{832B8E4A-E392-4711-B807-B18C3E97933B}" srcOrd="1" destOrd="0" presId="urn:microsoft.com/office/officeart/2005/8/layout/process4"/>
    <dgm:cxn modelId="{5789135E-C267-4AC8-AF5D-C65B9E263658}" type="presParOf" srcId="{DB849452-5586-42F6-B3DA-BE6BF3CEF059}" destId="{08AC0FF5-4C9E-4D4C-9B7C-B3BEDC2B42CB}" srcOrd="2" destOrd="0" presId="urn:microsoft.com/office/officeart/2005/8/layout/process4"/>
    <dgm:cxn modelId="{8E470167-F097-4936-8CED-8C9AFCDAB9B9}" type="presParOf" srcId="{B54D61F3-1DD1-4B63-A88F-1DF1E7D8D9F1}" destId="{6D1C785E-5D9B-4EDD-B156-1D9EC46CA956}" srcOrd="1" destOrd="0" presId="urn:microsoft.com/office/officeart/2005/8/layout/process4"/>
    <dgm:cxn modelId="{9DC6CA36-5308-4629-8CF7-705C8A877E18}" type="presParOf" srcId="{B54D61F3-1DD1-4B63-A88F-1DF1E7D8D9F1}" destId="{9F4C9EC6-34E6-46BC-8ABA-B5CB14E8624D}" srcOrd="2" destOrd="0" presId="urn:microsoft.com/office/officeart/2005/8/layout/process4"/>
    <dgm:cxn modelId="{F86C21BF-9308-40EB-8A6E-95F60CBAFFA6}" type="presParOf" srcId="{9F4C9EC6-34E6-46BC-8ABA-B5CB14E8624D}" destId="{EE690DDC-00B6-4635-A7DA-154F41E43DF7}" srcOrd="0" destOrd="0" presId="urn:microsoft.com/office/officeart/2005/8/layout/process4"/>
    <dgm:cxn modelId="{EB64B6ED-4036-4825-BC35-171015362FE2}" type="presParOf" srcId="{9F4C9EC6-34E6-46BC-8ABA-B5CB14E8624D}" destId="{2F7F39A5-EABC-4A1B-BFA1-4B2F474911A5}" srcOrd="1" destOrd="0" presId="urn:microsoft.com/office/officeart/2005/8/layout/process4"/>
    <dgm:cxn modelId="{5CCEA18A-B9AC-451E-BCDB-0F79D680E7CB}" type="presParOf" srcId="{9F4C9EC6-34E6-46BC-8ABA-B5CB14E8624D}" destId="{A7957C39-8FB0-462E-8D73-01F5B5FBCD3F}" srcOrd="2" destOrd="0" presId="urn:microsoft.com/office/officeart/2005/8/layout/process4"/>
    <dgm:cxn modelId="{C2A7F407-4934-4EC5-8482-E428042DED1F}" type="presParOf" srcId="{A7957C39-8FB0-462E-8D73-01F5B5FBCD3F}" destId="{24B0EA84-7404-4BF7-9043-CD173CB74DED}" srcOrd="0" destOrd="0" presId="urn:microsoft.com/office/officeart/2005/8/layout/process4"/>
    <dgm:cxn modelId="{898D9F3C-DC15-4BB0-B9EA-F7A739B2AE4A}" type="presParOf" srcId="{B54D61F3-1DD1-4B63-A88F-1DF1E7D8D9F1}" destId="{649B8ABC-6B34-43AA-9432-D7CF33A416A3}" srcOrd="3" destOrd="0" presId="urn:microsoft.com/office/officeart/2005/8/layout/process4"/>
    <dgm:cxn modelId="{A962F718-306C-4DB2-B6A7-54567EF962C7}" type="presParOf" srcId="{B54D61F3-1DD1-4B63-A88F-1DF1E7D8D9F1}" destId="{2E15CEEC-9DEA-48CB-9265-E93D10C7CA4D}" srcOrd="4" destOrd="0" presId="urn:microsoft.com/office/officeart/2005/8/layout/process4"/>
    <dgm:cxn modelId="{60520D55-C523-4818-89A9-FBBF1F51AD3C}" type="presParOf" srcId="{2E15CEEC-9DEA-48CB-9265-E93D10C7CA4D}" destId="{CB6B1446-EB13-4F27-973B-82A3533E0C41}" srcOrd="0" destOrd="0" presId="urn:microsoft.com/office/officeart/2005/8/layout/process4"/>
    <dgm:cxn modelId="{305A66BD-69CC-4C6F-B0A7-0E3FF4293AFC}" type="presParOf" srcId="{2E15CEEC-9DEA-48CB-9265-E93D10C7CA4D}" destId="{5A04EC25-8C9D-48DA-B865-E0863CF6D2B0}" srcOrd="1" destOrd="0" presId="urn:microsoft.com/office/officeart/2005/8/layout/process4"/>
    <dgm:cxn modelId="{18A9FA5A-D0ED-4045-8741-67F9181078DA}" type="presParOf" srcId="{2E15CEEC-9DEA-48CB-9265-E93D10C7CA4D}" destId="{425BE93B-9A9E-4C24-8107-FACD446EFB54}" srcOrd="2" destOrd="0" presId="urn:microsoft.com/office/officeart/2005/8/layout/process4"/>
    <dgm:cxn modelId="{93A255D3-7B82-4959-9D25-A998474A536B}" type="presParOf" srcId="{425BE93B-9A9E-4C24-8107-FACD446EFB54}" destId="{DB1A9586-0756-48AA-9C37-AD2A9047D695}" srcOrd="0" destOrd="0" presId="urn:microsoft.com/office/officeart/2005/8/layout/process4"/>
    <dgm:cxn modelId="{A9253336-A511-408E-B711-F6B4C9D41FE5}" type="presParOf" srcId="{425BE93B-9A9E-4C24-8107-FACD446EFB54}" destId="{EA08911B-777A-4EA9-80C0-11FD9CC6D79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2D2C0-3592-4DBC-82A3-5F267645088F}">
      <dsp:nvSpPr>
        <dsp:cNvPr id="0" name=""/>
        <dsp:cNvSpPr/>
      </dsp:nvSpPr>
      <dsp:spPr>
        <a:xfrm>
          <a:off x="0" y="3252024"/>
          <a:ext cx="4913931" cy="1067386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</a:rPr>
            <a:t>В ДЕНЬ ПОЛУЧЕНИЯ КРЕДИТА</a:t>
          </a:r>
          <a:endParaRPr lang="ru-RU" sz="1600" kern="1200" dirty="0"/>
        </a:p>
      </dsp:txBody>
      <dsp:txXfrm>
        <a:off x="0" y="3252024"/>
        <a:ext cx="4913931" cy="576388"/>
      </dsp:txXfrm>
    </dsp:sp>
    <dsp:sp modelId="{F3A4B13A-BA7E-47E5-8ADE-3E06E4622195}">
      <dsp:nvSpPr>
        <dsp:cNvPr id="0" name=""/>
        <dsp:cNvSpPr/>
      </dsp:nvSpPr>
      <dsp:spPr>
        <a:xfrm>
          <a:off x="2399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2399" y="3829175"/>
        <a:ext cx="1636377" cy="490998"/>
      </dsp:txXfrm>
    </dsp:sp>
    <dsp:sp modelId="{832B8E4A-E392-4711-B807-B18C3E97933B}">
      <dsp:nvSpPr>
        <dsp:cNvPr id="0" name=""/>
        <dsp:cNvSpPr/>
      </dsp:nvSpPr>
      <dsp:spPr>
        <a:xfrm>
          <a:off x="1638776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1638776" y="3829175"/>
        <a:ext cx="1636377" cy="490998"/>
      </dsp:txXfrm>
    </dsp:sp>
    <dsp:sp modelId="{08AC0FF5-4C9E-4D4C-9B7C-B3BEDC2B42CB}">
      <dsp:nvSpPr>
        <dsp:cNvPr id="0" name=""/>
        <dsp:cNvSpPr/>
      </dsp:nvSpPr>
      <dsp:spPr>
        <a:xfrm>
          <a:off x="3275154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 kern="1200" smtClean="0">
              <a:latin typeface="Arial" panose="020B0604020202020204" pitchFamily="34" charset="0"/>
            </a:rPr>
            <a:t>*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3275154" y="3829175"/>
        <a:ext cx="1636377" cy="490998"/>
      </dsp:txXfrm>
    </dsp:sp>
    <dsp:sp modelId="{2F7F39A5-EABC-4A1B-BFA1-4B2F474911A5}">
      <dsp:nvSpPr>
        <dsp:cNvPr id="0" name=""/>
        <dsp:cNvSpPr/>
      </dsp:nvSpPr>
      <dsp:spPr>
        <a:xfrm rot="10800000">
          <a:off x="0" y="1626394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kern="1200" dirty="0"/>
        </a:p>
      </dsp:txBody>
      <dsp:txXfrm rot="-10800000">
        <a:off x="0" y="1626394"/>
        <a:ext cx="4913931" cy="576216"/>
      </dsp:txXfrm>
    </dsp:sp>
    <dsp:sp modelId="{24B0EA84-7404-4BF7-9043-CD173CB74DED}">
      <dsp:nvSpPr>
        <dsp:cNvPr id="0" name=""/>
        <dsp:cNvSpPr/>
      </dsp:nvSpPr>
      <dsp:spPr>
        <a:xfrm>
          <a:off x="0" y="2202610"/>
          <a:ext cx="4913931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kern="1200" dirty="0" smtClean="0">
              <a:latin typeface="Arial" panose="020B0604020202020204" pitchFamily="34" charset="0"/>
            </a:rPr>
            <a:t>)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0" y="2202610"/>
        <a:ext cx="4913931" cy="490850"/>
      </dsp:txXfrm>
    </dsp:sp>
    <dsp:sp modelId="{5A04EC25-8C9D-48DA-B865-E0863CF6D2B0}">
      <dsp:nvSpPr>
        <dsp:cNvPr id="0" name=""/>
        <dsp:cNvSpPr/>
      </dsp:nvSpPr>
      <dsp:spPr>
        <a:xfrm rot="10800000">
          <a:off x="0" y="0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latin typeface="Arial" panose="020B0604020202020204" pitchFamily="34" charset="0"/>
            </a:rPr>
            <a:t>ПОДАЙТЕ ЗАЯВКУ</a:t>
          </a:r>
          <a:endParaRPr lang="ru-RU" sz="1600" kern="1200" dirty="0"/>
        </a:p>
      </dsp:txBody>
      <dsp:txXfrm rot="-10800000">
        <a:off x="0" y="0"/>
        <a:ext cx="4913931" cy="576216"/>
      </dsp:txXfrm>
    </dsp:sp>
    <dsp:sp modelId="{DB1A9586-0756-48AA-9C37-AD2A9047D695}">
      <dsp:nvSpPr>
        <dsp:cNvPr id="0" name=""/>
        <dsp:cNvSpPr/>
      </dsp:nvSpPr>
      <dsp:spPr>
        <a:xfrm>
          <a:off x="0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kern="1200" dirty="0"/>
        </a:p>
      </dsp:txBody>
      <dsp:txXfrm>
        <a:off x="0" y="576979"/>
        <a:ext cx="2456965" cy="490850"/>
      </dsp:txXfrm>
    </dsp:sp>
    <dsp:sp modelId="{EA08911B-777A-4EA9-80C0-11FD9CC6D79F}">
      <dsp:nvSpPr>
        <dsp:cNvPr id="0" name=""/>
        <dsp:cNvSpPr/>
      </dsp:nvSpPr>
      <dsp:spPr>
        <a:xfrm>
          <a:off x="2456965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2456965" y="576979"/>
        <a:ext cx="2456965" cy="490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3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13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95956-5B59-4A14-A67C-DDED4B972704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7" tIns="45554" rIns="91107" bIns="455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5113"/>
            <a:ext cx="5438775" cy="4467706"/>
          </a:xfrm>
          <a:prstGeom prst="rect">
            <a:avLst/>
          </a:prstGeom>
        </p:spPr>
        <p:txBody>
          <a:bodyPr vert="horz" lIns="91107" tIns="45554" rIns="91107" bIns="4555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6400" cy="496412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6412"/>
          </a:xfrm>
          <a:prstGeom prst="rect">
            <a:avLst/>
          </a:prstGeom>
        </p:spPr>
        <p:txBody>
          <a:bodyPr vert="horz" wrap="square" lIns="91107" tIns="45554" rIns="91107" bIns="455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B9E4B-B2BD-4774-B7F3-22DCC33D7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7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6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70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Заменить картинку?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211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Заменить картинку?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11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68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DD05-B660-4AA5-9DD7-60B90C4F4D1D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B9E8-7EFB-4344-98B2-C680EF117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00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7F81-00AF-47BC-AFBE-CE749A9D9DB2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9583-6F9C-49CC-9751-91FA313A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54D8-D37E-47A9-86DA-3C7CECA2761F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6C19-52D9-448C-9202-94EC0F7A5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39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9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5227-5F6E-416C-A30E-CE75179CD3FD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B1D7-0F8B-42AC-8307-BB8C7F672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626A-FE71-4179-99A0-F0758A41366E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53C1-EC5B-4255-BD34-7D061BF0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1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1A2DF-C3B8-415B-A0B2-337A9CDF7E46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B91-465E-41C1-B3FB-8BF026197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AD27-959B-45D5-8F1C-F87575CF794D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3EA9-A88C-495B-B91E-CB23C4E70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4204-7C11-4EBE-A466-28D4D3F4084F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D37C-68FD-4C40-A1EE-70D3E8A81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4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912E-59BD-40D6-8CA9-48FA7028D89B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65B8-B6BB-460C-8D38-CE231FAAB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2EBD-0511-4D66-8581-3218D1E6590B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852-FE35-4D3A-9B3A-C0CE482C7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9587" indent="0">
              <a:buNone/>
              <a:defRPr sz="2700"/>
            </a:lvl2pPr>
            <a:lvl3pPr marL="879174" indent="0">
              <a:buNone/>
              <a:defRPr sz="2300"/>
            </a:lvl3pPr>
            <a:lvl4pPr marL="1318761" indent="0">
              <a:buNone/>
              <a:defRPr sz="1900"/>
            </a:lvl4pPr>
            <a:lvl5pPr marL="1758347" indent="0">
              <a:buNone/>
              <a:defRPr sz="1900"/>
            </a:lvl5pPr>
            <a:lvl6pPr marL="2197934" indent="0">
              <a:buNone/>
              <a:defRPr sz="1900"/>
            </a:lvl6pPr>
            <a:lvl7pPr marL="2637521" indent="0">
              <a:buNone/>
              <a:defRPr sz="1900"/>
            </a:lvl7pPr>
            <a:lvl8pPr marL="3077108" indent="0">
              <a:buNone/>
              <a:defRPr sz="1900"/>
            </a:lvl8pPr>
            <a:lvl9pPr marL="3516695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FD86-5B36-487C-8D70-A7CC6EBC07F1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635C-4E5A-4084-8E77-48222C006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09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E8972-F35A-4ED3-BDE6-07DF1661D5E1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2CBA1-13A7-4CA4-BA14-1A06B534E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958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9174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187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5834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8621" indent="-328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05" indent="-274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7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2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74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2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5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2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8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4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95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4"/>
            <a:ext cx="12192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1571629" y="2547938"/>
            <a:ext cx="49213" cy="8620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573464"/>
            <a:ext cx="45910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2"/>
          <p:cNvSpPr txBox="1">
            <a:spLocks noChangeArrowheads="1"/>
          </p:cNvSpPr>
          <p:nvPr/>
        </p:nvSpPr>
        <p:spPr bwMode="auto">
          <a:xfrm>
            <a:off x="1655764" y="2564904"/>
            <a:ext cx="7956550" cy="8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РОССЕЛЬХОЗБАНК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</a:t>
            </a:r>
            <a:r>
              <a:rPr lang="ru-RU" altLang="ru-RU" sz="2400" b="1" dirty="0">
                <a:solidFill>
                  <a:srgbClr val="35663B"/>
                </a:solidFill>
                <a:latin typeface="Arial" panose="020B0604020202020204" pitchFamily="34" charset="0"/>
              </a:rPr>
              <a:t>ИПОТЕКА </a:t>
            </a:r>
          </a:p>
        </p:txBody>
      </p:sp>
      <p:grpSp>
        <p:nvGrpSpPr>
          <p:cNvPr id="3080" name="Группа 7"/>
          <p:cNvGrpSpPr>
            <a:grpSpLocks/>
          </p:cNvGrpSpPr>
          <p:nvPr/>
        </p:nvGrpSpPr>
        <p:grpSpPr bwMode="auto">
          <a:xfrm>
            <a:off x="9598025" y="2546350"/>
            <a:ext cx="1301750" cy="863600"/>
            <a:chOff x="7812360" y="2709863"/>
            <a:chExt cx="1201464" cy="863600"/>
          </a:xfrm>
        </p:grpSpPr>
        <p:pic>
          <p:nvPicPr>
            <p:cNvPr id="308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7" r="7381"/>
            <a:stretch>
              <a:fillRect/>
            </a:stretch>
          </p:blipFill>
          <p:spPr bwMode="auto">
            <a:xfrm>
              <a:off x="8437943" y="2709863"/>
              <a:ext cx="57588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44" r="63263"/>
            <a:stretch>
              <a:fillRect/>
            </a:stretch>
          </p:blipFill>
          <p:spPr bwMode="auto">
            <a:xfrm>
              <a:off x="7812360" y="2709863"/>
              <a:ext cx="5735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7"/>
    </mc:Choice>
    <mc:Fallback xmlns="">
      <p:transition spd="slow" advTm="939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2"/>
          <p:cNvSpPr txBox="1">
            <a:spLocks/>
          </p:cNvSpPr>
          <p:nvPr/>
        </p:nvSpPr>
        <p:spPr bwMode="auto">
          <a:xfrm>
            <a:off x="348716" y="162586"/>
            <a:ext cx="813488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177800">
              <a:spcBef>
                <a:spcPct val="20000"/>
              </a:spcBef>
              <a:buClr>
                <a:srgbClr val="266234"/>
              </a:buClr>
              <a:buSzPct val="14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4988" indent="-155575">
              <a:spcBef>
                <a:spcPct val="20000"/>
              </a:spcBef>
              <a:buClr>
                <a:srgbClr val="266234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>
              <a:spcBef>
                <a:spcPct val="20000"/>
              </a:spcBef>
              <a:buClr>
                <a:srgbClr val="266234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4625">
              <a:spcBef>
                <a:spcPct val="20000"/>
              </a:spcBef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25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097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69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41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400" spc="-20" dirty="0" smtClean="0">
                <a:latin typeface="Proxima Nova" charset="0"/>
                <a:ea typeface="Proxima Nova" charset="0"/>
                <a:cs typeface="Proxima Nova" charset="0"/>
              </a:rPr>
              <a:t>О БАНКЕ</a:t>
            </a:r>
            <a:endParaRPr lang="en-US" altLang="ru-RU" sz="2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384" y="4077072"/>
            <a:ext cx="4752528" cy="20928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spc="-20" dirty="0" smtClean="0">
                <a:latin typeface="Arial" panose="020B0604020202020204" pitchFamily="34" charset="0"/>
                <a:ea typeface="Proxima Nova" charset="0"/>
              </a:rPr>
              <a:t>АО «РОССЕЛЬХОЗБАНК» – </a:t>
            </a:r>
          </a:p>
          <a:p>
            <a:endParaRPr lang="ru-RU" sz="800" spc="-20" dirty="0" smtClean="0">
              <a:latin typeface="Proxima Nova" charset="0"/>
              <a:ea typeface="Proxima Nova" charset="0"/>
              <a:cs typeface="Proxima Nova" charset="0"/>
            </a:endParaRPr>
          </a:p>
          <a:p>
            <a:pPr algn="just"/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универсальный коммерческий банк, предоставляющий все виды банковских услуг и занимающий лидирующие позиции в финансировании агропромышленного комплекса России. 100% голосующих акций Банка принадлежат Российской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Федерации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в лице Федерального агентства по управлению государственным имуществом. </a:t>
            </a:r>
          </a:p>
        </p:txBody>
      </p:sp>
      <p:pic>
        <p:nvPicPr>
          <p:cNvPr id="1028" name="Picture 4" descr="C:\Users\Slobodyan-RA\Desktop\Картинки\poster-rosselhozba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51450" cy="34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9"/>
          <p:cNvSpPr/>
          <p:nvPr/>
        </p:nvSpPr>
        <p:spPr>
          <a:xfrm>
            <a:off x="7803023" y="3846514"/>
            <a:ext cx="3488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 smtClean="0">
                <a:latin typeface="Arial" panose="020B0604020202020204" pitchFamily="34" charset="0"/>
                <a:ea typeface="Proxima Nova" charset="0"/>
              </a:rPr>
              <a:t>ФИЛИАЛЬНАЯ СЕТЬ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900" spc="-20" dirty="0" smtClean="0">
                <a:latin typeface="Arial" panose="020B0604020202020204" pitchFamily="34" charset="0"/>
                <a:ea typeface="Proxima Nova" charset="0"/>
              </a:rPr>
              <a:t>Банк сегодня это более 1 300 офисов  обслуживания во всех регионах страны. Вторая филиальная сеть в России.</a:t>
            </a:r>
            <a:endParaRPr lang="en-US" sz="9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3" name="Rectangle 60"/>
          <p:cNvSpPr/>
          <p:nvPr/>
        </p:nvSpPr>
        <p:spPr>
          <a:xfrm>
            <a:off x="7803023" y="4668172"/>
            <a:ext cx="3488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>
                <a:latin typeface="Arial" panose="020B0604020202020204" pitchFamily="34" charset="0"/>
                <a:ea typeface="Proxima Nova" charset="0"/>
              </a:rPr>
              <a:t>РЕЙТИНГ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900" spc="-20" dirty="0">
                <a:latin typeface="Arial" panose="020B0604020202020204" pitchFamily="34" charset="0"/>
                <a:ea typeface="Proxima Nova" charset="0"/>
              </a:rPr>
              <a:t>Международные </a:t>
            </a:r>
            <a:r>
              <a:rPr lang="ru-RU" sz="900" spc="-20" dirty="0" smtClean="0">
                <a:latin typeface="Arial" panose="020B0604020202020204" pitchFamily="34" charset="0"/>
                <a:ea typeface="Proxima Nova" charset="0"/>
              </a:rPr>
              <a:t>агентства </a:t>
            </a:r>
            <a:r>
              <a:rPr lang="ru-RU" sz="900" spc="-20" dirty="0" err="1">
                <a:latin typeface="Arial" panose="020B0604020202020204" pitchFamily="34" charset="0"/>
                <a:ea typeface="Proxima Nova" charset="0"/>
              </a:rPr>
              <a:t>Fitch</a:t>
            </a:r>
            <a:r>
              <a:rPr lang="ru-RU" sz="900" spc="-20" dirty="0">
                <a:latin typeface="Arial" panose="020B0604020202020204" pitchFamily="34" charset="0"/>
                <a:ea typeface="Proxima Nova" charset="0"/>
              </a:rPr>
              <a:t> и </a:t>
            </a:r>
            <a:r>
              <a:rPr lang="ru-RU" sz="900" spc="-20" dirty="0" err="1">
                <a:latin typeface="Arial" panose="020B0604020202020204" pitchFamily="34" charset="0"/>
                <a:ea typeface="Proxima Nova" charset="0"/>
              </a:rPr>
              <a:t>Moody's</a:t>
            </a:r>
            <a:r>
              <a:rPr lang="ru-RU" sz="900" spc="-20" dirty="0">
                <a:latin typeface="Arial" panose="020B0604020202020204" pitchFamily="34" charset="0"/>
                <a:ea typeface="Proxima Nova" charset="0"/>
              </a:rPr>
              <a:t>  присвоили Банку долгосрочные кредитные рейтинги ВВB- и Ва1, соответственно</a:t>
            </a:r>
            <a:r>
              <a:rPr lang="ru-RU" sz="900" spc="-20" dirty="0">
                <a:latin typeface="Proxima Nova" charset="0"/>
                <a:ea typeface="Proxima Nova" charset="0"/>
                <a:cs typeface="Proxima Nova" charset="0"/>
              </a:rPr>
              <a:t>.</a:t>
            </a:r>
            <a:endParaRPr lang="en-US" sz="9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4" name="Rectangle 61"/>
          <p:cNvSpPr/>
          <p:nvPr/>
        </p:nvSpPr>
        <p:spPr>
          <a:xfrm>
            <a:off x="7803023" y="5547607"/>
            <a:ext cx="34213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>
                <a:latin typeface="Arial" panose="020B0604020202020204" pitchFamily="34" charset="0"/>
                <a:ea typeface="Proxima Nova" charset="0"/>
              </a:rPr>
              <a:t>БАНК ДЛЯ ЛЮДЕЙ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900" spc="-20" dirty="0" smtClean="0">
                <a:latin typeface="Arial" panose="020B0604020202020204" pitchFamily="34" charset="0"/>
                <a:ea typeface="Proxima Nova" charset="0"/>
              </a:rPr>
              <a:t>РСХБ стабильно входит В ТОП-5 банков по объему депозитов и кредитов физическим лицам.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71458" y="3717032"/>
            <a:ext cx="4419600" cy="22145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7113753" y="3816574"/>
            <a:ext cx="598487" cy="598488"/>
            <a:chOff x="6008391" y="4132016"/>
            <a:chExt cx="598487" cy="598488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xmlns="" id="{EC696351-4BB5-46BD-8AE2-FB843271F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391" y="4132016"/>
              <a:ext cx="598487" cy="598488"/>
            </a:xfrm>
            <a:prstGeom prst="ellipse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xmlns="" id="{84A0B217-B971-4A7D-B951-53BA19C13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4754" y="4252666"/>
              <a:ext cx="387350" cy="327025"/>
            </a:xfrm>
            <a:custGeom>
              <a:avLst/>
              <a:gdLst>
                <a:gd name="T0" fmla="*/ 234 w 689"/>
                <a:gd name="T1" fmla="*/ 183 h 582"/>
                <a:gd name="T2" fmla="*/ 232 w 689"/>
                <a:gd name="T3" fmla="*/ 173 h 582"/>
                <a:gd name="T4" fmla="*/ 216 w 689"/>
                <a:gd name="T5" fmla="*/ 65 h 582"/>
                <a:gd name="T6" fmla="*/ 234 w 689"/>
                <a:gd name="T7" fmla="*/ 62 h 582"/>
                <a:gd name="T8" fmla="*/ 232 w 689"/>
                <a:gd name="T9" fmla="*/ 50 h 582"/>
                <a:gd name="T10" fmla="*/ 120 w 689"/>
                <a:gd name="T11" fmla="*/ 0 h 582"/>
                <a:gd name="T12" fmla="*/ 9 w 689"/>
                <a:gd name="T13" fmla="*/ 53 h 582"/>
                <a:gd name="T14" fmla="*/ 12 w 689"/>
                <a:gd name="T15" fmla="*/ 65 h 582"/>
                <a:gd name="T16" fmla="*/ 28 w 689"/>
                <a:gd name="T17" fmla="*/ 173 h 582"/>
                <a:gd name="T18" fmla="*/ 9 w 689"/>
                <a:gd name="T19" fmla="*/ 175 h 582"/>
                <a:gd name="T20" fmla="*/ 2 w 689"/>
                <a:gd name="T21" fmla="*/ 183 h 582"/>
                <a:gd name="T22" fmla="*/ 0 w 689"/>
                <a:gd name="T23" fmla="*/ 204 h 582"/>
                <a:gd name="T24" fmla="*/ 242 w 689"/>
                <a:gd name="T25" fmla="*/ 206 h 582"/>
                <a:gd name="T26" fmla="*/ 244 w 689"/>
                <a:gd name="T27" fmla="*/ 185 h 582"/>
                <a:gd name="T28" fmla="*/ 211 w 689"/>
                <a:gd name="T29" fmla="*/ 173 h 582"/>
                <a:gd name="T30" fmla="*/ 186 w 689"/>
                <a:gd name="T31" fmla="*/ 65 h 582"/>
                <a:gd name="T32" fmla="*/ 211 w 689"/>
                <a:gd name="T33" fmla="*/ 173 h 582"/>
                <a:gd name="T34" fmla="*/ 181 w 689"/>
                <a:gd name="T35" fmla="*/ 65 h 582"/>
                <a:gd name="T36" fmla="*/ 139 w 689"/>
                <a:gd name="T37" fmla="*/ 173 h 582"/>
                <a:gd name="T38" fmla="*/ 109 w 689"/>
                <a:gd name="T39" fmla="*/ 65 h 582"/>
                <a:gd name="T40" fmla="*/ 134 w 689"/>
                <a:gd name="T41" fmla="*/ 173 h 582"/>
                <a:gd name="T42" fmla="*/ 109 w 689"/>
                <a:gd name="T43" fmla="*/ 65 h 582"/>
                <a:gd name="T44" fmla="*/ 104 w 689"/>
                <a:gd name="T45" fmla="*/ 65 h 582"/>
                <a:gd name="T46" fmla="*/ 63 w 689"/>
                <a:gd name="T47" fmla="*/ 173 h 582"/>
                <a:gd name="T48" fmla="*/ 14 w 689"/>
                <a:gd name="T49" fmla="*/ 54 h 582"/>
                <a:gd name="T50" fmla="*/ 229 w 689"/>
                <a:gd name="T51" fmla="*/ 54 h 582"/>
                <a:gd name="T52" fmla="*/ 14 w 689"/>
                <a:gd name="T53" fmla="*/ 60 h 582"/>
                <a:gd name="T54" fmla="*/ 33 w 689"/>
                <a:gd name="T55" fmla="*/ 65 h 582"/>
                <a:gd name="T56" fmla="*/ 58 w 689"/>
                <a:gd name="T57" fmla="*/ 173 h 582"/>
                <a:gd name="T58" fmla="*/ 33 w 689"/>
                <a:gd name="T59" fmla="*/ 65 h 582"/>
                <a:gd name="T60" fmla="*/ 5 w 689"/>
                <a:gd name="T61" fmla="*/ 201 h 582"/>
                <a:gd name="T62" fmla="*/ 11 w 689"/>
                <a:gd name="T63" fmla="*/ 188 h 582"/>
                <a:gd name="T64" fmla="*/ 14 w 689"/>
                <a:gd name="T65" fmla="*/ 178 h 582"/>
                <a:gd name="T66" fmla="*/ 229 w 689"/>
                <a:gd name="T67" fmla="*/ 185 h 582"/>
                <a:gd name="T68" fmla="*/ 239 w 689"/>
                <a:gd name="T69" fmla="*/ 188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9" h="582">
                  <a:moveTo>
                    <a:pt x="682" y="516"/>
                  </a:moveTo>
                  <a:cubicBezTo>
                    <a:pt x="661" y="516"/>
                    <a:pt x="661" y="516"/>
                    <a:pt x="661" y="516"/>
                  </a:cubicBezTo>
                  <a:cubicBezTo>
                    <a:pt x="661" y="495"/>
                    <a:pt x="661" y="495"/>
                    <a:pt x="661" y="495"/>
                  </a:cubicBezTo>
                  <a:cubicBezTo>
                    <a:pt x="661" y="491"/>
                    <a:pt x="658" y="488"/>
                    <a:pt x="654" y="488"/>
                  </a:cubicBezTo>
                  <a:cubicBezTo>
                    <a:pt x="609" y="488"/>
                    <a:pt x="609" y="488"/>
                    <a:pt x="609" y="488"/>
                  </a:cubicBezTo>
                  <a:cubicBezTo>
                    <a:pt x="609" y="183"/>
                    <a:pt x="609" y="183"/>
                    <a:pt x="609" y="183"/>
                  </a:cubicBezTo>
                  <a:cubicBezTo>
                    <a:pt x="653" y="183"/>
                    <a:pt x="653" y="183"/>
                    <a:pt x="653" y="183"/>
                  </a:cubicBezTo>
                  <a:cubicBezTo>
                    <a:pt x="657" y="183"/>
                    <a:pt x="660" y="180"/>
                    <a:pt x="660" y="176"/>
                  </a:cubicBezTo>
                  <a:cubicBezTo>
                    <a:pt x="660" y="149"/>
                    <a:pt x="660" y="149"/>
                    <a:pt x="660" y="149"/>
                  </a:cubicBezTo>
                  <a:cubicBezTo>
                    <a:pt x="660" y="146"/>
                    <a:pt x="658" y="143"/>
                    <a:pt x="656" y="142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3" y="0"/>
                    <a:pt x="341" y="0"/>
                    <a:pt x="339" y="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43"/>
                    <a:pt x="26" y="146"/>
                    <a:pt x="26" y="149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80"/>
                    <a:pt x="29" y="183"/>
                    <a:pt x="33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28" y="488"/>
                    <a:pt x="25" y="491"/>
                    <a:pt x="25" y="495"/>
                  </a:cubicBezTo>
                  <a:cubicBezTo>
                    <a:pt x="25" y="516"/>
                    <a:pt x="25" y="516"/>
                    <a:pt x="25" y="516"/>
                  </a:cubicBezTo>
                  <a:cubicBezTo>
                    <a:pt x="7" y="516"/>
                    <a:pt x="7" y="516"/>
                    <a:pt x="7" y="516"/>
                  </a:cubicBezTo>
                  <a:cubicBezTo>
                    <a:pt x="3" y="516"/>
                    <a:pt x="0" y="520"/>
                    <a:pt x="0" y="523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9"/>
                    <a:pt x="3" y="582"/>
                    <a:pt x="7" y="582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6" y="582"/>
                    <a:pt x="689" y="579"/>
                    <a:pt x="689" y="575"/>
                  </a:cubicBezTo>
                  <a:cubicBezTo>
                    <a:pt x="689" y="523"/>
                    <a:pt x="689" y="523"/>
                    <a:pt x="689" y="523"/>
                  </a:cubicBezTo>
                  <a:cubicBezTo>
                    <a:pt x="689" y="520"/>
                    <a:pt x="686" y="516"/>
                    <a:pt x="682" y="516"/>
                  </a:cubicBezTo>
                  <a:moveTo>
                    <a:pt x="595" y="488"/>
                  </a:moveTo>
                  <a:cubicBezTo>
                    <a:pt x="526" y="488"/>
                    <a:pt x="526" y="488"/>
                    <a:pt x="526" y="488"/>
                  </a:cubicBezTo>
                  <a:cubicBezTo>
                    <a:pt x="526" y="183"/>
                    <a:pt x="526" y="183"/>
                    <a:pt x="526" y="183"/>
                  </a:cubicBezTo>
                  <a:cubicBezTo>
                    <a:pt x="595" y="183"/>
                    <a:pt x="595" y="183"/>
                    <a:pt x="595" y="183"/>
                  </a:cubicBezTo>
                  <a:lnTo>
                    <a:pt x="595" y="488"/>
                  </a:lnTo>
                  <a:close/>
                  <a:moveTo>
                    <a:pt x="392" y="183"/>
                  </a:moveTo>
                  <a:cubicBezTo>
                    <a:pt x="512" y="183"/>
                    <a:pt x="512" y="183"/>
                    <a:pt x="512" y="183"/>
                  </a:cubicBezTo>
                  <a:cubicBezTo>
                    <a:pt x="512" y="488"/>
                    <a:pt x="512" y="488"/>
                    <a:pt x="512" y="488"/>
                  </a:cubicBezTo>
                  <a:cubicBezTo>
                    <a:pt x="392" y="488"/>
                    <a:pt x="392" y="488"/>
                    <a:pt x="392" y="488"/>
                  </a:cubicBezTo>
                  <a:lnTo>
                    <a:pt x="392" y="183"/>
                  </a:lnTo>
                  <a:close/>
                  <a:moveTo>
                    <a:pt x="308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488"/>
                    <a:pt x="378" y="488"/>
                    <a:pt x="378" y="488"/>
                  </a:cubicBezTo>
                  <a:cubicBezTo>
                    <a:pt x="308" y="488"/>
                    <a:pt x="308" y="488"/>
                    <a:pt x="308" y="488"/>
                  </a:cubicBezTo>
                  <a:lnTo>
                    <a:pt x="308" y="183"/>
                  </a:lnTo>
                  <a:close/>
                  <a:moveTo>
                    <a:pt x="178" y="183"/>
                  </a:moveTo>
                  <a:cubicBezTo>
                    <a:pt x="294" y="183"/>
                    <a:pt x="294" y="183"/>
                    <a:pt x="294" y="183"/>
                  </a:cubicBezTo>
                  <a:cubicBezTo>
                    <a:pt x="294" y="488"/>
                    <a:pt x="294" y="488"/>
                    <a:pt x="294" y="488"/>
                  </a:cubicBezTo>
                  <a:cubicBezTo>
                    <a:pt x="178" y="488"/>
                    <a:pt x="178" y="488"/>
                    <a:pt x="178" y="488"/>
                  </a:cubicBezTo>
                  <a:lnTo>
                    <a:pt x="178" y="183"/>
                  </a:lnTo>
                  <a:close/>
                  <a:moveTo>
                    <a:pt x="40" y="153"/>
                  </a:moveTo>
                  <a:cubicBezTo>
                    <a:pt x="342" y="15"/>
                    <a:pt x="342" y="15"/>
                    <a:pt x="342" y="15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69"/>
                    <a:pt x="646" y="169"/>
                    <a:pt x="646" y="169"/>
                  </a:cubicBezTo>
                  <a:cubicBezTo>
                    <a:pt x="40" y="169"/>
                    <a:pt x="40" y="169"/>
                    <a:pt x="40" y="169"/>
                  </a:cubicBezTo>
                  <a:lnTo>
                    <a:pt x="40" y="153"/>
                  </a:lnTo>
                  <a:close/>
                  <a:moveTo>
                    <a:pt x="94" y="183"/>
                  </a:moveTo>
                  <a:cubicBezTo>
                    <a:pt x="164" y="183"/>
                    <a:pt x="164" y="183"/>
                    <a:pt x="164" y="183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94" y="488"/>
                    <a:pt x="94" y="488"/>
                    <a:pt x="94" y="488"/>
                  </a:cubicBezTo>
                  <a:lnTo>
                    <a:pt x="94" y="183"/>
                  </a:lnTo>
                  <a:close/>
                  <a:moveTo>
                    <a:pt x="675" y="568"/>
                  </a:moveTo>
                  <a:cubicBezTo>
                    <a:pt x="14" y="568"/>
                    <a:pt x="14" y="568"/>
                    <a:pt x="14" y="568"/>
                  </a:cubicBezTo>
                  <a:cubicBezTo>
                    <a:pt x="14" y="530"/>
                    <a:pt x="14" y="530"/>
                    <a:pt x="14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6" y="530"/>
                    <a:pt x="39" y="527"/>
                    <a:pt x="39" y="523"/>
                  </a:cubicBezTo>
                  <a:cubicBezTo>
                    <a:pt x="39" y="502"/>
                    <a:pt x="39" y="502"/>
                    <a:pt x="39" y="502"/>
                  </a:cubicBezTo>
                  <a:cubicBezTo>
                    <a:pt x="647" y="502"/>
                    <a:pt x="647" y="502"/>
                    <a:pt x="647" y="502"/>
                  </a:cubicBezTo>
                  <a:cubicBezTo>
                    <a:pt x="647" y="523"/>
                    <a:pt x="647" y="523"/>
                    <a:pt x="647" y="523"/>
                  </a:cubicBezTo>
                  <a:cubicBezTo>
                    <a:pt x="647" y="527"/>
                    <a:pt x="650" y="530"/>
                    <a:pt x="654" y="530"/>
                  </a:cubicBezTo>
                  <a:cubicBezTo>
                    <a:pt x="675" y="530"/>
                    <a:pt x="675" y="530"/>
                    <a:pt x="675" y="530"/>
                  </a:cubicBezTo>
                  <a:lnTo>
                    <a:pt x="675" y="568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113754" y="4625509"/>
            <a:ext cx="598487" cy="598488"/>
            <a:chOff x="6008391" y="4132016"/>
            <a:chExt cx="598487" cy="598488"/>
          </a:xfrm>
        </p:grpSpPr>
        <p:sp>
          <p:nvSpPr>
            <p:cNvPr id="24" name="Oval 20">
              <a:extLst>
                <a:ext uri="{FF2B5EF4-FFF2-40B4-BE49-F238E27FC236}">
                  <a16:creationId xmlns:a16="http://schemas.microsoft.com/office/drawing/2014/main" xmlns="" id="{EC696351-4BB5-46BD-8AE2-FB843271F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391" y="4132016"/>
              <a:ext cx="598487" cy="598488"/>
            </a:xfrm>
            <a:prstGeom prst="ellipse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5" name="Freeform 79">
              <a:extLst>
                <a:ext uri="{FF2B5EF4-FFF2-40B4-BE49-F238E27FC236}">
                  <a16:creationId xmlns:a16="http://schemas.microsoft.com/office/drawing/2014/main" xmlns="" id="{84A0B217-B971-4A7D-B951-53BA19C13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4754" y="4252666"/>
              <a:ext cx="387350" cy="327025"/>
            </a:xfrm>
            <a:custGeom>
              <a:avLst/>
              <a:gdLst>
                <a:gd name="T0" fmla="*/ 234 w 689"/>
                <a:gd name="T1" fmla="*/ 183 h 582"/>
                <a:gd name="T2" fmla="*/ 232 w 689"/>
                <a:gd name="T3" fmla="*/ 173 h 582"/>
                <a:gd name="T4" fmla="*/ 216 w 689"/>
                <a:gd name="T5" fmla="*/ 65 h 582"/>
                <a:gd name="T6" fmla="*/ 234 w 689"/>
                <a:gd name="T7" fmla="*/ 62 h 582"/>
                <a:gd name="T8" fmla="*/ 232 w 689"/>
                <a:gd name="T9" fmla="*/ 50 h 582"/>
                <a:gd name="T10" fmla="*/ 120 w 689"/>
                <a:gd name="T11" fmla="*/ 0 h 582"/>
                <a:gd name="T12" fmla="*/ 9 w 689"/>
                <a:gd name="T13" fmla="*/ 53 h 582"/>
                <a:gd name="T14" fmla="*/ 12 w 689"/>
                <a:gd name="T15" fmla="*/ 65 h 582"/>
                <a:gd name="T16" fmla="*/ 28 w 689"/>
                <a:gd name="T17" fmla="*/ 173 h 582"/>
                <a:gd name="T18" fmla="*/ 9 w 689"/>
                <a:gd name="T19" fmla="*/ 175 h 582"/>
                <a:gd name="T20" fmla="*/ 2 w 689"/>
                <a:gd name="T21" fmla="*/ 183 h 582"/>
                <a:gd name="T22" fmla="*/ 0 w 689"/>
                <a:gd name="T23" fmla="*/ 204 h 582"/>
                <a:gd name="T24" fmla="*/ 242 w 689"/>
                <a:gd name="T25" fmla="*/ 206 h 582"/>
                <a:gd name="T26" fmla="*/ 244 w 689"/>
                <a:gd name="T27" fmla="*/ 185 h 582"/>
                <a:gd name="T28" fmla="*/ 211 w 689"/>
                <a:gd name="T29" fmla="*/ 173 h 582"/>
                <a:gd name="T30" fmla="*/ 186 w 689"/>
                <a:gd name="T31" fmla="*/ 65 h 582"/>
                <a:gd name="T32" fmla="*/ 211 w 689"/>
                <a:gd name="T33" fmla="*/ 173 h 582"/>
                <a:gd name="T34" fmla="*/ 181 w 689"/>
                <a:gd name="T35" fmla="*/ 65 h 582"/>
                <a:gd name="T36" fmla="*/ 139 w 689"/>
                <a:gd name="T37" fmla="*/ 173 h 582"/>
                <a:gd name="T38" fmla="*/ 109 w 689"/>
                <a:gd name="T39" fmla="*/ 65 h 582"/>
                <a:gd name="T40" fmla="*/ 134 w 689"/>
                <a:gd name="T41" fmla="*/ 173 h 582"/>
                <a:gd name="T42" fmla="*/ 109 w 689"/>
                <a:gd name="T43" fmla="*/ 65 h 582"/>
                <a:gd name="T44" fmla="*/ 104 w 689"/>
                <a:gd name="T45" fmla="*/ 65 h 582"/>
                <a:gd name="T46" fmla="*/ 63 w 689"/>
                <a:gd name="T47" fmla="*/ 173 h 582"/>
                <a:gd name="T48" fmla="*/ 14 w 689"/>
                <a:gd name="T49" fmla="*/ 54 h 582"/>
                <a:gd name="T50" fmla="*/ 229 w 689"/>
                <a:gd name="T51" fmla="*/ 54 h 582"/>
                <a:gd name="T52" fmla="*/ 14 w 689"/>
                <a:gd name="T53" fmla="*/ 60 h 582"/>
                <a:gd name="T54" fmla="*/ 33 w 689"/>
                <a:gd name="T55" fmla="*/ 65 h 582"/>
                <a:gd name="T56" fmla="*/ 58 w 689"/>
                <a:gd name="T57" fmla="*/ 173 h 582"/>
                <a:gd name="T58" fmla="*/ 33 w 689"/>
                <a:gd name="T59" fmla="*/ 65 h 582"/>
                <a:gd name="T60" fmla="*/ 5 w 689"/>
                <a:gd name="T61" fmla="*/ 201 h 582"/>
                <a:gd name="T62" fmla="*/ 11 w 689"/>
                <a:gd name="T63" fmla="*/ 188 h 582"/>
                <a:gd name="T64" fmla="*/ 14 w 689"/>
                <a:gd name="T65" fmla="*/ 178 h 582"/>
                <a:gd name="T66" fmla="*/ 229 w 689"/>
                <a:gd name="T67" fmla="*/ 185 h 582"/>
                <a:gd name="T68" fmla="*/ 239 w 689"/>
                <a:gd name="T69" fmla="*/ 188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9" h="582">
                  <a:moveTo>
                    <a:pt x="682" y="516"/>
                  </a:moveTo>
                  <a:cubicBezTo>
                    <a:pt x="661" y="516"/>
                    <a:pt x="661" y="516"/>
                    <a:pt x="661" y="516"/>
                  </a:cubicBezTo>
                  <a:cubicBezTo>
                    <a:pt x="661" y="495"/>
                    <a:pt x="661" y="495"/>
                    <a:pt x="661" y="495"/>
                  </a:cubicBezTo>
                  <a:cubicBezTo>
                    <a:pt x="661" y="491"/>
                    <a:pt x="658" y="488"/>
                    <a:pt x="654" y="488"/>
                  </a:cubicBezTo>
                  <a:cubicBezTo>
                    <a:pt x="609" y="488"/>
                    <a:pt x="609" y="488"/>
                    <a:pt x="609" y="488"/>
                  </a:cubicBezTo>
                  <a:cubicBezTo>
                    <a:pt x="609" y="183"/>
                    <a:pt x="609" y="183"/>
                    <a:pt x="609" y="183"/>
                  </a:cubicBezTo>
                  <a:cubicBezTo>
                    <a:pt x="653" y="183"/>
                    <a:pt x="653" y="183"/>
                    <a:pt x="653" y="183"/>
                  </a:cubicBezTo>
                  <a:cubicBezTo>
                    <a:pt x="657" y="183"/>
                    <a:pt x="660" y="180"/>
                    <a:pt x="660" y="176"/>
                  </a:cubicBezTo>
                  <a:cubicBezTo>
                    <a:pt x="660" y="149"/>
                    <a:pt x="660" y="149"/>
                    <a:pt x="660" y="149"/>
                  </a:cubicBezTo>
                  <a:cubicBezTo>
                    <a:pt x="660" y="146"/>
                    <a:pt x="658" y="143"/>
                    <a:pt x="656" y="142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3" y="0"/>
                    <a:pt x="341" y="0"/>
                    <a:pt x="339" y="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43"/>
                    <a:pt x="26" y="146"/>
                    <a:pt x="26" y="149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80"/>
                    <a:pt x="29" y="183"/>
                    <a:pt x="33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28" y="488"/>
                    <a:pt x="25" y="491"/>
                    <a:pt x="25" y="495"/>
                  </a:cubicBezTo>
                  <a:cubicBezTo>
                    <a:pt x="25" y="516"/>
                    <a:pt x="25" y="516"/>
                    <a:pt x="25" y="516"/>
                  </a:cubicBezTo>
                  <a:cubicBezTo>
                    <a:pt x="7" y="516"/>
                    <a:pt x="7" y="516"/>
                    <a:pt x="7" y="516"/>
                  </a:cubicBezTo>
                  <a:cubicBezTo>
                    <a:pt x="3" y="516"/>
                    <a:pt x="0" y="520"/>
                    <a:pt x="0" y="523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9"/>
                    <a:pt x="3" y="582"/>
                    <a:pt x="7" y="582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6" y="582"/>
                    <a:pt x="689" y="579"/>
                    <a:pt x="689" y="575"/>
                  </a:cubicBezTo>
                  <a:cubicBezTo>
                    <a:pt x="689" y="523"/>
                    <a:pt x="689" y="523"/>
                    <a:pt x="689" y="523"/>
                  </a:cubicBezTo>
                  <a:cubicBezTo>
                    <a:pt x="689" y="520"/>
                    <a:pt x="686" y="516"/>
                    <a:pt x="682" y="516"/>
                  </a:cubicBezTo>
                  <a:moveTo>
                    <a:pt x="595" y="488"/>
                  </a:moveTo>
                  <a:cubicBezTo>
                    <a:pt x="526" y="488"/>
                    <a:pt x="526" y="488"/>
                    <a:pt x="526" y="488"/>
                  </a:cubicBezTo>
                  <a:cubicBezTo>
                    <a:pt x="526" y="183"/>
                    <a:pt x="526" y="183"/>
                    <a:pt x="526" y="183"/>
                  </a:cubicBezTo>
                  <a:cubicBezTo>
                    <a:pt x="595" y="183"/>
                    <a:pt x="595" y="183"/>
                    <a:pt x="595" y="183"/>
                  </a:cubicBezTo>
                  <a:lnTo>
                    <a:pt x="595" y="488"/>
                  </a:lnTo>
                  <a:close/>
                  <a:moveTo>
                    <a:pt x="392" y="183"/>
                  </a:moveTo>
                  <a:cubicBezTo>
                    <a:pt x="512" y="183"/>
                    <a:pt x="512" y="183"/>
                    <a:pt x="512" y="183"/>
                  </a:cubicBezTo>
                  <a:cubicBezTo>
                    <a:pt x="512" y="488"/>
                    <a:pt x="512" y="488"/>
                    <a:pt x="512" y="488"/>
                  </a:cubicBezTo>
                  <a:cubicBezTo>
                    <a:pt x="392" y="488"/>
                    <a:pt x="392" y="488"/>
                    <a:pt x="392" y="488"/>
                  </a:cubicBezTo>
                  <a:lnTo>
                    <a:pt x="392" y="183"/>
                  </a:lnTo>
                  <a:close/>
                  <a:moveTo>
                    <a:pt x="308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488"/>
                    <a:pt x="378" y="488"/>
                    <a:pt x="378" y="488"/>
                  </a:cubicBezTo>
                  <a:cubicBezTo>
                    <a:pt x="308" y="488"/>
                    <a:pt x="308" y="488"/>
                    <a:pt x="308" y="488"/>
                  </a:cubicBezTo>
                  <a:lnTo>
                    <a:pt x="308" y="183"/>
                  </a:lnTo>
                  <a:close/>
                  <a:moveTo>
                    <a:pt x="178" y="183"/>
                  </a:moveTo>
                  <a:cubicBezTo>
                    <a:pt x="294" y="183"/>
                    <a:pt x="294" y="183"/>
                    <a:pt x="294" y="183"/>
                  </a:cubicBezTo>
                  <a:cubicBezTo>
                    <a:pt x="294" y="488"/>
                    <a:pt x="294" y="488"/>
                    <a:pt x="294" y="488"/>
                  </a:cubicBezTo>
                  <a:cubicBezTo>
                    <a:pt x="178" y="488"/>
                    <a:pt x="178" y="488"/>
                    <a:pt x="178" y="488"/>
                  </a:cubicBezTo>
                  <a:lnTo>
                    <a:pt x="178" y="183"/>
                  </a:lnTo>
                  <a:close/>
                  <a:moveTo>
                    <a:pt x="40" y="153"/>
                  </a:moveTo>
                  <a:cubicBezTo>
                    <a:pt x="342" y="15"/>
                    <a:pt x="342" y="15"/>
                    <a:pt x="342" y="15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69"/>
                    <a:pt x="646" y="169"/>
                    <a:pt x="646" y="169"/>
                  </a:cubicBezTo>
                  <a:cubicBezTo>
                    <a:pt x="40" y="169"/>
                    <a:pt x="40" y="169"/>
                    <a:pt x="40" y="169"/>
                  </a:cubicBezTo>
                  <a:lnTo>
                    <a:pt x="40" y="153"/>
                  </a:lnTo>
                  <a:close/>
                  <a:moveTo>
                    <a:pt x="94" y="183"/>
                  </a:moveTo>
                  <a:cubicBezTo>
                    <a:pt x="164" y="183"/>
                    <a:pt x="164" y="183"/>
                    <a:pt x="164" y="183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94" y="488"/>
                    <a:pt x="94" y="488"/>
                    <a:pt x="94" y="488"/>
                  </a:cubicBezTo>
                  <a:lnTo>
                    <a:pt x="94" y="183"/>
                  </a:lnTo>
                  <a:close/>
                  <a:moveTo>
                    <a:pt x="675" y="568"/>
                  </a:moveTo>
                  <a:cubicBezTo>
                    <a:pt x="14" y="568"/>
                    <a:pt x="14" y="568"/>
                    <a:pt x="14" y="568"/>
                  </a:cubicBezTo>
                  <a:cubicBezTo>
                    <a:pt x="14" y="530"/>
                    <a:pt x="14" y="530"/>
                    <a:pt x="14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6" y="530"/>
                    <a:pt x="39" y="527"/>
                    <a:pt x="39" y="523"/>
                  </a:cubicBezTo>
                  <a:cubicBezTo>
                    <a:pt x="39" y="502"/>
                    <a:pt x="39" y="502"/>
                    <a:pt x="39" y="502"/>
                  </a:cubicBezTo>
                  <a:cubicBezTo>
                    <a:pt x="647" y="502"/>
                    <a:pt x="647" y="502"/>
                    <a:pt x="647" y="502"/>
                  </a:cubicBezTo>
                  <a:cubicBezTo>
                    <a:pt x="647" y="523"/>
                    <a:pt x="647" y="523"/>
                    <a:pt x="647" y="523"/>
                  </a:cubicBezTo>
                  <a:cubicBezTo>
                    <a:pt x="647" y="527"/>
                    <a:pt x="650" y="530"/>
                    <a:pt x="654" y="530"/>
                  </a:cubicBezTo>
                  <a:cubicBezTo>
                    <a:pt x="675" y="530"/>
                    <a:pt x="675" y="530"/>
                    <a:pt x="675" y="530"/>
                  </a:cubicBezTo>
                  <a:lnTo>
                    <a:pt x="675" y="568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114050" y="5487728"/>
            <a:ext cx="598487" cy="598488"/>
            <a:chOff x="6008391" y="4132016"/>
            <a:chExt cx="598487" cy="598488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xmlns="" id="{EC696351-4BB5-46BD-8AE2-FB843271F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391" y="4132016"/>
              <a:ext cx="598487" cy="598488"/>
            </a:xfrm>
            <a:prstGeom prst="ellipse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8" name="Freeform 79">
              <a:extLst>
                <a:ext uri="{FF2B5EF4-FFF2-40B4-BE49-F238E27FC236}">
                  <a16:creationId xmlns:a16="http://schemas.microsoft.com/office/drawing/2014/main" xmlns="" id="{84A0B217-B971-4A7D-B951-53BA19C13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4754" y="4252666"/>
              <a:ext cx="387350" cy="327025"/>
            </a:xfrm>
            <a:custGeom>
              <a:avLst/>
              <a:gdLst>
                <a:gd name="T0" fmla="*/ 234 w 689"/>
                <a:gd name="T1" fmla="*/ 183 h 582"/>
                <a:gd name="T2" fmla="*/ 232 w 689"/>
                <a:gd name="T3" fmla="*/ 173 h 582"/>
                <a:gd name="T4" fmla="*/ 216 w 689"/>
                <a:gd name="T5" fmla="*/ 65 h 582"/>
                <a:gd name="T6" fmla="*/ 234 w 689"/>
                <a:gd name="T7" fmla="*/ 62 h 582"/>
                <a:gd name="T8" fmla="*/ 232 w 689"/>
                <a:gd name="T9" fmla="*/ 50 h 582"/>
                <a:gd name="T10" fmla="*/ 120 w 689"/>
                <a:gd name="T11" fmla="*/ 0 h 582"/>
                <a:gd name="T12" fmla="*/ 9 w 689"/>
                <a:gd name="T13" fmla="*/ 53 h 582"/>
                <a:gd name="T14" fmla="*/ 12 w 689"/>
                <a:gd name="T15" fmla="*/ 65 h 582"/>
                <a:gd name="T16" fmla="*/ 28 w 689"/>
                <a:gd name="T17" fmla="*/ 173 h 582"/>
                <a:gd name="T18" fmla="*/ 9 w 689"/>
                <a:gd name="T19" fmla="*/ 175 h 582"/>
                <a:gd name="T20" fmla="*/ 2 w 689"/>
                <a:gd name="T21" fmla="*/ 183 h 582"/>
                <a:gd name="T22" fmla="*/ 0 w 689"/>
                <a:gd name="T23" fmla="*/ 204 h 582"/>
                <a:gd name="T24" fmla="*/ 242 w 689"/>
                <a:gd name="T25" fmla="*/ 206 h 582"/>
                <a:gd name="T26" fmla="*/ 244 w 689"/>
                <a:gd name="T27" fmla="*/ 185 h 582"/>
                <a:gd name="T28" fmla="*/ 211 w 689"/>
                <a:gd name="T29" fmla="*/ 173 h 582"/>
                <a:gd name="T30" fmla="*/ 186 w 689"/>
                <a:gd name="T31" fmla="*/ 65 h 582"/>
                <a:gd name="T32" fmla="*/ 211 w 689"/>
                <a:gd name="T33" fmla="*/ 173 h 582"/>
                <a:gd name="T34" fmla="*/ 181 w 689"/>
                <a:gd name="T35" fmla="*/ 65 h 582"/>
                <a:gd name="T36" fmla="*/ 139 w 689"/>
                <a:gd name="T37" fmla="*/ 173 h 582"/>
                <a:gd name="T38" fmla="*/ 109 w 689"/>
                <a:gd name="T39" fmla="*/ 65 h 582"/>
                <a:gd name="T40" fmla="*/ 134 w 689"/>
                <a:gd name="T41" fmla="*/ 173 h 582"/>
                <a:gd name="T42" fmla="*/ 109 w 689"/>
                <a:gd name="T43" fmla="*/ 65 h 582"/>
                <a:gd name="T44" fmla="*/ 104 w 689"/>
                <a:gd name="T45" fmla="*/ 65 h 582"/>
                <a:gd name="T46" fmla="*/ 63 w 689"/>
                <a:gd name="T47" fmla="*/ 173 h 582"/>
                <a:gd name="T48" fmla="*/ 14 w 689"/>
                <a:gd name="T49" fmla="*/ 54 h 582"/>
                <a:gd name="T50" fmla="*/ 229 w 689"/>
                <a:gd name="T51" fmla="*/ 54 h 582"/>
                <a:gd name="T52" fmla="*/ 14 w 689"/>
                <a:gd name="T53" fmla="*/ 60 h 582"/>
                <a:gd name="T54" fmla="*/ 33 w 689"/>
                <a:gd name="T55" fmla="*/ 65 h 582"/>
                <a:gd name="T56" fmla="*/ 58 w 689"/>
                <a:gd name="T57" fmla="*/ 173 h 582"/>
                <a:gd name="T58" fmla="*/ 33 w 689"/>
                <a:gd name="T59" fmla="*/ 65 h 582"/>
                <a:gd name="T60" fmla="*/ 5 w 689"/>
                <a:gd name="T61" fmla="*/ 201 h 582"/>
                <a:gd name="T62" fmla="*/ 11 w 689"/>
                <a:gd name="T63" fmla="*/ 188 h 582"/>
                <a:gd name="T64" fmla="*/ 14 w 689"/>
                <a:gd name="T65" fmla="*/ 178 h 582"/>
                <a:gd name="T66" fmla="*/ 229 w 689"/>
                <a:gd name="T67" fmla="*/ 185 h 582"/>
                <a:gd name="T68" fmla="*/ 239 w 689"/>
                <a:gd name="T69" fmla="*/ 188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9" h="582">
                  <a:moveTo>
                    <a:pt x="682" y="516"/>
                  </a:moveTo>
                  <a:cubicBezTo>
                    <a:pt x="661" y="516"/>
                    <a:pt x="661" y="516"/>
                    <a:pt x="661" y="516"/>
                  </a:cubicBezTo>
                  <a:cubicBezTo>
                    <a:pt x="661" y="495"/>
                    <a:pt x="661" y="495"/>
                    <a:pt x="661" y="495"/>
                  </a:cubicBezTo>
                  <a:cubicBezTo>
                    <a:pt x="661" y="491"/>
                    <a:pt x="658" y="488"/>
                    <a:pt x="654" y="488"/>
                  </a:cubicBezTo>
                  <a:cubicBezTo>
                    <a:pt x="609" y="488"/>
                    <a:pt x="609" y="488"/>
                    <a:pt x="609" y="488"/>
                  </a:cubicBezTo>
                  <a:cubicBezTo>
                    <a:pt x="609" y="183"/>
                    <a:pt x="609" y="183"/>
                    <a:pt x="609" y="183"/>
                  </a:cubicBezTo>
                  <a:cubicBezTo>
                    <a:pt x="653" y="183"/>
                    <a:pt x="653" y="183"/>
                    <a:pt x="653" y="183"/>
                  </a:cubicBezTo>
                  <a:cubicBezTo>
                    <a:pt x="657" y="183"/>
                    <a:pt x="660" y="180"/>
                    <a:pt x="660" y="176"/>
                  </a:cubicBezTo>
                  <a:cubicBezTo>
                    <a:pt x="660" y="149"/>
                    <a:pt x="660" y="149"/>
                    <a:pt x="660" y="149"/>
                  </a:cubicBezTo>
                  <a:cubicBezTo>
                    <a:pt x="660" y="146"/>
                    <a:pt x="658" y="143"/>
                    <a:pt x="656" y="142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3" y="0"/>
                    <a:pt x="341" y="0"/>
                    <a:pt x="339" y="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43"/>
                    <a:pt x="26" y="146"/>
                    <a:pt x="26" y="149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80"/>
                    <a:pt x="29" y="183"/>
                    <a:pt x="33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28" y="488"/>
                    <a:pt x="25" y="491"/>
                    <a:pt x="25" y="495"/>
                  </a:cubicBezTo>
                  <a:cubicBezTo>
                    <a:pt x="25" y="516"/>
                    <a:pt x="25" y="516"/>
                    <a:pt x="25" y="516"/>
                  </a:cubicBezTo>
                  <a:cubicBezTo>
                    <a:pt x="7" y="516"/>
                    <a:pt x="7" y="516"/>
                    <a:pt x="7" y="516"/>
                  </a:cubicBezTo>
                  <a:cubicBezTo>
                    <a:pt x="3" y="516"/>
                    <a:pt x="0" y="520"/>
                    <a:pt x="0" y="523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9"/>
                    <a:pt x="3" y="582"/>
                    <a:pt x="7" y="582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6" y="582"/>
                    <a:pt x="689" y="579"/>
                    <a:pt x="689" y="575"/>
                  </a:cubicBezTo>
                  <a:cubicBezTo>
                    <a:pt x="689" y="523"/>
                    <a:pt x="689" y="523"/>
                    <a:pt x="689" y="523"/>
                  </a:cubicBezTo>
                  <a:cubicBezTo>
                    <a:pt x="689" y="520"/>
                    <a:pt x="686" y="516"/>
                    <a:pt x="682" y="516"/>
                  </a:cubicBezTo>
                  <a:moveTo>
                    <a:pt x="595" y="488"/>
                  </a:moveTo>
                  <a:cubicBezTo>
                    <a:pt x="526" y="488"/>
                    <a:pt x="526" y="488"/>
                    <a:pt x="526" y="488"/>
                  </a:cubicBezTo>
                  <a:cubicBezTo>
                    <a:pt x="526" y="183"/>
                    <a:pt x="526" y="183"/>
                    <a:pt x="526" y="183"/>
                  </a:cubicBezTo>
                  <a:cubicBezTo>
                    <a:pt x="595" y="183"/>
                    <a:pt x="595" y="183"/>
                    <a:pt x="595" y="183"/>
                  </a:cubicBezTo>
                  <a:lnTo>
                    <a:pt x="595" y="488"/>
                  </a:lnTo>
                  <a:close/>
                  <a:moveTo>
                    <a:pt x="392" y="183"/>
                  </a:moveTo>
                  <a:cubicBezTo>
                    <a:pt x="512" y="183"/>
                    <a:pt x="512" y="183"/>
                    <a:pt x="512" y="183"/>
                  </a:cubicBezTo>
                  <a:cubicBezTo>
                    <a:pt x="512" y="488"/>
                    <a:pt x="512" y="488"/>
                    <a:pt x="512" y="488"/>
                  </a:cubicBezTo>
                  <a:cubicBezTo>
                    <a:pt x="392" y="488"/>
                    <a:pt x="392" y="488"/>
                    <a:pt x="392" y="488"/>
                  </a:cubicBezTo>
                  <a:lnTo>
                    <a:pt x="392" y="183"/>
                  </a:lnTo>
                  <a:close/>
                  <a:moveTo>
                    <a:pt x="308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488"/>
                    <a:pt x="378" y="488"/>
                    <a:pt x="378" y="488"/>
                  </a:cubicBezTo>
                  <a:cubicBezTo>
                    <a:pt x="308" y="488"/>
                    <a:pt x="308" y="488"/>
                    <a:pt x="308" y="488"/>
                  </a:cubicBezTo>
                  <a:lnTo>
                    <a:pt x="308" y="183"/>
                  </a:lnTo>
                  <a:close/>
                  <a:moveTo>
                    <a:pt x="178" y="183"/>
                  </a:moveTo>
                  <a:cubicBezTo>
                    <a:pt x="294" y="183"/>
                    <a:pt x="294" y="183"/>
                    <a:pt x="294" y="183"/>
                  </a:cubicBezTo>
                  <a:cubicBezTo>
                    <a:pt x="294" y="488"/>
                    <a:pt x="294" y="488"/>
                    <a:pt x="294" y="488"/>
                  </a:cubicBezTo>
                  <a:cubicBezTo>
                    <a:pt x="178" y="488"/>
                    <a:pt x="178" y="488"/>
                    <a:pt x="178" y="488"/>
                  </a:cubicBezTo>
                  <a:lnTo>
                    <a:pt x="178" y="183"/>
                  </a:lnTo>
                  <a:close/>
                  <a:moveTo>
                    <a:pt x="40" y="153"/>
                  </a:moveTo>
                  <a:cubicBezTo>
                    <a:pt x="342" y="15"/>
                    <a:pt x="342" y="15"/>
                    <a:pt x="342" y="15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69"/>
                    <a:pt x="646" y="169"/>
                    <a:pt x="646" y="169"/>
                  </a:cubicBezTo>
                  <a:cubicBezTo>
                    <a:pt x="40" y="169"/>
                    <a:pt x="40" y="169"/>
                    <a:pt x="40" y="169"/>
                  </a:cubicBezTo>
                  <a:lnTo>
                    <a:pt x="40" y="153"/>
                  </a:lnTo>
                  <a:close/>
                  <a:moveTo>
                    <a:pt x="94" y="183"/>
                  </a:moveTo>
                  <a:cubicBezTo>
                    <a:pt x="164" y="183"/>
                    <a:pt x="164" y="183"/>
                    <a:pt x="164" y="183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94" y="488"/>
                    <a:pt x="94" y="488"/>
                    <a:pt x="94" y="488"/>
                  </a:cubicBezTo>
                  <a:lnTo>
                    <a:pt x="94" y="183"/>
                  </a:lnTo>
                  <a:close/>
                  <a:moveTo>
                    <a:pt x="675" y="568"/>
                  </a:moveTo>
                  <a:cubicBezTo>
                    <a:pt x="14" y="568"/>
                    <a:pt x="14" y="568"/>
                    <a:pt x="14" y="568"/>
                  </a:cubicBezTo>
                  <a:cubicBezTo>
                    <a:pt x="14" y="530"/>
                    <a:pt x="14" y="530"/>
                    <a:pt x="14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6" y="530"/>
                    <a:pt x="39" y="527"/>
                    <a:pt x="39" y="523"/>
                  </a:cubicBezTo>
                  <a:cubicBezTo>
                    <a:pt x="39" y="502"/>
                    <a:pt x="39" y="502"/>
                    <a:pt x="39" y="502"/>
                  </a:cubicBezTo>
                  <a:cubicBezTo>
                    <a:pt x="647" y="502"/>
                    <a:pt x="647" y="502"/>
                    <a:pt x="647" y="502"/>
                  </a:cubicBezTo>
                  <a:cubicBezTo>
                    <a:pt x="647" y="523"/>
                    <a:pt x="647" y="523"/>
                    <a:pt x="647" y="523"/>
                  </a:cubicBezTo>
                  <a:cubicBezTo>
                    <a:pt x="647" y="527"/>
                    <a:pt x="650" y="530"/>
                    <a:pt x="654" y="530"/>
                  </a:cubicBezTo>
                  <a:cubicBezTo>
                    <a:pt x="675" y="530"/>
                    <a:pt x="675" y="530"/>
                    <a:pt x="675" y="530"/>
                  </a:cubicBezTo>
                  <a:lnTo>
                    <a:pt x="675" y="568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89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6"/>
    </mc:Choice>
    <mc:Fallback xmlns="">
      <p:transition spd="slow" advTm="253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433240"/>
            <a:ext cx="6009078" cy="424815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721918" y="1266161"/>
            <a:ext cx="1349755" cy="1171409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object 9"/>
          <p:cNvSpPr txBox="1"/>
          <p:nvPr/>
        </p:nvSpPr>
        <p:spPr>
          <a:xfrm>
            <a:off x="263352" y="1124744"/>
            <a:ext cx="361294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1344" y="2492896"/>
            <a:ext cx="5613692" cy="3456384"/>
            <a:chOff x="191344" y="2132856"/>
            <a:chExt cx="5613692" cy="345638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91344" y="2780928"/>
              <a:ext cx="5613692" cy="2808312"/>
              <a:chOff x="292236" y="3744572"/>
              <a:chExt cx="5613692" cy="2808312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292237" y="6022928"/>
                <a:ext cx="5530574" cy="529956"/>
                <a:chOff x="5621645" y="5927318"/>
                <a:chExt cx="4147931" cy="529956"/>
              </a:xfrm>
            </p:grpSpPr>
            <p:sp>
              <p:nvSpPr>
                <p:cNvPr id="58" name="Прямоугольник 57"/>
                <p:cNvSpPr/>
                <p:nvPr/>
              </p:nvSpPr>
              <p:spPr>
                <a:xfrm>
                  <a:off x="7263986" y="5927318"/>
                  <a:ext cx="2505590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sz="16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до 25 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лет 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(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включительно)</a:t>
                  </a:r>
                  <a:endParaRPr lang="ru-RU" b="1" spc="-20" dirty="0">
                    <a:latin typeface="Arial" panose="020B0604020202020204" pitchFamily="34" charset="0"/>
                    <a:ea typeface="Proxima Nova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621645" y="5975477"/>
                  <a:ext cx="1296000" cy="48179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17462" indent="0">
                    <a:spcBef>
                      <a:spcPct val="20000"/>
                    </a:spcBef>
                    <a:buSzPct val="100000"/>
                    <a:buFontTx/>
                    <a:buNone/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360363" indent="-179388" defTabSz="358775">
                    <a:spcBef>
                      <a:spcPct val="20000"/>
                    </a:spcBef>
                    <a:buClr>
                      <a:srgbClr val="266234"/>
                    </a:buClr>
                    <a:buSzPct val="140000"/>
                    <a:buFont typeface="Arial"/>
                    <a:buChar char="•"/>
                    <a:defRPr sz="1200"/>
                  </a:lvl2pPr>
                  <a:lvl3pPr marL="536575" indent="-157163">
                    <a:spcBef>
                      <a:spcPct val="20000"/>
                    </a:spcBef>
                    <a:buClr>
                      <a:srgbClr val="266234"/>
                    </a:buClr>
                    <a:buSzPct val="120000"/>
                    <a:buFont typeface="Wingdings" charset="2"/>
                    <a:buChar char="§"/>
                    <a:defRPr sz="1200"/>
                  </a:lvl3pPr>
                  <a:lvl4pPr marL="715963" indent="-174625">
                    <a:spcBef>
                      <a:spcPct val="20000"/>
                    </a:spcBef>
                    <a:buClr>
                      <a:srgbClr val="266234"/>
                    </a:buClr>
                    <a:buFont typeface="Arial"/>
                    <a:buChar char="–"/>
                    <a:defRPr sz="1200"/>
                  </a:lvl4pPr>
                  <a:lvl5pPr marL="896938" indent="-176213">
                    <a:spcBef>
                      <a:spcPct val="20000"/>
                    </a:spcBef>
                    <a:buClr>
                      <a:srgbClr val="266234"/>
                    </a:buClr>
                    <a:buSzPct val="50000"/>
                    <a:buFont typeface="Wingdings" charset="2"/>
                    <a:buChar char="u"/>
                    <a:defRPr sz="1200"/>
                  </a:lvl5pPr>
                  <a:lvl6pPr marL="25146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6pPr>
                  <a:lvl7pPr marL="29718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7pPr>
                  <a:lvl8pPr marL="34290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8pPr>
                  <a:lvl9pPr marL="38862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9pPr>
                </a:lstStyle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СРОК </a:t>
                  </a:r>
                </a:p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КРЕДИТА</a:t>
                  </a:r>
                </a:p>
              </p:txBody>
            </p:sp>
          </p:grpSp>
          <p:grpSp>
            <p:nvGrpSpPr>
              <p:cNvPr id="41" name="Группа 40"/>
              <p:cNvGrpSpPr/>
              <p:nvPr/>
            </p:nvGrpSpPr>
            <p:grpSpPr>
              <a:xfrm>
                <a:off x="292246" y="5374856"/>
                <a:ext cx="3888422" cy="515684"/>
                <a:chOff x="38407" y="5175443"/>
                <a:chExt cx="2916317" cy="515684"/>
              </a:xfrm>
            </p:grpSpPr>
            <p:sp>
              <p:nvSpPr>
                <p:cNvPr id="50" name="Прямоугольник 49"/>
                <p:cNvSpPr/>
                <p:nvPr/>
              </p:nvSpPr>
              <p:spPr>
                <a:xfrm>
                  <a:off x="1716316" y="5175443"/>
                  <a:ext cx="1238408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от 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10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%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8407" y="5204666"/>
                  <a:ext cx="1728185" cy="48646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17462" indent="0">
                    <a:spcBef>
                      <a:spcPct val="20000"/>
                    </a:spcBef>
                    <a:buSzPct val="100000"/>
                    <a:buFontTx/>
                    <a:buNone/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360363" indent="-179388" defTabSz="358775">
                    <a:spcBef>
                      <a:spcPct val="20000"/>
                    </a:spcBef>
                    <a:buClr>
                      <a:srgbClr val="266234"/>
                    </a:buClr>
                    <a:buSzPct val="140000"/>
                    <a:buFont typeface="Arial"/>
                    <a:buChar char="•"/>
                    <a:defRPr sz="1200"/>
                  </a:lvl2pPr>
                  <a:lvl3pPr marL="536575" indent="-157163">
                    <a:spcBef>
                      <a:spcPct val="20000"/>
                    </a:spcBef>
                    <a:buClr>
                      <a:srgbClr val="266234"/>
                    </a:buClr>
                    <a:buSzPct val="120000"/>
                    <a:buFont typeface="Wingdings" charset="2"/>
                    <a:buChar char="§"/>
                    <a:defRPr sz="1200"/>
                  </a:lvl3pPr>
                  <a:lvl4pPr marL="715963" indent="-174625">
                    <a:spcBef>
                      <a:spcPct val="20000"/>
                    </a:spcBef>
                    <a:buClr>
                      <a:srgbClr val="266234"/>
                    </a:buClr>
                    <a:buFont typeface="Arial"/>
                    <a:buChar char="–"/>
                    <a:defRPr sz="1200"/>
                  </a:lvl4pPr>
                  <a:lvl5pPr marL="896938" indent="-176213">
                    <a:spcBef>
                      <a:spcPct val="20000"/>
                    </a:spcBef>
                    <a:buClr>
                      <a:srgbClr val="266234"/>
                    </a:buClr>
                    <a:buSzPct val="50000"/>
                    <a:buFont typeface="Wingdings" charset="2"/>
                    <a:buChar char="u"/>
                    <a:defRPr sz="1200"/>
                  </a:lvl5pPr>
                  <a:lvl6pPr marL="25146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6pPr>
                  <a:lvl7pPr marL="29718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7pPr>
                  <a:lvl8pPr marL="34290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8pPr>
                  <a:lvl9pPr marL="38862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9pPr>
                </a:lstStyle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ПЕРВОНАЧАЛЬНЫЙ ВЗНОС</a:t>
                  </a:r>
                </a:p>
              </p:txBody>
            </p:sp>
          </p:grpSp>
          <p:grpSp>
            <p:nvGrpSpPr>
              <p:cNvPr id="42" name="Группа 41"/>
              <p:cNvGrpSpPr/>
              <p:nvPr/>
            </p:nvGrpSpPr>
            <p:grpSpPr>
              <a:xfrm>
                <a:off x="2491422" y="3767916"/>
                <a:ext cx="3414506" cy="1004369"/>
                <a:chOff x="7230834" y="4225821"/>
                <a:chExt cx="2254999" cy="1004369"/>
              </a:xfrm>
            </p:grpSpPr>
            <p:sp>
              <p:nvSpPr>
                <p:cNvPr id="47" name="Прямоугольник 46"/>
                <p:cNvSpPr/>
                <p:nvPr/>
              </p:nvSpPr>
              <p:spPr>
                <a:xfrm>
                  <a:off x="7252668" y="4225821"/>
                  <a:ext cx="2078279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до 5 млн. руб.   </a:t>
                  </a:r>
                </a:p>
              </p:txBody>
            </p:sp>
            <p:sp>
              <p:nvSpPr>
                <p:cNvPr id="48" name="Прямоугольник 47"/>
                <p:cNvSpPr/>
                <p:nvPr/>
              </p:nvSpPr>
              <p:spPr>
                <a:xfrm>
                  <a:off x="7230834" y="4491526"/>
                  <a:ext cx="2254999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для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недвижимости</a:t>
                  </a:r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расположенной </a:t>
                  </a:r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на сельских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территориях </a:t>
                  </a:r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(сельских агломерациях) Ленинградской области и субъектов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РФ, </a:t>
                  </a:r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входящих в состав Дальневосточного федерального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округа</a:t>
                  </a:r>
                  <a:r>
                    <a:rPr lang="en-US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endParaRPr lang="ru-RU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292236" y="3744572"/>
                <a:ext cx="1728000" cy="5374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СУММА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  <p:grpSp>
            <p:nvGrpSpPr>
              <p:cNvPr id="44" name="Группа 43"/>
              <p:cNvGrpSpPr/>
              <p:nvPr/>
            </p:nvGrpSpPr>
            <p:grpSpPr>
              <a:xfrm>
                <a:off x="2495873" y="4731343"/>
                <a:ext cx="2692883" cy="470928"/>
                <a:chOff x="7241420" y="4244005"/>
                <a:chExt cx="1893068" cy="470928"/>
              </a:xfrm>
            </p:grpSpPr>
            <p:sp>
              <p:nvSpPr>
                <p:cNvPr id="45" name="Прямоугольник 44"/>
                <p:cNvSpPr/>
                <p:nvPr/>
              </p:nvSpPr>
              <p:spPr>
                <a:xfrm>
                  <a:off x="7251026" y="4244005"/>
                  <a:ext cx="1883462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до 3 млн. руб. </a:t>
                  </a:r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7241420" y="4453323"/>
                  <a:ext cx="1797814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100" spc="-20" dirty="0">
                      <a:latin typeface="Arial" panose="020B0604020202020204" pitchFamily="34" charset="0"/>
                      <a:ea typeface="Proxima Nova" charset="0"/>
                    </a:rPr>
                    <a:t>в</a:t>
                  </a:r>
                  <a:r>
                    <a:rPr lang="ru-RU" sz="1100" spc="-20" dirty="0" smtClean="0">
                      <a:latin typeface="Arial" panose="020B0604020202020204" pitchFamily="34" charset="0"/>
                      <a:ea typeface="Proxima Nova" charset="0"/>
                    </a:rPr>
                    <a:t> </a:t>
                  </a:r>
                  <a:r>
                    <a:rPr lang="ru-RU" sz="1100" spc="-20" dirty="0">
                      <a:latin typeface="Arial" panose="020B0604020202020204" pitchFamily="34" charset="0"/>
                      <a:ea typeface="Proxima Nova" charset="0"/>
                    </a:rPr>
                    <a:t>остальных регионах</a:t>
                  </a:r>
                </a:p>
              </p:txBody>
            </p:sp>
          </p:grpSp>
        </p:grpSp>
        <p:sp>
          <p:nvSpPr>
            <p:cNvPr id="53" name="TextBox 52"/>
            <p:cNvSpPr txBox="1"/>
            <p:nvPr/>
          </p:nvSpPr>
          <p:spPr>
            <a:xfrm>
              <a:off x="191344" y="2132856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ПРОЦЕНТНАЯ СТАВКА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408669" y="2156200"/>
              <a:ext cx="2679219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spcAft>
                  <a:spcPts val="400"/>
                </a:spcAft>
                <a:buClr>
                  <a:srgbClr val="5EA038"/>
                </a:buClr>
              </a:pPr>
              <a:r>
                <a:rPr lang="ru-RU" b="1" spc="-20" dirty="0">
                  <a:latin typeface="Arial" panose="020B0604020202020204" pitchFamily="34" charset="0"/>
                  <a:ea typeface="Proxima Nova" charset="0"/>
                </a:rPr>
                <a:t>от 2,7%¹</a:t>
              </a: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91344" y="6268351"/>
            <a:ext cx="8562248" cy="2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723422"/>
            <a:ext cx="5530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611655"/>
            <a:ext cx="3240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793" y="1439425"/>
            <a:ext cx="5831605" cy="41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5250301" y="1052736"/>
            <a:ext cx="1349755" cy="1171409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744072" y="1484784"/>
            <a:ext cx="5289190" cy="4536504"/>
            <a:chOff x="292244" y="1343090"/>
            <a:chExt cx="5289190" cy="4536504"/>
          </a:xfrm>
        </p:grpSpPr>
        <p:sp>
          <p:nvSpPr>
            <p:cNvPr id="36" name="object 9"/>
            <p:cNvSpPr txBox="1"/>
            <p:nvPr/>
          </p:nvSpPr>
          <p:spPr>
            <a:xfrm>
              <a:off x="292244" y="1343090"/>
              <a:ext cx="4032448" cy="47769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3000" spc="10">
                  <a:solidFill>
                    <a:srgbClr val="A6CE39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rgbClr val="35663B"/>
                  </a:solidFill>
                </a:rPr>
                <a:t>Цели кредитования</a:t>
              </a:r>
              <a:endParaRPr dirty="0">
                <a:solidFill>
                  <a:srgbClr val="35663B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338946" y="2340287"/>
              <a:ext cx="5242488" cy="3539307"/>
              <a:chOff x="292236" y="2194530"/>
              <a:chExt cx="5242488" cy="3539307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292241" y="234888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" name="Freeform 5"/>
              <p:cNvSpPr>
                <a:spLocks noEditPoints="1"/>
              </p:cNvSpPr>
              <p:nvPr/>
            </p:nvSpPr>
            <p:spPr bwMode="auto">
              <a:xfrm>
                <a:off x="292236" y="306896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>
                <a:off x="302717" y="378904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" name="Freeform 5"/>
              <p:cNvSpPr>
                <a:spLocks noEditPoints="1"/>
              </p:cNvSpPr>
              <p:nvPr/>
            </p:nvSpPr>
            <p:spPr bwMode="auto">
              <a:xfrm>
                <a:off x="292244" y="450912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894350" y="2194530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готовом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доме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351" y="2916814"/>
                <a:ext cx="41935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строящемся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доме по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ДДУ/договору уступки прав по ДДУ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894350" y="3636894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дома с землей 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79562" y="4365685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земельного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участка и строительство на нем жилого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дома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292244" y="5306723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79562" y="5149062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Рефинансирование ранее предоставленного ипотечного кредита</a:t>
                </a:r>
              </a:p>
            </p:txBody>
          </p:sp>
        </p:grpSp>
        <p:sp>
          <p:nvSpPr>
            <p:cNvPr id="39" name="object 13"/>
            <p:cNvSpPr/>
            <p:nvPr/>
          </p:nvSpPr>
          <p:spPr>
            <a:xfrm>
              <a:off x="316684" y="1902009"/>
              <a:ext cx="3672000" cy="17145"/>
            </a:xfrm>
            <a:custGeom>
              <a:avLst/>
              <a:gdLst/>
              <a:ahLst/>
              <a:cxnLst/>
              <a:rect l="l" t="t" r="r" b="b"/>
              <a:pathLst>
                <a:path w="3461385" h="17145">
                  <a:moveTo>
                    <a:pt x="3460953" y="16683"/>
                  </a:moveTo>
                  <a:lnTo>
                    <a:pt x="3460953" y="0"/>
                  </a:lnTo>
                  <a:lnTo>
                    <a:pt x="0" y="0"/>
                  </a:lnTo>
                  <a:lnTo>
                    <a:pt x="0" y="16683"/>
                  </a:lnTo>
                  <a:lnTo>
                    <a:pt x="3460953" y="16683"/>
                  </a:lnTo>
                  <a:close/>
                </a:path>
              </a:pathLst>
            </a:custGeom>
            <a:solidFill>
              <a:srgbClr val="35663B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A6CE39"/>
                </a:solidFill>
              </a:endParaRPr>
            </a:p>
          </p:txBody>
        </p:sp>
      </p:grpSp>
      <p:pic>
        <p:nvPicPr>
          <p:cNvPr id="56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191344" y="6323879"/>
            <a:ext cx="8562248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 smtClean="0">
                <a:latin typeface="Arial" panose="020B0604020202020204" pitchFamily="34" charset="0"/>
              </a:rPr>
              <a:t> 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годовых.</a:t>
            </a:r>
            <a:endParaRPr lang="ru-RU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354205"/>
              </p:ext>
            </p:extLst>
          </p:nvPr>
        </p:nvGraphicFramePr>
        <p:xfrm>
          <a:off x="335360" y="3806879"/>
          <a:ext cx="5040560" cy="27516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5897"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ВОЗРАСТ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R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879174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от 21 до 75 лет </a:t>
                      </a:r>
                    </a:p>
                  </a:txBody>
                  <a:tcPr marL="32717" marR="32717" marT="16358" marB="16358">
                    <a:lnL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6999"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СТАЖ РАБОТЫ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R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3 месяца на последнем (текущем) месте работы и не менее 6 мес. общего непрерывного стажа за последние 5 лет, для зарплатных клиентов,</a:t>
                      </a:r>
                    </a:p>
                    <a:p>
                      <a:pPr marL="285750" marR="0" indent="-285750" algn="just" defTabSz="879174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6 месяцев на последнем (текущем) месте работы и не менее 1 года общего стажа за последние 5 лет</a:t>
                      </a:r>
                      <a:endParaRPr lang="en-US" sz="1200" b="0" kern="1200" spc="-2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879174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L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7945"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СОЗАЕМЩИКИ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R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Супруг(а) заемщика (при отсутствии брачного договора /контракта)</a:t>
                      </a:r>
                    </a:p>
                    <a:p>
                      <a:pPr marL="285750" indent="-28575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Для увеличения суммы кредита в качестве созаемщика можно привлечь до 3-х человек (не только родственников)</a:t>
                      </a:r>
                    </a:p>
                  </a:txBody>
                  <a:tcPr marL="32717" marR="32717" marT="16358" marB="16358">
                    <a:lnL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53641" b="21266"/>
          <a:stretch/>
        </p:blipFill>
        <p:spPr>
          <a:xfrm>
            <a:off x="0" y="764704"/>
            <a:ext cx="12191999" cy="2445222"/>
          </a:xfrm>
          <a:prstGeom prst="rect">
            <a:avLst/>
          </a:prstGeom>
        </p:spPr>
      </p:pic>
      <p:sp>
        <p:nvSpPr>
          <p:cNvPr id="43" name="object 9"/>
          <p:cNvSpPr txBox="1"/>
          <p:nvPr/>
        </p:nvSpPr>
        <p:spPr>
          <a:xfrm>
            <a:off x="322818" y="3212976"/>
            <a:ext cx="5989206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Требования к заемщикам</a:t>
            </a:r>
            <a:endParaRPr dirty="0">
              <a:solidFill>
                <a:srgbClr val="35663B"/>
              </a:solidFill>
            </a:endParaRPr>
          </a:p>
        </p:txBody>
      </p:sp>
      <p:sp>
        <p:nvSpPr>
          <p:cNvPr id="44" name="object 13"/>
          <p:cNvSpPr/>
          <p:nvPr/>
        </p:nvSpPr>
        <p:spPr>
          <a:xfrm>
            <a:off x="352525" y="3717032"/>
            <a:ext cx="453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pic>
        <p:nvPicPr>
          <p:cNvPr id="47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9"/>
          <p:cNvSpPr txBox="1"/>
          <p:nvPr/>
        </p:nvSpPr>
        <p:spPr>
          <a:xfrm>
            <a:off x="6816080" y="3212976"/>
            <a:ext cx="5989206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Список документов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44072" y="3801134"/>
            <a:ext cx="4968552" cy="276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Заявление – анкета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Паспорт гражданина РФ или документ, его заменяющий (удостоверение личности для лиц, которые проходят военную службу) 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Для мужчин в возрасте до 27 лет (включительно) – военный билет или удостоверение граждан, подлежащих первичной постановке на воинский учет (приписное свидетельство) 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 о семейном положении/наличии детей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Документы, подтверждающие финансовое состояние и трудовую занятость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 по кредитуемому объекту недвижимости</a:t>
            </a:r>
          </a:p>
        </p:txBody>
      </p:sp>
      <p:sp>
        <p:nvSpPr>
          <p:cNvPr id="12" name="object 13"/>
          <p:cNvSpPr/>
          <p:nvPr/>
        </p:nvSpPr>
        <p:spPr>
          <a:xfrm>
            <a:off x="6852472" y="3717032"/>
            <a:ext cx="349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1026" name="Picture 2" descr="C:\Users\Slobodyan-RA\AppData\Local\Temp\notesFFF692\~5996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r="26850"/>
          <a:stretch/>
        </p:blipFill>
        <p:spPr bwMode="auto">
          <a:xfrm>
            <a:off x="5533977" y="839767"/>
            <a:ext cx="6466679" cy="54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10665839" y="836712"/>
            <a:ext cx="1550841" cy="1345925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239821676"/>
              </p:ext>
            </p:extLst>
          </p:nvPr>
        </p:nvGraphicFramePr>
        <p:xfrm>
          <a:off x="389981" y="837017"/>
          <a:ext cx="4913931" cy="432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0079" y="83671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3200" i="1" dirty="0" smtClean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079" y="245695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 smtClean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079" y="4080328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>
                <a:solidFill>
                  <a:srgbClr val="19502E"/>
                </a:solidFill>
                <a:latin typeface="Arial" panose="020B0604020202020204" pitchFamily="34" charset="0"/>
              </a:rPr>
              <a:t>3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09" y="5444997"/>
            <a:ext cx="53039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5EA038"/>
              </a:buClr>
            </a:pPr>
            <a:r>
              <a:rPr lang="ru-RU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После регистрации ДДУ денежные средства с аккредитива будут направлены на счет застройщика. После регистрации ипотеки в пользу Банка готовой квартиры/жилого дома с земельным участком денежные средства будут направлены продавцу недвижимости. После регистрации ипотеки в пользу Банка земельного участка с момента государственной регистрации перехода права собственности денежные средства направляются продавцу. Денежные средства Подрядной организации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</a:t>
            </a:r>
          </a:p>
          <a:p>
            <a:pPr algn="just">
              <a:buClr>
                <a:srgbClr val="5EA038"/>
              </a:buClr>
            </a:pPr>
            <a:r>
              <a:rPr lang="ru-RU" sz="800" spc="-20" dirty="0" smtClean="0">
                <a:latin typeface="Proxima Nova" charset="0"/>
                <a:ea typeface="Proxima Nova" charset="0"/>
                <a:cs typeface="Proxima Nova" charset="0"/>
              </a:rPr>
              <a:t> </a:t>
            </a:r>
            <a:endParaRPr lang="ru-RU" sz="8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119336" y="116632"/>
            <a:ext cx="7992888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35663B"/>
                </a:solidFill>
              </a:rPr>
              <a:t>Шаги для получения Сельской ипотеки</a:t>
            </a:r>
            <a:endParaRPr dirty="0">
              <a:solidFill>
                <a:srgbClr val="35663B"/>
              </a:solidFill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143776" y="603543"/>
            <a:ext cx="69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7"/>
    </mc:Choice>
    <mc:Fallback xmlns="">
      <p:transition spd="slow" advTm="2586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" y="908720"/>
            <a:ext cx="12197680" cy="381642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70580" y="112215"/>
            <a:ext cx="9217024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Требования к 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sz="3200" dirty="0">
              <a:solidFill>
                <a:srgbClr val="35663B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3776" y="1915523"/>
            <a:ext cx="8377244" cy="5015363"/>
            <a:chOff x="39015" y="2553378"/>
            <a:chExt cx="8884351" cy="402013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65832" y="2553378"/>
              <a:ext cx="5122907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опыт строительства индивидуальных жилых домов не менее 2-х </a:t>
              </a:r>
              <a:r>
                <a:rPr lang="ru-RU" sz="1400" dirty="0" smtClean="0">
                  <a:latin typeface="Arial" panose="020B0604020202020204" pitchFamily="34" charset="0"/>
                </a:rPr>
                <a:t>лет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5830" y="3063562"/>
              <a:ext cx="6145499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выручка </a:t>
              </a:r>
              <a:r>
                <a:rPr lang="ru-RU" sz="1400" dirty="0">
                  <a:latin typeface="Arial" panose="020B0604020202020204" pitchFamily="34" charset="0"/>
                </a:rPr>
                <a:t>составляет не менее 3 млн. рублей за последний завершенный финансовый </a:t>
              </a:r>
              <a:r>
                <a:rPr lang="ru-RU" sz="1400" dirty="0" smtClean="0">
                  <a:latin typeface="Arial" panose="020B0604020202020204" pitchFamily="34" charset="0"/>
                </a:rPr>
                <a:t>год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5830" y="3534602"/>
              <a:ext cx="8757536" cy="1905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отсутствие </a:t>
              </a:r>
              <a:r>
                <a:rPr lang="ru-RU" sz="1400" dirty="0">
                  <a:latin typeface="Arial" panose="020B0604020202020204" pitchFamily="34" charset="0"/>
                </a:rPr>
                <a:t>подтвержденной информации о том, что на имущество организации наложен арест </a:t>
              </a:r>
              <a:endParaRPr lang="en-US" sz="1400" dirty="0" smtClean="0">
                <a:latin typeface="Arial" panose="020B0604020202020204" pitchFamily="34" charset="0"/>
              </a:endParaRPr>
            </a:p>
            <a:p>
              <a:pPr marL="85725" lvl="0" algn="just">
                <a:spcBef>
                  <a:spcPts val="300"/>
                </a:spcBef>
                <a:spcAft>
                  <a:spcPts val="600"/>
                </a:spcAft>
                <a:tabLst>
                  <a:tab pos="542925" algn="l"/>
                </a:tabLst>
              </a:pPr>
              <a:r>
                <a:rPr lang="en-US" sz="1400" dirty="0">
                  <a:latin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Arial" panose="020B0604020202020204" pitchFamily="34" charset="0"/>
                </a:rPr>
                <a:t>       </a:t>
              </a:r>
              <a:r>
                <a:rPr lang="ru-RU" sz="1400" dirty="0" smtClean="0">
                  <a:latin typeface="Arial" panose="020B0604020202020204" pitchFamily="34" charset="0"/>
                </a:rPr>
                <a:t>и </a:t>
              </a:r>
              <a:r>
                <a:rPr lang="ru-RU" sz="1400" dirty="0">
                  <a:latin typeface="Arial" panose="020B0604020202020204" pitchFamily="34" charset="0"/>
                </a:rPr>
                <a:t>имеются ограничения на совершение сделок либо приостановления операций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отсутствие объема исковых требований, предъявленных к подрядной организации любыми лицами, превышающих  10% чистых активов подрядной организации (для индивидуального предпринимателя отсутствие исковых требований)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по бухгалтерской (финансовой) отчетности чистые активы являются положительными и равны или превышают уставный капитал на последнюю отчетную дату для подрядной организации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015" y="5555867"/>
              <a:ext cx="6422226" cy="1017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lvl="0" algn="just">
                <a:spcBef>
                  <a:spcPts val="300"/>
                </a:spcBef>
                <a:spcAft>
                  <a:spcPts val="600"/>
                </a:spcAft>
                <a:tabLst>
                  <a:tab pos="542925" algn="l"/>
                </a:tabLst>
              </a:pPr>
              <a:r>
                <a:rPr lang="ru-RU" sz="1100" dirty="0" smtClean="0">
                  <a:latin typeface="Arial" panose="020B0604020202020204" pitchFamily="34" charset="0"/>
                </a:rPr>
                <a:t>* Данные показатели не требуются при наличии ходатайства. </a:t>
              </a:r>
              <a:r>
                <a:rPr lang="ru-RU" sz="1100" dirty="0">
                  <a:latin typeface="Arial" panose="020B0604020202020204" pitchFamily="34" charset="0"/>
                </a:rPr>
                <a:t>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</a:t>
              </a:r>
              <a:r>
                <a:rPr lang="ru-RU" sz="1100" dirty="0" smtClean="0">
                  <a:latin typeface="Arial" panose="020B0604020202020204" pitchFamily="34" charset="0"/>
                </a:rPr>
                <a:t>)</a:t>
              </a:r>
              <a:endParaRPr lang="ru-RU" sz="1100" dirty="0">
                <a:latin typeface="Arial" panose="020B0604020202020204" pitchFamily="34" charset="0"/>
              </a:endParaRPr>
            </a:p>
            <a:p>
              <a:pPr marL="85725" lvl="0" algn="just">
                <a:spcBef>
                  <a:spcPts val="300"/>
                </a:spcBef>
                <a:spcAft>
                  <a:spcPts val="600"/>
                </a:spcAft>
                <a:tabLst>
                  <a:tab pos="542925" algn="l"/>
                </a:tabLst>
              </a:pPr>
              <a:endParaRPr lang="ru-RU" sz="1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881863" y="908720"/>
            <a:ext cx="1550841" cy="1345925"/>
            <a:chOff x="7617931" y="1373630"/>
            <a:chExt cx="1580425" cy="13716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168008" y="6381328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2" name="object 13"/>
          <p:cNvSpPr/>
          <p:nvPr/>
        </p:nvSpPr>
        <p:spPr>
          <a:xfrm>
            <a:off x="143776" y="620688"/>
            <a:ext cx="705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367"/>
            <a:ext cx="12198204" cy="382778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41863" y="-30640"/>
            <a:ext cx="9265780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Общие требования к  подрядным организациям </a:t>
            </a:r>
            <a:endParaRPr lang="en-US" dirty="0" smtClean="0">
              <a:solidFill>
                <a:srgbClr val="35663B"/>
              </a:solidFill>
            </a:endParaRPr>
          </a:p>
          <a:p>
            <a:r>
              <a:rPr lang="ru-RU" dirty="0" smtClean="0">
                <a:solidFill>
                  <a:srgbClr val="35663B"/>
                </a:solidFill>
              </a:rPr>
              <a:t>и </a:t>
            </a:r>
            <a:r>
              <a:rPr lang="ru-RU" dirty="0">
                <a:solidFill>
                  <a:srgbClr val="35663B"/>
                </a:solidFill>
              </a:rPr>
              <a:t>субподрядным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dirty="0">
              <a:solidFill>
                <a:srgbClr val="35663B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888066" y="980728"/>
            <a:ext cx="1550841" cy="1345925"/>
            <a:chOff x="7617931" y="1373630"/>
            <a:chExt cx="1580425" cy="13716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863" y="2408158"/>
            <a:ext cx="8208912" cy="19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996113" algn="l"/>
              </a:tabLst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подрядная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лица);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неоконченных исполнительных производств на общую сумму требований более 300 000 рублей;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исков со стороны подрядной организации к субподрядной организации, а также со стороны субподрядной организации к подрядной организации,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убытков по результатам деятельности за последний завершенный финансовый год;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власти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863" y="4317765"/>
            <a:ext cx="11937805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реестре недобросовестных поставщиков, ведение которого осуществляется в соответствии с Федеральным законом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открытых источниках негативной информации (включение в список недобросовестных строительных организаций профильных министерств и субъектов РФ, неисполнение обязательств, возбуждение в отношении учредителей подрядной организации уголовных дел и т.д.) о подрядной организации (ее учредителях);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наличие 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(помещений));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отношении подрядной организации и субподрядной организации, имеющих счета, открытые в АО «Россельхозбанк», отсутствие информации о приостановлении операций по счетам подрядной организации и субподрядной организации, открытым в АО «Россельхозбанк» (наложение ареста на счета, предъявление инкассовых требований и исполнительных листов к счетам и т.д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lvl="0" algn="just">
              <a:spcAft>
                <a:spcPts val="400"/>
              </a:spcAft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33" y="1841963"/>
            <a:ext cx="6102000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4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39912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r>
              <a:rPr lang="ru-RU" sz="3000" b="0" dirty="0" smtClean="0">
                <a:solidFill>
                  <a:srgbClr val="1950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Контакты</a:t>
            </a:r>
            <a:endParaRPr lang="ru-RU" sz="3000" b="0" dirty="0">
              <a:solidFill>
                <a:srgbClr val="19502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335360" y="620688"/>
            <a:ext cx="169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pic>
        <p:nvPicPr>
          <p:cNvPr id="15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68458" y="1981807"/>
            <a:ext cx="4556780" cy="3333150"/>
            <a:chOff x="304002" y="1349592"/>
            <a:chExt cx="2070761" cy="3694096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04002" y="1349592"/>
              <a:ext cx="2070761" cy="1503978"/>
              <a:chOff x="304002" y="1349592"/>
              <a:chExt cx="2070761" cy="1503978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379848" y="1783595"/>
                <a:ext cx="1031483" cy="648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м</a:t>
                </a:r>
                <a:r>
                  <a:rPr lang="ru-RU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об</a:t>
                </a:r>
                <a:r>
                  <a:rPr lang="en-US" sz="16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:</a:t>
                </a:r>
                <a:r>
                  <a:rPr lang="ru-RU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+7 921 </a:t>
                </a:r>
                <a:r>
                  <a:rPr lang="ru-RU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4</a:t>
                </a:r>
                <a:r>
                  <a:rPr lang="en-US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874599</a:t>
                </a:r>
                <a:r>
                  <a:rPr lang="ru-RU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ru-RU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тел</a:t>
                </a:r>
                <a:r>
                  <a:rPr lang="en-US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:</a:t>
                </a:r>
                <a:r>
                  <a:rPr lang="ru-RU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(</a:t>
                </a:r>
                <a:r>
                  <a:rPr lang="ru-RU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818</a:t>
                </a:r>
                <a:r>
                  <a:rPr lang="en-US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55</a:t>
                </a:r>
                <a:r>
                  <a:rPr lang="ru-RU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)</a:t>
                </a:r>
                <a:r>
                  <a:rPr lang="en-US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55</a:t>
                </a:r>
                <a:r>
                  <a:rPr lang="ru-RU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-1</a:t>
                </a:r>
                <a:r>
                  <a:rPr lang="en-US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ru-RU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-</a:t>
                </a:r>
                <a:r>
                  <a:rPr lang="en-US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4</a:t>
                </a:r>
                <a:r>
                  <a:rPr lang="ru-RU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9</a:t>
                </a:r>
                <a:endParaRPr lang="ru-RU" sz="1600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357829" y="1349592"/>
                <a:ext cx="2016934" cy="375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Отдел по развитию партнерского канала продаж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04002" y="2478354"/>
                <a:ext cx="1001182" cy="375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ipoteka@arh.rshb.ru</a:t>
                </a:r>
                <a:endParaRPr lang="ru-RU" sz="1600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404708" y="4248805"/>
              <a:ext cx="880855" cy="375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моб</a:t>
              </a:r>
              <a:r>
                <a:rPr lang="en-US" sz="16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:</a:t>
              </a:r>
              <a:r>
                <a:rPr lang="ru-RU" sz="16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+7 </a:t>
              </a:r>
              <a:r>
                <a:rPr lang="ru-RU" sz="16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9214874599 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72392" y="3619579"/>
              <a:ext cx="1978121" cy="6481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Глебко Евгения</a:t>
              </a:r>
              <a:endPara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r>
                <a:rPr lang="ru-RU" sz="16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Управляющий ДО №3349/48/04 п. Октябрьский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46779" y="4668472"/>
              <a:ext cx="954779" cy="375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cs typeface="Times New Roman" panose="02020603050405020304" pitchFamily="18" charset="0"/>
                </a:rPr>
                <a:t>g</a:t>
              </a:r>
              <a:r>
                <a:rPr lang="en-US" sz="160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lebko-ea@arh.rshb.ru</a:t>
              </a:r>
              <a:endPara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7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6019</TotalTime>
  <Words>1292</Words>
  <Application>Microsoft Office PowerPoint</Application>
  <PresentationFormat>Произвольный</PresentationFormat>
  <Paragraphs>131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Бадаев Д.С.</dc:creator>
  <cp:lastModifiedBy>Глебко Евгения Анатольевна</cp:lastModifiedBy>
  <cp:revision>342</cp:revision>
  <cp:lastPrinted>2020-10-29T06:27:48Z</cp:lastPrinted>
  <dcterms:created xsi:type="dcterms:W3CDTF">2019-11-26T12:29:04Z</dcterms:created>
  <dcterms:modified xsi:type="dcterms:W3CDTF">2020-10-29T06:31:20Z</dcterms:modified>
</cp:coreProperties>
</file>