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4"/>
  </p:notesMasterIdLst>
  <p:sldIdLst>
    <p:sldId id="286" r:id="rId2"/>
    <p:sldId id="257" r:id="rId3"/>
    <p:sldId id="284" r:id="rId4"/>
    <p:sldId id="311" r:id="rId5"/>
    <p:sldId id="270" r:id="rId6"/>
    <p:sldId id="258" r:id="rId7"/>
    <p:sldId id="309" r:id="rId8"/>
    <p:sldId id="321" r:id="rId9"/>
    <p:sldId id="316" r:id="rId10"/>
    <p:sldId id="299" r:id="rId11"/>
    <p:sldId id="312" r:id="rId12"/>
    <p:sldId id="308" r:id="rId13"/>
    <p:sldId id="307" r:id="rId14"/>
    <p:sldId id="324" r:id="rId15"/>
    <p:sldId id="264" r:id="rId16"/>
    <p:sldId id="292" r:id="rId17"/>
    <p:sldId id="306" r:id="rId18"/>
    <p:sldId id="291" r:id="rId19"/>
    <p:sldId id="314" r:id="rId20"/>
    <p:sldId id="315" r:id="rId21"/>
    <p:sldId id="271" r:id="rId22"/>
    <p:sldId id="323" r:id="rId23"/>
    <p:sldId id="325" r:id="rId24"/>
    <p:sldId id="326" r:id="rId25"/>
    <p:sldId id="327" r:id="rId26"/>
    <p:sldId id="294" r:id="rId27"/>
    <p:sldId id="296" r:id="rId28"/>
    <p:sldId id="295" r:id="rId29"/>
    <p:sldId id="302" r:id="rId30"/>
    <p:sldId id="278" r:id="rId31"/>
    <p:sldId id="276" r:id="rId32"/>
    <p:sldId id="277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EB8D"/>
    <a:srgbClr val="76DA32"/>
    <a:srgbClr val="000000"/>
    <a:srgbClr val="EDF694"/>
    <a:srgbClr val="AFCFFF"/>
    <a:srgbClr val="2AC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4" autoAdjust="0"/>
    <p:restoredTop sz="99770" autoAdjust="0"/>
  </p:normalViewPr>
  <p:slideViewPr>
    <p:cSldViewPr>
      <p:cViewPr>
        <p:scale>
          <a:sx n="114" d="100"/>
          <a:sy n="114" d="100"/>
        </p:scale>
        <p:origin x="-12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ocuments\&#1052;&#1086;&#1080;%20&#1076;&#1086;&#1082;&#1091;&#1084;&#1077;&#1085;&#1090;&#1099;\_&#1053;&#1040;&#1056;&#1054;&#1044;&#1053;&#1067;&#1049;%20&#1041;&#1070;&#1044;&#1046;&#1045;&#1058;\&#1055;&#1056;&#1054;&#1043;&#1053;&#1054;&#1047;%20&#1085;&#1072;%20&#1086;&#1095;&#1077;&#1088;&#1077;&#1076;&#1085;&#1086;&#1081;%20&#1075;&#1086;&#1076;\&#1058;&#1040;&#1041;.&#1076;&#1083;&#1103;%20&#1085;&#1072;&#1088;&#1086;&#1076;&#1085;&#1086;&#1075;&#1086;%20&#1073;&#1102;&#1076;&#1078;&#1077;&#1090;&#1072;%20&#1085;&#1072;%20%202021_&#1087;&#1077;&#1088;&#1080;&#1086;&#1076;%202022-23&#1075;&#1075;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87137112970366E-2"/>
          <c:y val="0.11718652135788568"/>
          <c:w val="0.89907769639175683"/>
          <c:h val="0.88281347864211523"/>
        </c:manualLayout>
      </c:layout>
      <c:pie3DChart>
        <c:varyColors val="1"/>
        <c:ser>
          <c:idx val="0"/>
          <c:order val="0"/>
          <c:tx>
            <c:strRef>
              <c:f>'Осн.дох.  (2)'!$B$22</c:f>
              <c:strCache>
                <c:ptCount val="1"/>
                <c:pt idx="0">
                  <c:v> 2021 год </c:v>
                </c:pt>
              </c:strCache>
            </c:strRef>
          </c:tx>
          <c:explosion val="20"/>
          <c:dPt>
            <c:idx val="2"/>
            <c:bubble3D val="0"/>
            <c:explosion val="61"/>
            <c:spPr>
              <a:scene3d>
                <a:camera prst="orthographicFront"/>
                <a:lightRig rig="threePt" dir="t"/>
              </a:scene3d>
              <a:sp3d prstMaterial="metal"/>
            </c:spPr>
          </c:dPt>
          <c:dLbls>
            <c:dLbl>
              <c:idx val="0"/>
              <c:layout>
                <c:manualLayout>
                  <c:x val="-0.42273321126712415"/>
                  <c:y val="1.9886007766503826E-2"/>
                </c:manualLayout>
              </c:layout>
              <c:tx>
                <c:rich>
                  <a:bodyPr/>
                  <a:lstStyle/>
                  <a:p>
                    <a:r>
                      <a:rPr lang="ru-RU" sz="700" dirty="0">
                        <a:latin typeface="Cambria" pitchFamily="18" charset="0"/>
                        <a:ea typeface="Cambria Math" pitchFamily="18" charset="0"/>
                      </a:rPr>
                      <a:t>Н</a:t>
                    </a:r>
                    <a:r>
                      <a:rPr lang="ru-RU" sz="900" dirty="0"/>
                      <a:t>алоговые</a:t>
                    </a:r>
                    <a:r>
                      <a:rPr lang="ru-RU" sz="1000" dirty="0"/>
                      <a:t> доходы
</a:t>
                    </a:r>
                    <a:r>
                      <a:rPr lang="ru-RU" sz="1000" dirty="0" smtClean="0"/>
                      <a:t>15%</a:t>
                    </a:r>
                    <a:endParaRPr lang="ru-RU" sz="10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1872879509114385E-2"/>
                  <c:y val="-5.2105254916698006E-2"/>
                </c:manualLayout>
              </c:layout>
              <c:tx>
                <c:rich>
                  <a:bodyPr/>
                  <a:lstStyle/>
                  <a:p>
                    <a:r>
                      <a:rPr lang="ru-RU" sz="700" dirty="0">
                        <a:latin typeface="Cambria" pitchFamily="18" charset="0"/>
                        <a:ea typeface="Cambria Math" pitchFamily="18" charset="0"/>
                      </a:rPr>
                      <a:t>Н</a:t>
                    </a:r>
                    <a:r>
                      <a:rPr lang="ru-RU" sz="800" dirty="0"/>
                      <a:t>еналоговые</a:t>
                    </a:r>
                    <a:r>
                      <a:rPr lang="ru-RU" sz="1050" dirty="0"/>
                      <a:t> </a:t>
                    </a:r>
                    <a:r>
                      <a:rPr lang="ru-RU" sz="1000" dirty="0"/>
                      <a:t>доходы
1%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5120399483373592"/>
                  <c:y val="-0.27282780596267187"/>
                </c:manualLayout>
              </c:layout>
              <c:tx>
                <c:rich>
                  <a:bodyPr/>
                  <a:lstStyle/>
                  <a:p>
                    <a:pPr>
                      <a:defRPr sz="900" b="1">
                        <a:latin typeface="Cambria" pitchFamily="18" charset="0"/>
                        <a:ea typeface="Cambria Math" pitchFamily="18" charset="0"/>
                      </a:defRPr>
                    </a:pPr>
                    <a:r>
                      <a:rPr lang="ru-RU" sz="600" dirty="0">
                        <a:latin typeface="Cambria" pitchFamily="18" charset="0"/>
                        <a:ea typeface="Cambria Math" pitchFamily="18" charset="0"/>
                      </a:rPr>
                      <a:t>Б</a:t>
                    </a:r>
                    <a:r>
                      <a:rPr lang="ru-RU" sz="900" dirty="0"/>
                      <a:t>езвозмездные </a:t>
                    </a:r>
                    <a:r>
                      <a:rPr lang="ru-RU" sz="800" dirty="0" smtClean="0"/>
                      <a:t>поступления</a:t>
                    </a:r>
                    <a:r>
                      <a:rPr lang="ru-RU" sz="900" dirty="0" smtClean="0"/>
                      <a:t>
84%</a:t>
                    </a:r>
                    <a:endParaRPr lang="ru-RU" sz="900" dirty="0"/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700" b="1">
                    <a:latin typeface="Cambria" pitchFamily="18" charset="0"/>
                    <a:ea typeface="Cambria Math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'Осн.дох.  (2)'!$A$23:$A$27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'Осн.дох.  (2)'!$B$23:$B$27</c:f>
              <c:numCache>
                <c:formatCode>0.0000</c:formatCode>
                <c:ptCount val="3"/>
                <c:pt idx="0">
                  <c:v>16.02</c:v>
                </c:pt>
                <c:pt idx="1">
                  <c:v>1.42</c:v>
                </c:pt>
                <c:pt idx="2">
                  <c:v>82.56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DEED6F7-86DA-4EB3-8A94-71951099EFB3}" type="datetimeFigureOut">
              <a:rPr lang="ru-RU"/>
              <a:pPr>
                <a:defRPr/>
              </a:pPr>
              <a:t>27.12.2021</a:t>
            </a:fld>
            <a:endParaRPr lang="ru-RU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E06DB5F-20FD-44BF-9369-C6CDAA7B7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740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E57E77-2657-4D30-B362-CEE061F9A422}" type="slidenum">
              <a:rPr lang="ru-RU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Полилиния 10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1332767423 h 528"/>
                <a:gd name="T6" fmla="*/ 12001943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344B4CD-4C35-4FCE-9956-44409E168D4F}" type="datetimeFigureOut">
              <a:rPr lang="ru-RU"/>
              <a:pPr>
                <a:defRPr/>
              </a:pPr>
              <a:t>27.12.2021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4B64ECF-F370-4B05-BD02-6333C94CF9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1330642500 h 528"/>
              <a:gd name="T6" fmla="*/ 2091398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7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16C2D6-00D5-46CD-99DA-CA9EDBEBAA79}" type="datetimeFigureOut">
              <a:rPr lang="ru-RU"/>
              <a:pPr>
                <a:defRPr/>
              </a:pPr>
              <a:t>27.12.2021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A19681-38ED-4ACF-A20C-EB193B142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1330642500 h 528"/>
              <a:gd name="T6" fmla="*/ 2091398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9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7C3B1E-30C1-412E-98CB-DF23FC9561E9}" type="datetimeFigureOut">
              <a:rPr lang="ru-RU"/>
              <a:pPr>
                <a:defRPr/>
              </a:pPr>
              <a:t>27.12.2021</a:t>
            </a:fld>
            <a:endParaRPr lang="ru-RU"/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7E5B97-87DC-4B19-B12B-E0558AFB8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C68CB4-E130-44CF-A055-E9E562E7F387}" type="datetimeFigureOut">
              <a:rPr lang="ru-RU"/>
              <a:pPr>
                <a:defRPr/>
              </a:pPr>
              <a:t>27.12.2021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A79449-8208-464F-817D-2E9CE5EB5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1330642500 h 528"/>
              <a:gd name="T6" fmla="*/ 2091398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7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68694C-3680-4309-AE1C-8886148EDA54}" type="datetimeFigureOut">
              <a:rPr lang="ru-RU"/>
              <a:pPr>
                <a:defRPr/>
              </a:pPr>
              <a:t>27.12.2021</a:t>
            </a:fld>
            <a:endParaRPr lang="ru-RU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0F294B-FD96-44F5-B1CF-67A59B64F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91E4A5-C5F5-477E-9E62-7B4CD7C8746F}" type="datetimeFigureOut">
              <a:rPr lang="ru-RU"/>
              <a:pPr>
                <a:defRPr/>
              </a:pPr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9E9879-EC5F-4802-8C17-1DA3FD32C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Полилиния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1330642500 h 528"/>
              <a:gd name="T6" fmla="*/ 2091398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6D849D0-F906-4EA6-8900-7A72C830C9AB}" type="datetimeFigureOut">
              <a:rPr lang="ru-RU"/>
              <a:pPr>
                <a:defRPr/>
              </a:pPr>
              <a:t>27.12.2021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4FFCB2B-835C-4FE4-9810-312D7F77E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67641-8A59-42C1-87CC-A49C9DAD9878}" type="datetimeFigureOut">
              <a:rPr lang="ru-RU"/>
              <a:pPr>
                <a:defRPr/>
              </a:pPr>
              <a:t>27.12.2021</a:t>
            </a:fld>
            <a:endParaRPr lang="ru-RU"/>
          </a:p>
        </p:txBody>
      </p:sp>
      <p:sp>
        <p:nvSpPr>
          <p:cNvPr id="3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4ABDC-0B82-4631-9E70-E04905487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3" name="Дата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 sz="100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593110FF-F97B-4025-8333-75045F2584D5}" type="datetimeFigureOut">
              <a:rPr lang="ru-RU"/>
              <a:pPr>
                <a:defRPr/>
              </a:pPr>
              <a:t>27.12.2021</a:t>
            </a:fld>
            <a:endParaRPr lang="ru-RU"/>
          </a:p>
        </p:txBody>
      </p:sp>
      <p:sp>
        <p:nvSpPr>
          <p:cNvPr id="24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5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A3770F35-D387-41B8-8AA4-738F9A36D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73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Excel_97-2003_Worksheet1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emf"/><Relationship Id="rId9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999956" y="1379649"/>
            <a:ext cx="7888596" cy="1787106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b="1" dirty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БЮДЖЕТ</a:t>
            </a:r>
            <a:endParaRPr lang="en-US" sz="7200" b="1" dirty="0">
              <a:ln w="6350">
                <a:noFill/>
              </a:ln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7200" b="1" dirty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ДЛЯ ГРАЖДАН</a:t>
            </a:r>
          </a:p>
        </p:txBody>
      </p:sp>
      <p:sp>
        <p:nvSpPr>
          <p:cNvPr id="9219" name="Подзаголовок 2"/>
          <p:cNvSpPr txBox="1">
            <a:spLocks/>
          </p:cNvSpPr>
          <p:nvPr/>
        </p:nvSpPr>
        <p:spPr bwMode="auto">
          <a:xfrm>
            <a:off x="1071563" y="3357563"/>
            <a:ext cx="78930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rgbClr val="000000"/>
              </a:buClr>
              <a:buSzPct val="65000"/>
            </a:pPr>
            <a:r>
              <a:rPr lang="ru-RU" altLang="ru-RU" sz="2000" dirty="0">
                <a:latin typeface="Lucida Sans Unicode" pitchFamily="34" charset="0"/>
              </a:rPr>
              <a:t>подготовлен на основании  решения Собрания депутатов муниципального образования «Устьянский муниципальный район» </a:t>
            </a:r>
            <a:r>
              <a:rPr lang="ru-RU" altLang="ru-RU" sz="2000">
                <a:latin typeface="Lucida Sans Unicode" pitchFamily="34" charset="0"/>
              </a:rPr>
              <a:t>№ </a:t>
            </a:r>
            <a:r>
              <a:rPr lang="ru-RU" altLang="ru-RU" sz="2000" smtClean="0"/>
              <a:t>439</a:t>
            </a:r>
            <a:r>
              <a:rPr lang="ru-RU" altLang="ru-RU" sz="2000" smtClean="0">
                <a:latin typeface="Lucida Sans Unicode" pitchFamily="34" charset="0"/>
              </a:rPr>
              <a:t> </a:t>
            </a:r>
            <a:r>
              <a:rPr lang="ru-RU" altLang="ru-RU" sz="2000" dirty="0" smtClean="0">
                <a:latin typeface="Lucida Sans Unicode" pitchFamily="34" charset="0"/>
              </a:rPr>
              <a:t>от </a:t>
            </a:r>
            <a:r>
              <a:rPr lang="ru-RU" altLang="ru-RU" sz="2000" dirty="0" smtClean="0"/>
              <a:t>24</a:t>
            </a:r>
            <a:r>
              <a:rPr lang="ru-RU" altLang="ru-RU" sz="2000" dirty="0" smtClean="0">
                <a:latin typeface="Lucida Sans Unicode" pitchFamily="34" charset="0"/>
              </a:rPr>
              <a:t> </a:t>
            </a:r>
            <a:r>
              <a:rPr lang="ru-RU" altLang="ru-RU" sz="2000" dirty="0">
                <a:latin typeface="Lucida Sans Unicode" pitchFamily="34" charset="0"/>
              </a:rPr>
              <a:t>декабря </a:t>
            </a:r>
            <a:r>
              <a:rPr lang="ru-RU" altLang="ru-RU" sz="2000" dirty="0" smtClean="0">
                <a:latin typeface="Lucida Sans Unicode" pitchFamily="34" charset="0"/>
              </a:rPr>
              <a:t>2021 </a:t>
            </a:r>
            <a:r>
              <a:rPr lang="ru-RU" altLang="ru-RU" sz="2000" dirty="0">
                <a:latin typeface="Lucida Sans Unicode" pitchFamily="34" charset="0"/>
              </a:rPr>
              <a:t>года «О бюджете муниципального образования «Устьянский муниципальный район» </a:t>
            </a:r>
            <a:r>
              <a:rPr lang="ru-RU" altLang="ru-RU" sz="2000" dirty="0" smtClean="0">
                <a:latin typeface="Lucida Sans Unicode" pitchFamily="34" charset="0"/>
              </a:rPr>
              <a:t>на 2022 </a:t>
            </a:r>
            <a:r>
              <a:rPr lang="ru-RU" altLang="ru-RU" sz="2000" dirty="0">
                <a:latin typeface="Lucida Sans Unicode" pitchFamily="34" charset="0"/>
              </a:rPr>
              <a:t>год и на плановый </a:t>
            </a:r>
            <a:r>
              <a:rPr lang="ru-RU" altLang="ru-RU" sz="2000" dirty="0" smtClean="0">
                <a:latin typeface="Lucida Sans Unicode" pitchFamily="34" charset="0"/>
              </a:rPr>
              <a:t>период 2023 и 2024 </a:t>
            </a:r>
            <a:r>
              <a:rPr lang="ru-RU" altLang="ru-RU" sz="2000" dirty="0">
                <a:latin typeface="Lucida Sans Unicode" pitchFamily="34" charset="0"/>
              </a:rPr>
              <a:t>годов»</a:t>
            </a:r>
          </a:p>
        </p:txBody>
      </p:sp>
      <p:sp>
        <p:nvSpPr>
          <p:cNvPr id="9220" name="Подзаголовок 2"/>
          <p:cNvSpPr txBox="1">
            <a:spLocks/>
          </p:cNvSpPr>
          <p:nvPr/>
        </p:nvSpPr>
        <p:spPr bwMode="auto">
          <a:xfrm>
            <a:off x="1000125" y="142875"/>
            <a:ext cx="78581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rgbClr val="000000"/>
              </a:buClr>
              <a:buSzPct val="65000"/>
            </a:pPr>
            <a:r>
              <a:rPr lang="ru-RU" altLang="ru-RU" sz="1600"/>
              <a:t>Финансовое управление администрации муниципального образования «Устьянский муниципальный район»</a:t>
            </a:r>
          </a:p>
        </p:txBody>
      </p:sp>
      <p:pic>
        <p:nvPicPr>
          <p:cNvPr id="9221" name="Picture 11" descr="i?id=e2941201a0e5c9af4a771539a47a5520&amp;n=33&amp;h=215&amp;w=1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04813"/>
            <a:ext cx="16764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SapphireHiddenControl" hidden="1"/>
          <p:cNvPicPr preferRelativeResize="0">
            <a:picLocks noChangeArrowheads="1" noChangeShapeType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60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14291"/>
            <a:ext cx="8186766" cy="500066"/>
          </a:xfrm>
          <a:solidFill>
            <a:schemeClr val="accent1">
              <a:lumMod val="60000"/>
              <a:lumOff val="40000"/>
            </a:schemeClr>
          </a:soli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1800" dirty="0" smtClean="0">
                <a:effectLst/>
              </a:rPr>
              <a:t/>
            </a:r>
            <a:br>
              <a:rPr lang="ru-RU" sz="1800" dirty="0" smtClean="0">
                <a:effectLst/>
              </a:rPr>
            </a:br>
            <a:r>
              <a:rPr lang="ru-RU" sz="1800" dirty="0" smtClean="0">
                <a:effectLst/>
              </a:rPr>
              <a:t>Бюджетный процесс-это ежегодное формирование и исполнение бюджета</a:t>
            </a:r>
            <a:br>
              <a:rPr lang="ru-RU" sz="1800" dirty="0" smtClean="0">
                <a:effectLst/>
              </a:rPr>
            </a:br>
            <a:endParaRPr lang="ru-RU" sz="1800" dirty="0" smtClean="0">
              <a:effectLst/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836613"/>
            <a:ext cx="8229600" cy="5170487"/>
          </a:xfrm>
        </p:spPr>
        <p:txBody>
          <a:bodyPr/>
          <a:lstStyle/>
          <a:p>
            <a:r>
              <a:rPr lang="ru-RU" altLang="ru-RU" sz="2000" smtClean="0"/>
              <a:t>Бюджетный цикл включает с себя:</a:t>
            </a: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250825" y="1196975"/>
            <a:ext cx="3960813" cy="1584325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200" b="1"/>
              <a:t>ОСУЩЕСТВЛЕНИЕ </a:t>
            </a:r>
          </a:p>
          <a:p>
            <a:pPr algn="ctr"/>
            <a:r>
              <a:rPr lang="ru-RU" altLang="ru-RU" sz="1200" b="1"/>
              <a:t>ФИНАНСОВОГО КОНТРОЛЯ </a:t>
            </a:r>
          </a:p>
          <a:p>
            <a:pPr algn="ctr"/>
            <a:r>
              <a:rPr lang="ru-RU" altLang="ru-RU" sz="1200"/>
              <a:t>(Контрольно-ревизионная комиссия </a:t>
            </a:r>
          </a:p>
          <a:p>
            <a:pPr algn="ctr"/>
            <a:r>
              <a:rPr lang="ru-RU" altLang="ru-RU" sz="1200"/>
              <a:t>МО «Устьянский муниципальный район», иные</a:t>
            </a:r>
          </a:p>
          <a:p>
            <a:pPr algn="ctr"/>
            <a:r>
              <a:rPr lang="ru-RU" altLang="ru-RU" sz="1200"/>
              <a:t>органы внешнего и внутреннего  государственного </a:t>
            </a:r>
          </a:p>
          <a:p>
            <a:pPr algn="ctr"/>
            <a:r>
              <a:rPr lang="ru-RU" altLang="ru-RU" sz="1200"/>
              <a:t>и муниципального контроля)</a:t>
            </a: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785813" y="3929063"/>
            <a:ext cx="2303462" cy="1943100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/>
              <a:t>1 этап</a:t>
            </a:r>
          </a:p>
          <a:p>
            <a:pPr algn="ctr"/>
            <a:r>
              <a:rPr lang="ru-RU" altLang="ru-RU" sz="1200" b="1"/>
              <a:t>ОБЕСПЕЧЕНИЕ</a:t>
            </a:r>
          </a:p>
          <a:p>
            <a:pPr algn="ctr"/>
            <a:r>
              <a:rPr lang="ru-RU" altLang="ru-RU" sz="1200" b="1"/>
              <a:t>составления</a:t>
            </a:r>
          </a:p>
          <a:p>
            <a:pPr algn="ctr"/>
            <a:r>
              <a:rPr lang="ru-RU" altLang="ru-RU" sz="1200" b="1"/>
              <a:t>проекта бюджета</a:t>
            </a:r>
          </a:p>
          <a:p>
            <a:pPr algn="ctr"/>
            <a:endParaRPr lang="ru-RU" altLang="ru-RU" sz="1200"/>
          </a:p>
          <a:p>
            <a:pPr algn="ctr"/>
            <a:r>
              <a:rPr lang="ru-RU" altLang="ru-RU" sz="1200"/>
              <a:t>( Администрация </a:t>
            </a:r>
          </a:p>
          <a:p>
            <a:pPr algn="ctr"/>
            <a:r>
              <a:rPr lang="ru-RU" altLang="ru-RU" sz="1200"/>
              <a:t>МО «Устьянский</a:t>
            </a:r>
          </a:p>
          <a:p>
            <a:pPr algn="ctr"/>
            <a:r>
              <a:rPr lang="ru-RU" altLang="ru-RU" sz="1200"/>
              <a:t>муниципальный </a:t>
            </a:r>
          </a:p>
          <a:p>
            <a:pPr algn="ctr"/>
            <a:r>
              <a:rPr lang="ru-RU" altLang="ru-RU" sz="1200"/>
              <a:t>район )</a:t>
            </a:r>
          </a:p>
          <a:p>
            <a:pPr algn="ctr"/>
            <a:endParaRPr lang="ru-RU" altLang="ru-RU" sz="1200"/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2771775" y="3213100"/>
            <a:ext cx="2520950" cy="14398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200"/>
          </a:p>
          <a:p>
            <a:pPr algn="ctr"/>
            <a:r>
              <a:rPr lang="ru-RU" altLang="ru-RU" sz="1600" b="1"/>
              <a:t>2 этап</a:t>
            </a:r>
          </a:p>
          <a:p>
            <a:pPr algn="ctr"/>
            <a:r>
              <a:rPr lang="ru-RU" altLang="ru-RU" sz="1200" b="1"/>
              <a:t>РАССМОТРЕНИЕ</a:t>
            </a:r>
          </a:p>
          <a:p>
            <a:pPr algn="ctr"/>
            <a:r>
              <a:rPr lang="ru-RU" altLang="ru-RU" sz="1200" b="1"/>
              <a:t>проекта бюджета</a:t>
            </a:r>
          </a:p>
          <a:p>
            <a:pPr algn="ctr"/>
            <a:r>
              <a:rPr lang="ru-RU" altLang="ru-RU" sz="1200"/>
              <a:t>( Собрание депутатов </a:t>
            </a:r>
          </a:p>
          <a:p>
            <a:pPr algn="ctr"/>
            <a:r>
              <a:rPr lang="ru-RU" altLang="ru-RU" sz="1200"/>
              <a:t>МО «Устьянский</a:t>
            </a:r>
          </a:p>
          <a:p>
            <a:pPr algn="ctr"/>
            <a:r>
              <a:rPr lang="ru-RU" altLang="ru-RU" sz="1200"/>
              <a:t>муниципальный </a:t>
            </a:r>
          </a:p>
          <a:p>
            <a:pPr algn="ctr"/>
            <a:r>
              <a:rPr lang="ru-RU" altLang="ru-RU" sz="1200"/>
              <a:t>район )</a:t>
            </a:r>
          </a:p>
          <a:p>
            <a:pPr algn="ctr"/>
            <a:endParaRPr lang="ru-RU" altLang="ru-RU" sz="1200"/>
          </a:p>
        </p:txBody>
      </p:sp>
      <p:sp>
        <p:nvSpPr>
          <p:cNvPr id="18439" name="AutoShape 14"/>
          <p:cNvSpPr>
            <a:spLocks noChangeArrowheads="1"/>
          </p:cNvSpPr>
          <p:nvPr/>
        </p:nvSpPr>
        <p:spPr bwMode="auto">
          <a:xfrm>
            <a:off x="5076825" y="4941888"/>
            <a:ext cx="3816350" cy="10795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400" b="1"/>
              <a:t>ОТКРЫТЫЕ ПУБЛИЧНЫЕ СЛУШАНИЯ</a:t>
            </a:r>
          </a:p>
          <a:p>
            <a:pPr algn="ctr"/>
            <a:r>
              <a:rPr lang="ru-RU" altLang="ru-RU" sz="1400"/>
              <a:t>по проекту бюджета и отчету об </a:t>
            </a:r>
          </a:p>
          <a:p>
            <a:pPr algn="ctr"/>
            <a:r>
              <a:rPr lang="ru-RU" altLang="ru-RU" sz="1400"/>
              <a:t>исполнении</a:t>
            </a:r>
          </a:p>
        </p:txBody>
      </p:sp>
      <p:sp>
        <p:nvSpPr>
          <p:cNvPr id="18440" name="AutoShape 16"/>
          <p:cNvSpPr>
            <a:spLocks noChangeArrowheads="1"/>
          </p:cNvSpPr>
          <p:nvPr/>
        </p:nvSpPr>
        <p:spPr bwMode="auto">
          <a:xfrm>
            <a:off x="4500563" y="1700213"/>
            <a:ext cx="2232025" cy="1800225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/>
              <a:t>3 этап</a:t>
            </a:r>
          </a:p>
          <a:p>
            <a:pPr algn="ctr"/>
            <a:r>
              <a:rPr lang="ru-RU" altLang="ru-RU" sz="1200" b="1"/>
              <a:t>УТВЕРЖДЕНИЕ</a:t>
            </a:r>
          </a:p>
          <a:p>
            <a:pPr algn="ctr"/>
            <a:r>
              <a:rPr lang="ru-RU" altLang="ru-RU" sz="1200" b="1"/>
              <a:t>бюджета</a:t>
            </a:r>
          </a:p>
          <a:p>
            <a:pPr algn="ctr"/>
            <a:r>
              <a:rPr lang="ru-RU" altLang="ru-RU" sz="1200"/>
              <a:t>(Собрание депутатов </a:t>
            </a:r>
          </a:p>
          <a:p>
            <a:pPr algn="ctr"/>
            <a:r>
              <a:rPr lang="ru-RU" altLang="ru-RU" sz="1200"/>
              <a:t>МО «Устьянский</a:t>
            </a:r>
          </a:p>
          <a:p>
            <a:pPr algn="ctr"/>
            <a:r>
              <a:rPr lang="ru-RU" altLang="ru-RU" sz="1200"/>
              <a:t>муниципальный </a:t>
            </a:r>
          </a:p>
          <a:p>
            <a:pPr algn="ctr"/>
            <a:r>
              <a:rPr lang="ru-RU" altLang="ru-RU" sz="1200"/>
              <a:t>район)</a:t>
            </a:r>
          </a:p>
          <a:p>
            <a:pPr algn="ctr"/>
            <a:endParaRPr lang="ru-RU" altLang="ru-RU" sz="1200"/>
          </a:p>
        </p:txBody>
      </p:sp>
      <p:sp>
        <p:nvSpPr>
          <p:cNvPr id="18441" name="Rectangle 17"/>
          <p:cNvSpPr>
            <a:spLocks noChangeArrowheads="1"/>
          </p:cNvSpPr>
          <p:nvPr/>
        </p:nvSpPr>
        <p:spPr bwMode="auto">
          <a:xfrm>
            <a:off x="6443663" y="908050"/>
            <a:ext cx="2376487" cy="1520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200" b="1"/>
          </a:p>
          <a:p>
            <a:pPr algn="ctr"/>
            <a:r>
              <a:rPr lang="ru-RU" altLang="ru-RU" sz="1600" b="1"/>
              <a:t>4 этап</a:t>
            </a:r>
          </a:p>
          <a:p>
            <a:pPr algn="ctr"/>
            <a:r>
              <a:rPr lang="ru-RU" altLang="ru-RU" sz="1200" b="1"/>
              <a:t>ОБЕСПЕЧЕНИЕ </a:t>
            </a:r>
          </a:p>
          <a:p>
            <a:pPr algn="ctr"/>
            <a:r>
              <a:rPr lang="ru-RU" altLang="ru-RU" sz="1200" b="1"/>
              <a:t>исполнения</a:t>
            </a:r>
          </a:p>
          <a:p>
            <a:pPr algn="ctr"/>
            <a:r>
              <a:rPr lang="ru-RU" altLang="ru-RU" sz="1200" b="1"/>
              <a:t>бюджета</a:t>
            </a:r>
          </a:p>
          <a:p>
            <a:pPr algn="ctr"/>
            <a:r>
              <a:rPr lang="ru-RU" altLang="ru-RU" sz="1200"/>
              <a:t>( Администрация </a:t>
            </a:r>
          </a:p>
          <a:p>
            <a:pPr algn="ctr"/>
            <a:r>
              <a:rPr lang="ru-RU" altLang="ru-RU" sz="1200"/>
              <a:t>МО «Устьянский</a:t>
            </a:r>
          </a:p>
          <a:p>
            <a:pPr algn="ctr"/>
            <a:r>
              <a:rPr lang="ru-RU" altLang="ru-RU" sz="1200"/>
              <a:t>муниципальный </a:t>
            </a:r>
          </a:p>
          <a:p>
            <a:pPr algn="ctr"/>
            <a:r>
              <a:rPr lang="ru-RU" altLang="ru-RU" sz="1200"/>
              <a:t>район )</a:t>
            </a:r>
          </a:p>
          <a:p>
            <a:pPr algn="ctr"/>
            <a:endParaRPr lang="ru-RU" altLang="ru-RU" sz="1200"/>
          </a:p>
        </p:txBody>
      </p:sp>
      <p:sp>
        <p:nvSpPr>
          <p:cNvPr id="18442" name="AutoShape 18"/>
          <p:cNvSpPr>
            <a:spLocks noChangeArrowheads="1"/>
          </p:cNvSpPr>
          <p:nvPr/>
        </p:nvSpPr>
        <p:spPr bwMode="auto">
          <a:xfrm>
            <a:off x="1619250" y="2852738"/>
            <a:ext cx="360363" cy="976312"/>
          </a:xfrm>
          <a:prstGeom prst="downArrow">
            <a:avLst>
              <a:gd name="adj1" fmla="val 50000"/>
              <a:gd name="adj2" fmla="val 677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8443" name="AutoShape 20"/>
          <p:cNvSpPr>
            <a:spLocks noChangeArrowheads="1"/>
          </p:cNvSpPr>
          <p:nvPr/>
        </p:nvSpPr>
        <p:spPr bwMode="auto">
          <a:xfrm>
            <a:off x="7092950" y="2565400"/>
            <a:ext cx="485775" cy="2127250"/>
          </a:xfrm>
          <a:prstGeom prst="upArrow">
            <a:avLst>
              <a:gd name="adj1" fmla="val 50000"/>
              <a:gd name="adj2" fmla="val 1094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8444" name="AutoShape 21"/>
          <p:cNvSpPr>
            <a:spLocks noChangeArrowheads="1"/>
          </p:cNvSpPr>
          <p:nvPr/>
        </p:nvSpPr>
        <p:spPr bwMode="auto">
          <a:xfrm>
            <a:off x="3214688" y="5357813"/>
            <a:ext cx="1655762" cy="485775"/>
          </a:xfrm>
          <a:prstGeom prst="leftArrow">
            <a:avLst>
              <a:gd name="adj1" fmla="val 50000"/>
              <a:gd name="adj2" fmla="val 85212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8445" name="AutoShape 22"/>
          <p:cNvSpPr>
            <a:spLocks noChangeArrowheads="1"/>
          </p:cNvSpPr>
          <p:nvPr/>
        </p:nvSpPr>
        <p:spPr bwMode="auto">
          <a:xfrm rot="-424807">
            <a:off x="4140200" y="1196975"/>
            <a:ext cx="2125663" cy="323850"/>
          </a:xfrm>
          <a:prstGeom prst="rightArrow">
            <a:avLst>
              <a:gd name="adj1" fmla="val 50000"/>
              <a:gd name="adj2" fmla="val 16409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8446" name="Line 23"/>
          <p:cNvSpPr>
            <a:spLocks noChangeShapeType="1"/>
          </p:cNvSpPr>
          <p:nvPr/>
        </p:nvSpPr>
        <p:spPr bwMode="auto">
          <a:xfrm flipV="1">
            <a:off x="539750" y="836613"/>
            <a:ext cx="7704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72167" y="137152"/>
            <a:ext cx="8161681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>
                <a:solidFill>
                  <a:schemeClr val="tx1"/>
                </a:solidFill>
                <a:latin typeface="Arial" charset="0"/>
              </a:rPr>
              <a:t>Показатели прогноза социально-экономического развития </a:t>
            </a:r>
          </a:p>
          <a:p>
            <a:pPr algn="ctr">
              <a:defRPr/>
            </a:pPr>
            <a:r>
              <a:rPr lang="ru-RU" sz="2000">
                <a:solidFill>
                  <a:schemeClr val="tx1"/>
                </a:solidFill>
                <a:latin typeface="Arial" charset="0"/>
              </a:rPr>
              <a:t>МО «Устьянский муниципальный район»</a:t>
            </a:r>
          </a:p>
        </p:txBody>
      </p:sp>
      <p:graphicFrame>
        <p:nvGraphicFramePr>
          <p:cNvPr id="65828" name="Group 2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203794"/>
              </p:ext>
            </p:extLst>
          </p:nvPr>
        </p:nvGraphicFramePr>
        <p:xfrm>
          <a:off x="755650" y="908050"/>
          <a:ext cx="8064500" cy="5254627"/>
        </p:xfrm>
        <a:graphic>
          <a:graphicData uri="http://schemas.openxmlformats.org/drawingml/2006/table">
            <a:tbl>
              <a:tblPr/>
              <a:tblGrid>
                <a:gridCol w="4408488"/>
                <a:gridCol w="846137"/>
                <a:gridCol w="814388"/>
                <a:gridCol w="668337"/>
                <a:gridCol w="665163"/>
                <a:gridCol w="661987"/>
              </a:tblGrid>
              <a:tr h="426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25"/>
                          </a:solidFill>
                          <a:effectLst/>
                          <a:latin typeface="Lucida Sans Unicode" pitchFamily="34" charset="0"/>
                        </a:rPr>
                        <a:t>Наименование показателя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4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25"/>
                          </a:solidFill>
                          <a:effectLst/>
                          <a:latin typeface="Lucida Sans Unicode" pitchFamily="34" charset="0"/>
                        </a:rPr>
                        <a:t>20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25"/>
                          </a:solidFill>
                          <a:effectLst/>
                          <a:latin typeface="Lucida Sans Unicode" pitchFamily="34" charset="0"/>
                        </a:rPr>
                        <a:t>20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25"/>
                          </a:solidFill>
                          <a:effectLst/>
                          <a:latin typeface="Lucida Sans Unicode" pitchFamily="34" charset="0"/>
                        </a:rPr>
                        <a:t>(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25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25"/>
                          </a:solidFill>
                          <a:effectLst/>
                          <a:latin typeface="Lucida Sans Unicode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4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25"/>
                          </a:solidFill>
                          <a:effectLst/>
                          <a:latin typeface="Lucida Sans Unicode" pitchFamily="34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25"/>
                          </a:solidFill>
                          <a:effectLst/>
                          <a:latin typeface="Lucida Sans Unicode" pitchFamily="34" charset="0"/>
                        </a:rPr>
                        <a:t>1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25"/>
                          </a:solidFill>
                          <a:effectLst/>
                          <a:latin typeface="Lucida Sans Unicode" pitchFamily="34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25"/>
                          </a:solidFill>
                          <a:effectLst/>
                          <a:latin typeface="Arial" charset="0"/>
                        </a:rPr>
                        <a:t>(оценка)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4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25"/>
                          </a:solidFill>
                          <a:effectLst/>
                          <a:latin typeface="Lucida Sans Unicode" pitchFamily="34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25"/>
                          </a:solidFill>
                          <a:effectLst/>
                          <a:latin typeface="Lucida Sans Unicode" pitchFamily="34" charset="0"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F1E25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4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25"/>
                          </a:solidFill>
                          <a:effectLst/>
                          <a:latin typeface="Lucida Sans Unicode" pitchFamily="34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25"/>
                          </a:solidFill>
                          <a:effectLst/>
                          <a:latin typeface="Lucida Sans Unicode" pitchFamily="34" charset="0"/>
                        </a:rPr>
                        <a:t>3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F1E25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4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25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25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F1E25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4A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ДЕМОГРАФИЧЕСКИЕ ПОКАЗАТЕЛИ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Численности населения района – тыс.человек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 том числе: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Городское население (среднегодовая)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Сельское  население (среднегодовая)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ПРОМЫШЛЕННОЕ ПРОИЗВОДСТВО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отгруженных товаров собственного производства, выполненных работ и услуг собственными силами –млн.руб.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   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 том числе: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Обработка древесины и производство изделий из дерева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17 016,0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18 326,3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19 041,0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9 802,6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20 654,2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Производство пищевых продуктов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895,7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986,2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1021,7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1065,6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1112,49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Обрабатывающие производства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8 759,1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9 705,1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10 132,1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10 557,7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11 043,3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Обеспечение электрической энергией, газом и паром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166,4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173,1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187,2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Водоснабжение, водоотведение, организация и утилизация отходов, деятельность по ликвидации загрязнений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22,9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72167" y="137152"/>
            <a:ext cx="8161681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>
                <a:solidFill>
                  <a:schemeClr val="tx1"/>
                </a:solidFill>
                <a:latin typeface="Arial" charset="0"/>
              </a:rPr>
              <a:t>Показатели прогноза социально-экономического развития </a:t>
            </a:r>
          </a:p>
          <a:p>
            <a:pPr algn="ctr">
              <a:defRPr/>
            </a:pPr>
            <a:r>
              <a:rPr lang="ru-RU" sz="2000">
                <a:solidFill>
                  <a:schemeClr val="tx1"/>
                </a:solidFill>
                <a:latin typeface="Arial" charset="0"/>
              </a:rPr>
              <a:t>МО «Устьянский муниципальный район»</a:t>
            </a:r>
          </a:p>
        </p:txBody>
      </p:sp>
      <p:graphicFrame>
        <p:nvGraphicFramePr>
          <p:cNvPr id="24759" name="Group 1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154658"/>
              </p:ext>
            </p:extLst>
          </p:nvPr>
        </p:nvGraphicFramePr>
        <p:xfrm>
          <a:off x="755650" y="981075"/>
          <a:ext cx="8137525" cy="5127625"/>
        </p:xfrm>
        <a:graphic>
          <a:graphicData uri="http://schemas.openxmlformats.org/drawingml/2006/table">
            <a:tbl>
              <a:tblPr/>
              <a:tblGrid>
                <a:gridCol w="4287838"/>
                <a:gridCol w="798512"/>
                <a:gridCol w="727075"/>
                <a:gridCol w="727075"/>
                <a:gridCol w="798513"/>
                <a:gridCol w="798512"/>
              </a:tblGrid>
              <a:tr h="396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25"/>
                          </a:solidFill>
                          <a:effectLst/>
                          <a:latin typeface="Lucida Sans Unicode" pitchFamily="34" charset="0"/>
                        </a:rPr>
                        <a:t>Наименование показателя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4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25"/>
                          </a:solidFill>
                          <a:effectLst/>
                          <a:latin typeface="Lucida Sans Unicode" pitchFamily="34" charset="0"/>
                        </a:rPr>
                        <a:t>20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25"/>
                          </a:solidFill>
                          <a:effectLst/>
                          <a:latin typeface="Lucida Sans Unicode" pitchFamily="34" charset="0"/>
                        </a:rPr>
                        <a:t>20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25"/>
                          </a:solidFill>
                          <a:effectLst/>
                          <a:latin typeface="Lucida Sans Unicode" pitchFamily="34" charset="0"/>
                        </a:rPr>
                        <a:t>(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25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25"/>
                          </a:solidFill>
                          <a:effectLst/>
                          <a:latin typeface="Lucida Sans Unicode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4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25"/>
                          </a:solidFill>
                          <a:effectLst/>
                          <a:latin typeface="Lucida Sans Unicode" pitchFamily="34" charset="0"/>
                        </a:rPr>
                        <a:t>202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25"/>
                          </a:solidFill>
                          <a:effectLst/>
                          <a:latin typeface="Lucida Sans Unicode" pitchFamily="34" charset="0"/>
                        </a:rPr>
                        <a:t>1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25"/>
                          </a:solidFill>
                          <a:effectLst/>
                          <a:latin typeface="Lucida Sans Unicode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25"/>
                          </a:solidFill>
                          <a:effectLst/>
                          <a:latin typeface="Arial" charset="0"/>
                        </a:rPr>
                        <a:t>(оценка)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4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25"/>
                          </a:solidFill>
                          <a:effectLst/>
                          <a:latin typeface="Lucida Sans Unicode" pitchFamily="34" charset="0"/>
                        </a:rPr>
                        <a:t>202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25"/>
                          </a:solidFill>
                          <a:effectLst/>
                          <a:latin typeface="Lucida Sans Unicode" pitchFamily="34" charset="0"/>
                        </a:rPr>
                        <a:t>2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F1E25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4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25"/>
                          </a:solidFill>
                          <a:effectLst/>
                          <a:latin typeface="Lucida Sans Unicode" pitchFamily="34" charset="0"/>
                        </a:rPr>
                        <a:t>202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25"/>
                          </a:solidFill>
                          <a:effectLst/>
                          <a:latin typeface="Lucida Sans Unicode" pitchFamily="34" charset="0"/>
                        </a:rPr>
                        <a:t>3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F1E25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4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25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25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F1E25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4A7"/>
                    </a:solidFill>
                  </a:tcPr>
                </a:tc>
              </a:tr>
              <a:tr h="2438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СЕЛЬСКОЕ ХОЗЯЙСТВО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457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Продукция сельского хозяйства в хозяйствах всех категорий млн.руб.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1 945,7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2 041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2110,4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2 194,8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2 289,2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2438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 том числе: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2743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Продукция растениеводства млн.руб.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1 197,2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1 254,6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1 291,0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341,4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1 399,0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2743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Продукция животноводства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млн.руб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748,5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786,0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816,6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849,3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885,0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00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ПОТРЕБИТЕЛЬСКИЙ РЫНОК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49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платных услуг населения млн.руб.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115,9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123,9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49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Оборот розничной торговли млн.руб.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321,1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399,0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456,4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517,6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579,8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49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СТРОИТЕЛЬСТВО И ИНВЕСТИЦИИ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2743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Ввод в действие жилых домов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кв.м.общей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площади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12 486,0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14 000,0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14100,0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14200,0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14350,0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457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Инвестиции в основной капитал за счет всех источников финансирования – всего млн.руб.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2 657,0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2 797,8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2 948,9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111,1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282,2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457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выполненных работ по виду деятельности «строительство» млн.руб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146,7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152,4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158,9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165,63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172,6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2438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ФИНАНСЫ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457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Финансовый результат от деятельности предприятий всего млн.руб.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- 10 981,38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1 529,9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1 54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29,9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1 560,7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72167" y="137152"/>
            <a:ext cx="8161681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>
                <a:solidFill>
                  <a:schemeClr val="tx1"/>
                </a:solidFill>
                <a:latin typeface="Arial" charset="0"/>
              </a:rPr>
              <a:t>Показатели прогноза социально-экономического развития </a:t>
            </a:r>
          </a:p>
          <a:p>
            <a:pPr algn="ctr">
              <a:defRPr/>
            </a:pPr>
            <a:r>
              <a:rPr lang="ru-RU" sz="2000">
                <a:solidFill>
                  <a:schemeClr val="tx1"/>
                </a:solidFill>
                <a:latin typeface="Arial" charset="0"/>
              </a:rPr>
              <a:t>МО «Устьянский муниципальный район»</a:t>
            </a:r>
          </a:p>
        </p:txBody>
      </p:sp>
      <p:graphicFrame>
        <p:nvGraphicFramePr>
          <p:cNvPr id="22623" name="Group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783554"/>
              </p:ext>
            </p:extLst>
          </p:nvPr>
        </p:nvGraphicFramePr>
        <p:xfrm>
          <a:off x="755650" y="928688"/>
          <a:ext cx="7993063" cy="5376863"/>
        </p:xfrm>
        <a:graphic>
          <a:graphicData uri="http://schemas.openxmlformats.org/drawingml/2006/table">
            <a:tbl>
              <a:tblPr/>
              <a:tblGrid>
                <a:gridCol w="4287838"/>
                <a:gridCol w="742958"/>
                <a:gridCol w="785818"/>
                <a:gridCol w="714380"/>
                <a:gridCol w="714380"/>
                <a:gridCol w="747689"/>
              </a:tblGrid>
              <a:tr h="396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25"/>
                          </a:solidFill>
                          <a:effectLst/>
                          <a:latin typeface="Lucida Sans Unicode" pitchFamily="34" charset="0"/>
                        </a:rPr>
                        <a:t>Наименование показателя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4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25"/>
                          </a:solidFill>
                          <a:effectLst/>
                          <a:latin typeface="Lucida Sans Unicode" pitchFamily="34" charset="0"/>
                        </a:rPr>
                        <a:t>20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25"/>
                          </a:solidFill>
                          <a:effectLst/>
                          <a:latin typeface="Lucida Sans Unicode" pitchFamily="34" charset="0"/>
                        </a:rPr>
                        <a:t>20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25"/>
                          </a:solidFill>
                          <a:effectLst/>
                          <a:latin typeface="Lucida Sans Unicode" pitchFamily="34" charset="0"/>
                        </a:rPr>
                        <a:t>(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25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25"/>
                          </a:solidFill>
                          <a:effectLst/>
                          <a:latin typeface="Lucida Sans Unicode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4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25"/>
                          </a:solidFill>
                          <a:effectLst/>
                          <a:latin typeface="Lucida Sans Unicode" pitchFamily="34" charset="0"/>
                        </a:rPr>
                        <a:t>202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25"/>
                          </a:solidFill>
                          <a:effectLst/>
                          <a:latin typeface="Lucida Sans Unicode" pitchFamily="34" charset="0"/>
                        </a:rPr>
                        <a:t>1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25"/>
                          </a:solidFill>
                          <a:effectLst/>
                          <a:latin typeface="Lucida Sans Unicode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25"/>
                          </a:solidFill>
                          <a:effectLst/>
                          <a:latin typeface="Arial" charset="0"/>
                        </a:rPr>
                        <a:t>(оценка)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4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25"/>
                          </a:solidFill>
                          <a:effectLst/>
                          <a:latin typeface="Lucida Sans Unicode" pitchFamily="34" charset="0"/>
                        </a:rPr>
                        <a:t>202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25"/>
                          </a:solidFill>
                          <a:effectLst/>
                          <a:latin typeface="Lucida Sans Unicode" pitchFamily="34" charset="0"/>
                        </a:rPr>
                        <a:t>2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F1E25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4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25"/>
                          </a:solidFill>
                          <a:effectLst/>
                          <a:latin typeface="Lucida Sans Unicode" pitchFamily="34" charset="0"/>
                        </a:rPr>
                        <a:t>202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25"/>
                          </a:solidFill>
                          <a:effectLst/>
                          <a:latin typeface="Lucida Sans Unicode" pitchFamily="34" charset="0"/>
                        </a:rPr>
                        <a:t>3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F1E25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4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25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25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F1E25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4A7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Прибыль прибыльных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организаций с учетом филиалов и структурных подразделений организаций, зарегистрированных за пределами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1 312,6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1 208,1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1 208,1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210,3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1 211,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прибыльных предприятий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ТРУД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Среднесписочная численность работников организаций по полному кругу с учетом филиалов и структурных подразделений  без субъектов предпринимательства – всего человек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5 680,0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6 500,0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6 500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6 5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Среднесписочная численности работников бюджетной сферы всего человек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1 793,4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1 826,0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1 824,0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822,0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Среднемесячная заработная плата одного работника (без МСП) -руб.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51 680,75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58 295,1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61 734,5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65 562,0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69 692,4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Фонд заработной платы всех работников организаций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 учетом филиалов и структурных подразделений (без субъектов МСП) – всего  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3 522,56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3 882,5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4 880,33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5 150,6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5 464,3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Численность незанятых граждан, зарегистрированных в органах государственной службы занятости, в расчете на одну заявленную вакансию - человек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Численность безработных, зарегистрированных в службе занятости - человек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365,0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236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Уровень регистрируемой безработицы – в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1,89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1538" y="214290"/>
            <a:ext cx="7858180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charset="0"/>
              </a:rPr>
              <a:t>Основные характеристики бюджета 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на 2022 </a:t>
            </a:r>
            <a:r>
              <a:rPr lang="ru-RU" sz="2000" dirty="0">
                <a:solidFill>
                  <a:schemeClr val="tx1"/>
                </a:solidFill>
                <a:latin typeface="Arial" charset="0"/>
              </a:rPr>
              <a:t>год 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charset="0"/>
              </a:rPr>
              <a:t>и на плановый период 2023 и 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2024 </a:t>
            </a:r>
            <a:r>
              <a:rPr lang="ru-RU" sz="2000" dirty="0">
                <a:solidFill>
                  <a:schemeClr val="tx1"/>
                </a:solidFill>
                <a:latin typeface="Arial" charset="0"/>
              </a:rPr>
              <a:t>годов </a:t>
            </a:r>
          </a:p>
          <a:p>
            <a:pPr algn="ctr">
              <a:defRPr/>
            </a:pPr>
            <a:endParaRPr lang="ru-RU" sz="2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533" name="TextBox 8"/>
          <p:cNvSpPr txBox="1">
            <a:spLocks noChangeArrowheads="1"/>
          </p:cNvSpPr>
          <p:nvPr/>
        </p:nvSpPr>
        <p:spPr bwMode="auto">
          <a:xfrm>
            <a:off x="7715250" y="5988050"/>
            <a:ext cx="122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>
                <a:latin typeface="Constantia" pitchFamily="18" charset="0"/>
              </a:rPr>
              <a:t>руб.</a:t>
            </a:r>
          </a:p>
        </p:txBody>
      </p:sp>
      <p:graphicFrame>
        <p:nvGraphicFramePr>
          <p:cNvPr id="22534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1708477"/>
              </p:ext>
            </p:extLst>
          </p:nvPr>
        </p:nvGraphicFramePr>
        <p:xfrm>
          <a:off x="1528961" y="1364407"/>
          <a:ext cx="7075487" cy="336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7" name="Лист" r:id="rId4" imgW="8115462" imgH="3857695" progId="Excel.Sheet.8">
                  <p:embed/>
                </p:oleObj>
              </mc:Choice>
              <mc:Fallback>
                <p:oleObj name="Лист" r:id="rId4" imgW="8115462" imgH="3857695" progId="Excel.Sheet.8">
                  <p:embed/>
                  <p:pic>
                    <p:nvPicPr>
                      <p:cNvPr id="0" name="Picture 6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961" y="1364407"/>
                        <a:ext cx="7075487" cy="3360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14414" y="428604"/>
            <a:ext cx="7678066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Структура доходов бюджета </a:t>
            </a:r>
            <a:r>
              <a:rPr lang="ru-RU" sz="2000" dirty="0" smtClean="0">
                <a:solidFill>
                  <a:schemeClr val="tx1"/>
                </a:solidFill>
              </a:rPr>
              <a:t>на 2022 </a:t>
            </a:r>
            <a:r>
              <a:rPr lang="ru-RU" sz="2000" dirty="0">
                <a:solidFill>
                  <a:schemeClr val="tx1"/>
                </a:solidFill>
              </a:rPr>
              <a:t>год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Arial" charset="0"/>
              </a:rPr>
              <a:t>и на плановый 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период 2023 и 2024 </a:t>
            </a:r>
            <a:r>
              <a:rPr lang="ru-RU" sz="2000" dirty="0">
                <a:solidFill>
                  <a:schemeClr val="tx1"/>
                </a:solidFill>
                <a:latin typeface="Arial" charset="0"/>
              </a:rPr>
              <a:t>годов</a:t>
            </a:r>
            <a:r>
              <a:rPr lang="ru-RU" sz="2000" dirty="0">
                <a:solidFill>
                  <a:schemeClr val="tx1"/>
                </a:solidFill>
              </a:rPr>
              <a:t>   </a:t>
            </a:r>
          </a:p>
        </p:txBody>
      </p:sp>
      <p:graphicFrame>
        <p:nvGraphicFramePr>
          <p:cNvPr id="25668" name="Group 68"/>
          <p:cNvGraphicFramePr>
            <a:graphicFrameLocks noGrp="1"/>
          </p:cNvGraphicFramePr>
          <p:nvPr/>
        </p:nvGraphicFramePr>
        <p:xfrm>
          <a:off x="1259632" y="1196752"/>
          <a:ext cx="6983686" cy="3536545"/>
        </p:xfrm>
        <a:graphic>
          <a:graphicData uri="http://schemas.openxmlformats.org/drawingml/2006/table">
            <a:tbl>
              <a:tblPr/>
              <a:tblGrid>
                <a:gridCol w="1800201"/>
                <a:gridCol w="1368152"/>
                <a:gridCol w="883910"/>
                <a:gridCol w="1465712"/>
                <a:gridCol w="1465711"/>
              </a:tblGrid>
              <a:tr h="23987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Показатель</a:t>
                      </a:r>
                    </a:p>
                  </a:txBody>
                  <a:tcPr marL="9524" marR="9524" marT="95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 </a:t>
                      </a:r>
                    </a:p>
                  </a:txBody>
                  <a:tcPr marL="9524" marR="9524" marT="95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год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4" marR="9524" marT="95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год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4" marR="9524" marT="95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6396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Сумма,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руб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 </a:t>
                      </a:r>
                    </a:p>
                  </a:txBody>
                  <a:tcPr marL="9524" marR="9524" marT="95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Структура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</a:p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9524" marR="9524" marT="95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Сумма,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руб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 </a:t>
                      </a:r>
                    </a:p>
                  </a:txBody>
                  <a:tcPr marL="9524" marR="9524" marT="95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Сумма,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руб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 </a:t>
                      </a:r>
                    </a:p>
                  </a:txBody>
                  <a:tcPr marL="9524" marR="9524" marT="95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55970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Доходы, всего</a:t>
                      </a:r>
                    </a:p>
                  </a:txBody>
                  <a:tcPr marL="9524" marR="9524" marT="95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1 724 166 886,81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1 780 967 200,06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1 896 042 417,49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1535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числе:</a:t>
                      </a:r>
                    </a:p>
                  </a:txBody>
                  <a:tcPr marL="9524" marR="9524" marT="95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4985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85716" marR="9524" marT="95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249 562 892,00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14,47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257 492 536,00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272 431 133,00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4882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85716" marR="9524" marT="95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21 701 400,00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1,26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20 709 500,00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20 583 900,00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88756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85716" marR="9524" marT="95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1 452 902 594,81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84,27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1 502 765 164,06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1 603 027 384,49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pic>
        <p:nvPicPr>
          <p:cNvPr id="6" name="Picture 25" descr="18b8088ba1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4572008"/>
            <a:ext cx="1974327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Диаграмма 6"/>
          <p:cNvGraphicFramePr/>
          <p:nvPr/>
        </p:nvGraphicFramePr>
        <p:xfrm>
          <a:off x="-252536" y="4303440"/>
          <a:ext cx="3744416" cy="255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85728"/>
            <a:ext cx="8606760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Объем и структура доходов районного бюджета в </a:t>
            </a:r>
            <a:r>
              <a:rPr lang="ru-RU" sz="2000" dirty="0" smtClean="0">
                <a:solidFill>
                  <a:schemeClr val="tx1"/>
                </a:solidFill>
              </a:rPr>
              <a:t>2022 </a:t>
            </a:r>
            <a:r>
              <a:rPr lang="ru-RU" sz="2000" dirty="0">
                <a:solidFill>
                  <a:schemeClr val="tx1"/>
                </a:solidFill>
              </a:rPr>
              <a:t>году</a:t>
            </a:r>
          </a:p>
        </p:txBody>
      </p:sp>
      <p:graphicFrame>
        <p:nvGraphicFramePr>
          <p:cNvPr id="30844" name="Group 124"/>
          <p:cNvGraphicFramePr>
            <a:graphicFrameLocks noGrp="1"/>
          </p:cNvGraphicFramePr>
          <p:nvPr/>
        </p:nvGraphicFramePr>
        <p:xfrm>
          <a:off x="214313" y="1357313"/>
          <a:ext cx="4213225" cy="2577722"/>
        </p:xfrm>
        <a:graphic>
          <a:graphicData uri="http://schemas.openxmlformats.org/drawingml/2006/table">
            <a:tbl>
              <a:tblPr/>
              <a:tblGrid>
                <a:gridCol w="2125214"/>
                <a:gridCol w="1152006"/>
                <a:gridCol w="936005"/>
              </a:tblGrid>
              <a:tr h="3435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4" marR="9524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Сумма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4" marR="9524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Структура,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4" marR="9524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881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9524" marR="9524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249 562 892,00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19246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доходы физ. лиц</a:t>
                      </a:r>
                    </a:p>
                  </a:txBody>
                  <a:tcPr marL="85716" marR="9524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202 282 283,00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19246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уплаты акцизов</a:t>
                      </a:r>
                    </a:p>
                  </a:txBody>
                  <a:tcPr marL="85716" marR="9524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27 437 934,00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19246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ЕНВД для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видов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деятельности  </a:t>
                      </a:r>
                    </a:p>
                  </a:txBody>
                  <a:tcPr marL="85716" marR="9524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12 329 000,00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55833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85716" marR="9524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55833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85716" marR="9524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2 854 000,00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5074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Госпошлина и иные налоги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5716" marR="9524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4 659 077,00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graphicFrame>
        <p:nvGraphicFramePr>
          <p:cNvPr id="30845" name="Group 125"/>
          <p:cNvGraphicFramePr>
            <a:graphicFrameLocks noGrp="1"/>
          </p:cNvGraphicFramePr>
          <p:nvPr/>
        </p:nvGraphicFramePr>
        <p:xfrm>
          <a:off x="4643438" y="1340768"/>
          <a:ext cx="4286250" cy="2578788"/>
        </p:xfrm>
        <a:graphic>
          <a:graphicData uri="http://schemas.openxmlformats.org/drawingml/2006/table">
            <a:tbl>
              <a:tblPr/>
              <a:tblGrid>
                <a:gridCol w="2281391"/>
                <a:gridCol w="1103982"/>
                <a:gridCol w="900877"/>
              </a:tblGrid>
              <a:tr h="3600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Сумма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Структура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860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Неналоговые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21 701 400,00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55815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использования имущества, находящегося в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муниципальной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собственности</a:t>
                      </a:r>
                    </a:p>
                  </a:txBody>
                  <a:tcPr marL="8573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16 492 800,00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37527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8573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138 600,00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35239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ОКАЗАНИЯ ПЛАТНЫХ УСЛУГ И КОМПЕНСАЦИИ ЗАТРАТ </a:t>
                      </a:r>
                    </a:p>
                  </a:txBody>
                  <a:tcPr marL="8573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7160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 от продажи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активов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573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2 199 000,00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37527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Штрафы, санкции, возмещение ущерба </a:t>
                      </a:r>
                    </a:p>
                  </a:txBody>
                  <a:tcPr marL="8573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2 771 000,00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12,77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graphicFrame>
        <p:nvGraphicFramePr>
          <p:cNvPr id="23663" name="Group 111"/>
          <p:cNvGraphicFramePr>
            <a:graphicFrameLocks noGrp="1"/>
          </p:cNvGraphicFramePr>
          <p:nvPr/>
        </p:nvGraphicFramePr>
        <p:xfrm>
          <a:off x="1908175" y="4508500"/>
          <a:ext cx="5286375" cy="1865603"/>
        </p:xfrm>
        <a:graphic>
          <a:graphicData uri="http://schemas.openxmlformats.org/drawingml/2006/table">
            <a:tbl>
              <a:tblPr/>
              <a:tblGrid>
                <a:gridCol w="2714624"/>
                <a:gridCol w="1500188"/>
                <a:gridCol w="1071563"/>
              </a:tblGrid>
              <a:tr h="4410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Сумма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Структура, %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796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Безвозмездные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поступления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1 452 902 594,81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19239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Дотации</a:t>
                      </a:r>
                    </a:p>
                  </a:txBody>
                  <a:tcPr marL="85724" marR="9525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39 711 547,20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19239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</a:t>
                      </a:r>
                    </a:p>
                  </a:txBody>
                  <a:tcPr marL="85724" marR="9525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654 762 523,96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19239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</a:t>
                      </a:r>
                    </a:p>
                  </a:txBody>
                  <a:tcPr marL="85724" marR="9525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753 690 739,33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19239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85724" marR="9525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1 507 712,59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37527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безвозмездные поступления в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бюджеты муниципальных районов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5724" marR="9525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3 230 071,73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57250" y="1000125"/>
            <a:ext cx="30718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n w="12700">
                  <a:noFill/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Налоговые доходы (руб.)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72125" y="1000125"/>
            <a:ext cx="31432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n w="12700">
                  <a:noFill/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Неналоговые доходы (руб.)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27313" y="4076700"/>
            <a:ext cx="37861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n w="12700">
                  <a:noFill/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 (руб.)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00100" y="279861"/>
            <a:ext cx="7858180" cy="10015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charset="0"/>
              </a:rPr>
              <a:t>Структура расходов бюджета по отраслям в 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2022 </a:t>
            </a:r>
            <a:r>
              <a:rPr lang="ru-RU" sz="2000" dirty="0">
                <a:solidFill>
                  <a:schemeClr val="tx1"/>
                </a:solidFill>
                <a:latin typeface="Arial" charset="0"/>
              </a:rPr>
              <a:t>году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charset="0"/>
              </a:rPr>
              <a:t> и на плановый 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период 2023 и 2024 </a:t>
            </a:r>
            <a:r>
              <a:rPr lang="ru-RU" sz="2000" dirty="0">
                <a:solidFill>
                  <a:schemeClr val="tx1"/>
                </a:solidFill>
                <a:latin typeface="Arial" charset="0"/>
              </a:rPr>
              <a:t>годы </a:t>
            </a:r>
          </a:p>
          <a:p>
            <a:pPr algn="ctr">
              <a:defRPr/>
            </a:pPr>
            <a:endParaRPr lang="ru-RU" sz="2000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25605" name="Object 2"/>
          <p:cNvGraphicFramePr>
            <a:graphicFrameLocks noChangeAspect="1"/>
          </p:cNvGraphicFramePr>
          <p:nvPr/>
        </p:nvGraphicFramePr>
        <p:xfrm>
          <a:off x="1524000" y="1395413"/>
          <a:ext cx="60960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57" name="Диаграмма" r:id="rId3" imgW="6096000" imgH="4067251" progId="MSGraph.Chart.8">
                  <p:embed followColorScheme="full"/>
                </p:oleObj>
              </mc:Choice>
              <mc:Fallback>
                <p:oleObj name="Диаграмма" r:id="rId3" imgW="6096000" imgH="4067251" progId="MSGraph.Chart.8">
                  <p:embed followColorScheme="full"/>
                  <p:pic>
                    <p:nvPicPr>
                      <p:cNvPr id="0" name="Picture 2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6000" cy="406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3"/>
          <p:cNvGraphicFramePr>
            <a:graphicFrameLocks noChangeAspect="1"/>
          </p:cNvGraphicFramePr>
          <p:nvPr/>
        </p:nvGraphicFramePr>
        <p:xfrm>
          <a:off x="1520825" y="2970213"/>
          <a:ext cx="3990975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58" name="Диаграмма" r:id="rId5" imgW="3990848" imgH="2485868" progId="MSGraph.Chart.8">
                  <p:embed followColorScheme="full"/>
                </p:oleObj>
              </mc:Choice>
              <mc:Fallback>
                <p:oleObj name="Диаграмма" r:id="rId5" imgW="3990848" imgH="2485868" progId="MSGraph.Chart.8">
                  <p:embed followColorScheme="full"/>
                  <p:pic>
                    <p:nvPicPr>
                      <p:cNvPr id="0" name="Picture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825" y="2970213"/>
                        <a:ext cx="3990975" cy="248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4"/>
          <p:cNvGraphicFramePr>
            <a:graphicFrameLocks noChangeAspect="1"/>
          </p:cNvGraphicFramePr>
          <p:nvPr/>
        </p:nvGraphicFramePr>
        <p:xfrm>
          <a:off x="1524000" y="1395413"/>
          <a:ext cx="60960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59" name="Диаграмма" r:id="rId7" imgW="6096000" imgH="4067251" progId="MSGraph.Chart.8">
                  <p:embed followColorScheme="full"/>
                </p:oleObj>
              </mc:Choice>
              <mc:Fallback>
                <p:oleObj name="Диаграмма" r:id="rId7" imgW="6096000" imgH="4067251" progId="MSGraph.Chart.8">
                  <p:embed followColorScheme="full"/>
                  <p:pic>
                    <p:nvPicPr>
                      <p:cNvPr id="0" name="Picture 2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6000" cy="406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5"/>
          <p:cNvGraphicFramePr>
            <a:graphicFrameLocks noChangeAspect="1"/>
          </p:cNvGraphicFramePr>
          <p:nvPr/>
        </p:nvGraphicFramePr>
        <p:xfrm>
          <a:off x="1524000" y="1395413"/>
          <a:ext cx="60960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60" name="Диаграмма" r:id="rId8" imgW="6096000" imgH="4067251" progId="MSGraph.Chart.8">
                  <p:embed followColorScheme="full"/>
                </p:oleObj>
              </mc:Choice>
              <mc:Fallback>
                <p:oleObj name="Диаграмма" r:id="rId8" imgW="6096000" imgH="4067251" progId="MSGraph.Chart.8">
                  <p:embed followColorScheme="full"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6000" cy="406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90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937068"/>
              </p:ext>
            </p:extLst>
          </p:nvPr>
        </p:nvGraphicFramePr>
        <p:xfrm>
          <a:off x="0" y="1643050"/>
          <a:ext cx="8858280" cy="4522015"/>
        </p:xfrm>
        <a:graphic>
          <a:graphicData uri="http://schemas.openxmlformats.org/drawingml/2006/table">
            <a:tbl>
              <a:tblPr firstCol="1">
                <a:tableStyleId>{08FB837D-C827-4EFA-A057-4D05807E0F7C}</a:tableStyleId>
              </a:tblPr>
              <a:tblGrid>
                <a:gridCol w="4983431"/>
                <a:gridCol w="1374519"/>
                <a:gridCol w="1340685"/>
                <a:gridCol w="1159645"/>
              </a:tblGrid>
              <a:tr h="489806">
                <a:tc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 отрасли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2023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270130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Общегосударственные вопросы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106 516 542,46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106 002 873,91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108 079 475,05</a:t>
                      </a:r>
                    </a:p>
                  </a:txBody>
                  <a:tcPr marL="9525" marR="9525" marT="9525" marB="0" anchor="ctr"/>
                </a:tc>
              </a:tr>
              <a:tr h="270130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Национальная оборона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3 543 964,05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3 663 447,84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3 793 072,21</a:t>
                      </a:r>
                    </a:p>
                  </a:txBody>
                  <a:tcPr marL="9525" marR="9525" marT="9525" marB="0" anchor="ctr"/>
                </a:tc>
              </a:tr>
              <a:tr h="450216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Национальная безопасность и правоохранительная</a:t>
                      </a:r>
                    </a:p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деятельность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998 000,00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1 003 000,00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998 000,00</a:t>
                      </a:r>
                    </a:p>
                  </a:txBody>
                  <a:tcPr marL="9525" marR="9525" marT="9525" marB="0" anchor="ctr"/>
                </a:tc>
              </a:tr>
              <a:tr h="270130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Национальная экономика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259 771 856,00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38 485 008,00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39 899 901,00</a:t>
                      </a:r>
                    </a:p>
                  </a:txBody>
                  <a:tcPr marL="9525" marR="9525" marT="9525" marB="0" anchor="ctr"/>
                </a:tc>
              </a:tr>
              <a:tr h="289646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Жилищно-коммунальное хозяйство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112 771 607,00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382 622 303,07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460 134 321,40</a:t>
                      </a:r>
                    </a:p>
                  </a:txBody>
                  <a:tcPr marL="9525" marR="9525" marT="9525" marB="0" anchor="ctr"/>
                </a:tc>
              </a:tr>
              <a:tr h="270130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Охрана окружающей среды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2 050 000,00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2 050 000,00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2 050 000,00</a:t>
                      </a:r>
                    </a:p>
                  </a:txBody>
                  <a:tcPr marL="9525" marR="9525" marT="9525" marB="0" anchor="ctr"/>
                </a:tc>
              </a:tr>
              <a:tr h="293825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Образование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1 019 992 696,32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1 046 503 731,09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1 058 868 097,15</a:t>
                      </a:r>
                    </a:p>
                  </a:txBody>
                  <a:tcPr marL="9525" marR="9525" marT="9525" marB="0" anchor="ctr"/>
                </a:tc>
              </a:tr>
              <a:tr h="270130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Культура и кинематография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139 707 123,78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141 109 548,02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135 235 621,05</a:t>
                      </a:r>
                    </a:p>
                  </a:txBody>
                  <a:tcPr marL="9525" marR="9525" marT="9525" marB="0" anchor="ctr"/>
                </a:tc>
              </a:tr>
              <a:tr h="270130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Социальная политика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61 608 810,40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35 212 620,13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62 020 647,23</a:t>
                      </a:r>
                    </a:p>
                  </a:txBody>
                  <a:tcPr marL="9525" marR="9525" marT="9525" marB="0" anchor="ctr"/>
                </a:tc>
              </a:tr>
              <a:tr h="339778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Физическая культура и спорт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445 360,00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445 360,00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445 360,00</a:t>
                      </a:r>
                    </a:p>
                  </a:txBody>
                  <a:tcPr marL="9525" marR="9525" marT="9525" marB="0" anchor="ctr"/>
                </a:tc>
              </a:tr>
              <a:tr h="270130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Обслуживание государственного и муниципального долга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5 220 000,00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5 220 000,00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5 220 000,00</a:t>
                      </a:r>
                    </a:p>
                  </a:txBody>
                  <a:tcPr marL="9525" marR="9525" marT="9525" marB="0" anchor="ctr"/>
                </a:tc>
              </a:tr>
              <a:tr h="450216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Межбюджетные трансферты  общего характера бюджетам субъектов РФ и муниципальных образований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43 367 710,50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18 649 308,00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19 297 922,40</a:t>
                      </a:r>
                    </a:p>
                  </a:txBody>
                  <a:tcPr marL="9525" marR="9525" marT="9525" marB="0" anchor="ctr"/>
                </a:tc>
              </a:tr>
              <a:tr h="270130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ИТОГО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1 755 993 670,51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1 780 967 200,06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1 896 042 417,49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14546" y="1703088"/>
            <a:ext cx="4786346" cy="8572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>
                <a:solidFill>
                  <a:schemeClr val="tx1"/>
                </a:solidFill>
                <a:latin typeface="Arial" charset="0"/>
              </a:rPr>
              <a:t>Бюджет</a:t>
            </a:r>
          </a:p>
          <a:p>
            <a:pPr algn="ctr">
              <a:defRPr/>
            </a:pPr>
            <a:r>
              <a:rPr lang="ru-RU" sz="1600" b="1">
                <a:solidFill>
                  <a:schemeClr val="tx1"/>
                </a:solidFill>
                <a:latin typeface="Arial" charset="0"/>
              </a:rPr>
              <a:t>МО «Устьянский муниципальный район»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2917534"/>
            <a:ext cx="5500726" cy="4286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Программные и </a:t>
            </a:r>
            <a:r>
              <a:rPr lang="ru-RU" sz="1600" b="1" dirty="0" err="1">
                <a:solidFill>
                  <a:schemeClr val="tx1"/>
                </a:solidFill>
              </a:rPr>
              <a:t>непрограммные</a:t>
            </a:r>
            <a:r>
              <a:rPr lang="ru-RU" sz="1600" b="1" dirty="0">
                <a:solidFill>
                  <a:schemeClr val="tx1"/>
                </a:solidFill>
              </a:rPr>
              <a:t> расходы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48" y="4560608"/>
            <a:ext cx="1571636" cy="12258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Социальной направленности</a:t>
            </a:r>
          </a:p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(13 программ)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3703352"/>
            <a:ext cx="5500726" cy="4286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>
                <a:solidFill>
                  <a:schemeClr val="tx1"/>
                </a:solidFill>
                <a:latin typeface="Arial" charset="0"/>
              </a:rPr>
              <a:t>Муниципальные программы  Устьянского муниципального района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00826" y="4207429"/>
            <a:ext cx="2143140" cy="16153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>
                <a:solidFill>
                  <a:schemeClr val="tx1"/>
                </a:solidFill>
                <a:latin typeface="Arial" charset="0"/>
              </a:rPr>
              <a:t>Непрограммные</a:t>
            </a:r>
          </a:p>
          <a:p>
            <a:pPr algn="ctr">
              <a:defRPr/>
            </a:pPr>
            <a:r>
              <a:rPr lang="ru-RU" sz="1200" b="1">
                <a:solidFill>
                  <a:schemeClr val="tx1"/>
                </a:solidFill>
                <a:latin typeface="Arial" charset="0"/>
              </a:rPr>
              <a:t>расходы</a:t>
            </a:r>
          </a:p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  <a:latin typeface="Arial" charset="0"/>
              </a:rPr>
              <a:t>(на содержание главы и аппарата администрации, представительного органа, контрольно-ревизионной комиссии, эксплуатационного управления, резервный фонд администрации 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14612" y="4549208"/>
            <a:ext cx="1571636" cy="12258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Поддержка отраслей экономики</a:t>
            </a:r>
          </a:p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(7 программы)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43438" y="4572008"/>
            <a:ext cx="1571636" cy="12258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Общего характера</a:t>
            </a:r>
          </a:p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(4 программы)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4500563" y="2560638"/>
            <a:ext cx="214312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3000375" y="3346450"/>
            <a:ext cx="214313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7000875" y="3417888"/>
            <a:ext cx="214313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1428750" y="4203700"/>
            <a:ext cx="214313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3429000" y="4203700"/>
            <a:ext cx="214313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5286375" y="4203700"/>
            <a:ext cx="214313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22325" y="285750"/>
            <a:ext cx="7678738" cy="7143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>
                <a:solidFill>
                  <a:schemeClr val="tx1"/>
                </a:solidFill>
                <a:latin typeface="Arial" charset="0"/>
              </a:rPr>
              <a:t>Какова структура расходов бюджета</a:t>
            </a:r>
          </a:p>
          <a:p>
            <a:pPr algn="ctr">
              <a:defRPr/>
            </a:pPr>
            <a:r>
              <a:rPr lang="ru-RU" sz="2000">
                <a:solidFill>
                  <a:schemeClr val="tx1"/>
                </a:solidFill>
                <a:latin typeface="Arial" charset="0"/>
              </a:rPr>
              <a:t>Устьянского муниципального района?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5604" y="1629394"/>
            <a:ext cx="1458599" cy="10169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Социальной направленности</a:t>
            </a:r>
          </a:p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( 13 программ)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23024" y="241532"/>
            <a:ext cx="7678066" cy="102007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</a:rPr>
              <a:t>Как распределены расходы бюджета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</a:rPr>
              <a:t>МО «</a:t>
            </a:r>
            <a:r>
              <a:rPr lang="ru-RU" dirty="0" err="1">
                <a:solidFill>
                  <a:schemeClr val="tx1"/>
                </a:solidFill>
                <a:latin typeface="Arial" charset="0"/>
              </a:rPr>
              <a:t>Устьянский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 муниципальный район 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</a:rPr>
              <a:t>по муниципальным программам в </a:t>
            </a: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2022 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– </a:t>
            </a: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2024 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годах ?</a:t>
            </a: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charset="0"/>
              </a:rPr>
              <a:t>( в </a:t>
            </a:r>
            <a:r>
              <a:rPr lang="ru-RU" sz="1200" dirty="0" smtClean="0">
                <a:solidFill>
                  <a:schemeClr val="tx1"/>
                </a:solidFill>
                <a:latin typeface="Arial" charset="0"/>
              </a:rPr>
              <a:t>202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ru-RU" sz="12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Arial" charset="0"/>
              </a:rPr>
              <a:t>году реализуются  </a:t>
            </a:r>
            <a:r>
              <a:rPr lang="ru-RU" sz="1200" dirty="0" smtClean="0">
                <a:solidFill>
                  <a:schemeClr val="tx1"/>
                </a:solidFill>
                <a:latin typeface="Arial" charset="0"/>
              </a:rPr>
              <a:t>24  </a:t>
            </a:r>
            <a:r>
              <a:rPr lang="ru-RU" sz="1200" dirty="0">
                <a:solidFill>
                  <a:schemeClr val="tx1"/>
                </a:solidFill>
                <a:latin typeface="Arial" charset="0"/>
              </a:rPr>
              <a:t>муниципальных программы на общую сумму 1 </a:t>
            </a:r>
            <a:r>
              <a:rPr lang="en-US" sz="1200" smtClean="0">
                <a:solidFill>
                  <a:schemeClr val="tx1"/>
                </a:solidFill>
                <a:latin typeface="Arial" charset="0"/>
              </a:rPr>
              <a:t>680 017 354,04 </a:t>
            </a:r>
            <a:r>
              <a:rPr lang="ru-RU" sz="1200" smtClean="0">
                <a:solidFill>
                  <a:schemeClr val="tx1"/>
                </a:solidFill>
                <a:latin typeface="Arial" charset="0"/>
              </a:rPr>
              <a:t>руб</a:t>
            </a:r>
            <a:r>
              <a:rPr lang="ru-RU" sz="1200" dirty="0">
                <a:solidFill>
                  <a:schemeClr val="tx1"/>
                </a:solidFill>
                <a:latin typeface="Arial" charset="0"/>
              </a:rPr>
              <a:t>.)</a:t>
            </a:r>
          </a:p>
        </p:txBody>
      </p:sp>
      <p:sp>
        <p:nvSpPr>
          <p:cNvPr id="27656" name="Rectangle 62"/>
          <p:cNvSpPr>
            <a:spLocks noChangeArrowheads="1"/>
          </p:cNvSpPr>
          <p:nvPr/>
        </p:nvSpPr>
        <p:spPr bwMode="auto">
          <a:xfrm rot="10856305" flipV="1">
            <a:off x="676275" y="5006975"/>
            <a:ext cx="23018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800"/>
          </a:p>
        </p:txBody>
      </p:sp>
      <p:sp>
        <p:nvSpPr>
          <p:cNvPr id="27657" name="Text Box 63"/>
          <p:cNvSpPr txBox="1">
            <a:spLocks noChangeArrowheads="1"/>
          </p:cNvSpPr>
          <p:nvPr/>
        </p:nvSpPr>
        <p:spPr bwMode="auto">
          <a:xfrm>
            <a:off x="539750" y="5373688"/>
            <a:ext cx="3603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800"/>
          </a:p>
        </p:txBody>
      </p:sp>
      <p:sp>
        <p:nvSpPr>
          <p:cNvPr id="27658" name="Text Box 64"/>
          <p:cNvSpPr txBox="1">
            <a:spLocks noChangeArrowheads="1"/>
          </p:cNvSpPr>
          <p:nvPr/>
        </p:nvSpPr>
        <p:spPr bwMode="auto">
          <a:xfrm>
            <a:off x="519113" y="5445125"/>
            <a:ext cx="2324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graphicFrame>
        <p:nvGraphicFramePr>
          <p:cNvPr id="28762" name="Group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253685"/>
              </p:ext>
            </p:extLst>
          </p:nvPr>
        </p:nvGraphicFramePr>
        <p:xfrm>
          <a:off x="1692275" y="1412875"/>
          <a:ext cx="7094538" cy="4105281"/>
        </p:xfrm>
        <a:graphic>
          <a:graphicData uri="http://schemas.openxmlformats.org/drawingml/2006/table">
            <a:tbl>
              <a:tblPr/>
              <a:tblGrid>
                <a:gridCol w="3736965"/>
                <a:gridCol w="1214441"/>
                <a:gridCol w="1071566"/>
                <a:gridCol w="1071566"/>
              </a:tblGrid>
              <a:tr h="324372">
                <a:tc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 программ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457199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Комплексное развитие муниципальных образований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Устьянского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района и государственная  поддержка социально-ориентированных некоммерческих организаций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*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2 737 009,99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1 262 498,49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2 222 880,63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308993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Комплексное развитие сельских территорий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*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570 000,00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000,00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000,00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269844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Развитие образования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Устьянского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района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*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1 013 846 962,04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1 044 403 656,97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1 056 445 862,08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Развитие  культуры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Устьянского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района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*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167 195 154,36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169 455 523,13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164 711 120,11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Социальная поддержка граждан в 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Устьянском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районе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*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31 098 173,37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7 260 019,14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33 260 683,24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246075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Развитие туризма в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Устьянском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районе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*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222 383 322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161 100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161 100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222307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Обеспечение жильем молодых семей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*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3 230 071,73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Развитие физкультуры и спорта в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Устьянском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районе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*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1 406 929,00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445 360,00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445 360,00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Молодежь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Устьянского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района *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189 000,00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189 000,00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189 000,00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Профилактика преступлений, терроризма, экстремизма и иных правонарушений в МО «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Устьянский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муниципальный район»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*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000,00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105 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105 00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295290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Доступная среда для инвалидов в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Устьянском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районе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*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1 260 000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1 260 000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1 260 000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Профилактика безнадзорности и правонарушений несовершеннолетних в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Устьянском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районе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*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323 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328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000,00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323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000,00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Формирование законопослушного поведения участников дорожного движения в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Устьянском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районе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*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000,00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63 000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63 000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 descr="51a752bf76749.jpg"/>
          <p:cNvPicPr>
            <a:picLocks noChangeAspect="1"/>
          </p:cNvPicPr>
          <p:nvPr/>
        </p:nvPicPr>
        <p:blipFill>
          <a:blip r:embed="rId2" cstate="print"/>
          <a:srcRect l="11765" r="8235" b="-64"/>
          <a:stretch>
            <a:fillRect/>
          </a:stretch>
        </p:blipFill>
        <p:spPr bwMode="auto">
          <a:xfrm>
            <a:off x="4000500" y="4000500"/>
            <a:ext cx="48577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5"/>
          <p:cNvSpPr>
            <a:spLocks noGrp="1"/>
          </p:cNvSpPr>
          <p:nvPr>
            <p:ph idx="4294967295"/>
          </p:nvPr>
        </p:nvSpPr>
        <p:spPr>
          <a:xfrm>
            <a:off x="1214438" y="1071563"/>
            <a:ext cx="7715250" cy="3214687"/>
          </a:xfrm>
        </p:spPr>
        <p:txBody>
          <a:bodyPr/>
          <a:lstStyle/>
          <a:p>
            <a:pPr marL="0" indent="358775" algn="just" eaLnBrk="1" hangingPunct="1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1600" smtClean="0">
                <a:latin typeface="Lucida Sans Unicode" pitchFamily="34" charset="0"/>
              </a:rPr>
              <a:t>«Бюджет для граждан» познакомит Вас с положениями основного документа Устьянского района – бюджета муниципального образования «Устьянский муниципальный район».</a:t>
            </a:r>
          </a:p>
          <a:p>
            <a:pPr marL="0" indent="358775" algn="just" eaLnBrk="1" hangingPunct="1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1600" smtClean="0">
                <a:latin typeface="Lucida Sans Unicode" pitchFamily="34" charset="0"/>
              </a:rPr>
              <a:t>Представленная информация предназначена для широкого круга пользователей и будет интересна  и полезна всем, так как районный бюджет затрагивает интересы каждого жителя Устьянского района.</a:t>
            </a:r>
          </a:p>
          <a:p>
            <a:pPr marL="0" indent="358775" algn="just" eaLnBrk="1" hangingPunct="1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1600" smtClean="0">
                <a:latin typeface="Lucida Sans Unicode" pitchFamily="34" charset="0"/>
              </a:rPr>
              <a:t>«Бюджет для граждан» нацелен на получение обратной связи от граждан, которым интересны современные финансовые проблемы.</a:t>
            </a:r>
          </a:p>
          <a:p>
            <a:pPr marL="0" indent="358775" algn="just" eaLnBrk="1" hangingPunct="1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1600" smtClean="0">
                <a:latin typeface="Lucida Sans Unicode" pitchFamily="34" charset="0"/>
              </a:rPr>
              <a:t>Внимательное изучение бюджета дает представление  о намерениях власти, политике, о распределении финансов.</a:t>
            </a:r>
          </a:p>
          <a:p>
            <a:pPr marL="0" indent="358775" algn="just" eaLnBrk="1" hangingPunct="1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1600" smtClean="0">
                <a:latin typeface="Lucida Sans Unicode" pitchFamily="34" charset="0"/>
              </a:rPr>
              <a:t>Надеемся, что представление бюджета в понятной для жителей форме повысит уровень общественного участия граждан в бюджетном процессе.</a:t>
            </a:r>
          </a:p>
        </p:txBody>
      </p:sp>
      <p:sp>
        <p:nvSpPr>
          <p:cNvPr id="15362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1143000" y="214313"/>
            <a:ext cx="7858125" cy="714375"/>
          </a:xfrm>
        </p:spPr>
        <p:txBody>
          <a:bodyPr wrap="square" lIns="91440" tIns="45720" rIns="91440" bIns="45720" numCol="1" rtlCol="0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effectLst/>
                <a:latin typeface="+mj-lt"/>
              </a:rPr>
              <a:t>Что такое «Бюджет для граждан?»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73090" y="535649"/>
            <a:ext cx="1296301" cy="7637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Поддержка отраслей экономики</a:t>
            </a:r>
          </a:p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( 7 программы )</a:t>
            </a:r>
          </a:p>
        </p:txBody>
      </p:sp>
      <p:sp>
        <p:nvSpPr>
          <p:cNvPr id="28677" name="Rectangle 8"/>
          <p:cNvSpPr>
            <a:spLocks noChangeArrowheads="1"/>
          </p:cNvSpPr>
          <p:nvPr/>
        </p:nvSpPr>
        <p:spPr bwMode="auto">
          <a:xfrm rot="10856305" flipV="1">
            <a:off x="676275" y="5006975"/>
            <a:ext cx="23018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800"/>
          </a:p>
        </p:txBody>
      </p:sp>
      <p:sp>
        <p:nvSpPr>
          <p:cNvPr id="28678" name="Text Box 9"/>
          <p:cNvSpPr txBox="1">
            <a:spLocks noChangeArrowheads="1"/>
          </p:cNvSpPr>
          <p:nvPr/>
        </p:nvSpPr>
        <p:spPr bwMode="auto">
          <a:xfrm>
            <a:off x="539750" y="5373688"/>
            <a:ext cx="3603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800"/>
          </a:p>
        </p:txBody>
      </p:sp>
      <p:sp>
        <p:nvSpPr>
          <p:cNvPr id="28679" name="Text Box 10"/>
          <p:cNvSpPr txBox="1">
            <a:spLocks noChangeArrowheads="1"/>
          </p:cNvSpPr>
          <p:nvPr/>
        </p:nvSpPr>
        <p:spPr bwMode="auto">
          <a:xfrm>
            <a:off x="519113" y="5445125"/>
            <a:ext cx="2324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graphicFrame>
        <p:nvGraphicFramePr>
          <p:cNvPr id="29771" name="Group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037684"/>
              </p:ext>
            </p:extLst>
          </p:nvPr>
        </p:nvGraphicFramePr>
        <p:xfrm>
          <a:off x="1763713" y="476250"/>
          <a:ext cx="6951662" cy="2947995"/>
        </p:xfrm>
        <a:graphic>
          <a:graphicData uri="http://schemas.openxmlformats.org/drawingml/2006/table">
            <a:tbl>
              <a:tblPr/>
              <a:tblGrid>
                <a:gridCol w="3771883"/>
                <a:gridCol w="1036647"/>
                <a:gridCol w="1071566"/>
                <a:gridCol w="1071566"/>
              </a:tblGrid>
              <a:tr h="395186">
                <a:tc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 программ</a:t>
                      </a:r>
                    </a:p>
                  </a:txBody>
                  <a:tcPr marT="45708" marB="4570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год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год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год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315831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Развитие АПК, торговли и общественного питания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*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1 149 715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,00</a:t>
                      </a: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969 922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,00 </a:t>
                      </a: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967 368,00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317417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Развитие транспортной системы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Устьянского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района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*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35 237 369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,00</a:t>
                      </a: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36 715 986,00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38 133 433,00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457172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Социальное строительство и обеспечение качественным, доступным жильем и услугами жилищно-коммунального хозяйства населения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Устьянского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района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*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102 051 000,00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373 501 600,00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451 013 521,30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457172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Комплексное развитие систем коммунальной инфраструктуры сельских поселений муниципального образования «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Устьянский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муниципальный район» 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10 720 607,00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9 120 703,07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9 120 800,10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287263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Развитие малого и среднего предпринимательства в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Устьянском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районе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0 000,00</a:t>
                      </a: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0 000,00</a:t>
                      </a: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0 000,00</a:t>
                      </a: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382752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Безопасное  обращение с отходами производства и потребления в МО «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Устьянский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муниципальный район»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*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2 050 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000,00</a:t>
                      </a: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2 050 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000,00</a:t>
                      </a: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2 050 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000,00</a:t>
                      </a: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335194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Борьба с борщевиком Сосновского на  территории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Устьянского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района *</a:t>
                      </a:r>
                    </a:p>
                  </a:txBody>
                  <a:tcPr marT="45708" marB="45708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363 450,00</a:t>
                      </a: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0,00</a:t>
                      </a: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0,00</a:t>
                      </a: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</a:tbl>
          </a:graphicData>
        </a:graphic>
      </p:graphicFrame>
      <p:sp>
        <p:nvSpPr>
          <p:cNvPr id="2" name="Скругленный прямоугольник 4"/>
          <p:cNvSpPr/>
          <p:nvPr/>
        </p:nvSpPr>
        <p:spPr>
          <a:xfrm>
            <a:off x="204828" y="4000502"/>
            <a:ext cx="1435096" cy="6429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Общего характера</a:t>
            </a:r>
          </a:p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( 4 программы )</a:t>
            </a:r>
          </a:p>
        </p:txBody>
      </p:sp>
      <p:graphicFrame>
        <p:nvGraphicFramePr>
          <p:cNvPr id="29782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758182"/>
              </p:ext>
            </p:extLst>
          </p:nvPr>
        </p:nvGraphicFramePr>
        <p:xfrm>
          <a:off x="1785938" y="4071938"/>
          <a:ext cx="6929437" cy="2379873"/>
        </p:xfrm>
        <a:graphic>
          <a:graphicData uri="http://schemas.openxmlformats.org/drawingml/2006/table">
            <a:tbl>
              <a:tblPr/>
              <a:tblGrid>
                <a:gridCol w="3643303"/>
                <a:gridCol w="1143003"/>
                <a:gridCol w="1143003"/>
                <a:gridCol w="1000128"/>
              </a:tblGrid>
              <a:tr h="274243">
                <a:tc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 программ</a:t>
                      </a:r>
                    </a:p>
                  </a:txBody>
                  <a:tcPr marT="45693" marB="4569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год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год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год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368409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Управление муниципальным имуществом муниципального образования  «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Устьянский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муниципальный район»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*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3" marB="45693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12 973 285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,00</a:t>
                      </a: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13 087 275,00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13 202 404,0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579003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Управление муниципальными финансами и муниципальным долгом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Устьянского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района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3" marB="45693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65 399 305,55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40 964 083,84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41 911 059,61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579003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Ремонт и пожарная безопасность недвижимого имущества МО «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Устьянский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муниципальный район»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3" marB="45693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2 045 000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,00</a:t>
                      </a: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2 045 000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,00</a:t>
                      </a: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2 045 000,00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579003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Защита населения и территории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Устьянского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района от чрезвычайных ситуаций , обеспечения пожарной безопасности  и  безопасности  на водных объектах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*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3" marB="45693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570 000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,00</a:t>
                      </a: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0 000,00</a:t>
                      </a: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570 00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0,00</a:t>
                      </a:r>
                    </a:p>
                  </a:txBody>
                  <a:tcPr marT="45693" marB="4569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42976" y="260648"/>
            <a:ext cx="7858180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charset="0"/>
              </a:rPr>
              <a:t>Расходы бюджета МО «</a:t>
            </a:r>
            <a:r>
              <a:rPr lang="ru-RU" sz="2000" dirty="0" err="1">
                <a:solidFill>
                  <a:schemeClr val="tx1"/>
                </a:solidFill>
                <a:latin typeface="Arial" charset="0"/>
              </a:rPr>
              <a:t>Устьянский</a:t>
            </a:r>
            <a:r>
              <a:rPr lang="ru-RU" sz="2000" dirty="0">
                <a:solidFill>
                  <a:schemeClr val="tx1"/>
                </a:solidFill>
                <a:latin typeface="Arial" charset="0"/>
              </a:rPr>
              <a:t> муниципальный район» 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charset="0"/>
              </a:rPr>
              <a:t>на образование в 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2022 </a:t>
            </a:r>
            <a:r>
              <a:rPr lang="ru-RU" sz="2000" dirty="0">
                <a:solidFill>
                  <a:schemeClr val="tx1"/>
                </a:solidFill>
                <a:latin typeface="Arial" charset="0"/>
              </a:rPr>
              <a:t>году</a:t>
            </a:r>
          </a:p>
        </p:txBody>
      </p:sp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714375" y="1143000"/>
            <a:ext cx="82153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200" dirty="0"/>
              <a:t>Расходы на образование предусмотрены в рамках муниципальной программы  «Развитие образования Устьянского района»  в 2021 году  составят – </a:t>
            </a:r>
            <a:r>
              <a:rPr lang="ru-RU" sz="1200" dirty="0" smtClean="0"/>
              <a:t>1 </a:t>
            </a:r>
            <a:r>
              <a:rPr lang="en-US" sz="1200" dirty="0" smtClean="0"/>
              <a:t>680 017 354,04 </a:t>
            </a:r>
            <a:r>
              <a:rPr lang="ru-RU" sz="1200" dirty="0" smtClean="0">
                <a:solidFill>
                  <a:srgbClr val="000000"/>
                </a:solidFill>
                <a:latin typeface="+mj-lt"/>
              </a:rPr>
              <a:t>руб</a:t>
            </a:r>
            <a:r>
              <a:rPr lang="ru-RU" sz="1200" dirty="0">
                <a:solidFill>
                  <a:srgbClr val="000000"/>
                </a:solidFill>
                <a:latin typeface="+mj-lt"/>
              </a:rPr>
              <a:t>. программа реализуется по 5 направления</a:t>
            </a:r>
          </a:p>
          <a:p>
            <a:pPr algn="just">
              <a:defRPr/>
            </a:pPr>
            <a:r>
              <a:rPr lang="ru-RU" sz="1200" dirty="0"/>
              <a:t>Расходы из районного бюджета на образование на каждого жителя Устьянского района в </a:t>
            </a:r>
            <a:r>
              <a:rPr lang="ru-RU" sz="1200" dirty="0" smtClean="0"/>
              <a:t>2022 </a:t>
            </a:r>
            <a:r>
              <a:rPr lang="ru-RU" sz="1200" dirty="0"/>
              <a:t>году составят    </a:t>
            </a:r>
            <a:r>
              <a:rPr lang="en-US" sz="1200" dirty="0" smtClean="0"/>
              <a:t>66 246,75 </a:t>
            </a:r>
            <a:r>
              <a:rPr lang="ru-RU" sz="1200" dirty="0" smtClean="0"/>
              <a:t>руб</a:t>
            </a:r>
            <a:r>
              <a:rPr lang="ru-RU" sz="1200" dirty="0"/>
              <a:t>.</a:t>
            </a:r>
          </a:p>
        </p:txBody>
      </p:sp>
      <p:sp>
        <p:nvSpPr>
          <p:cNvPr id="9" name="Овал 8"/>
          <p:cNvSpPr/>
          <p:nvPr/>
        </p:nvSpPr>
        <p:spPr>
          <a:xfrm>
            <a:off x="500063" y="2143125"/>
            <a:ext cx="3286125" cy="928688"/>
          </a:xfrm>
          <a:prstGeom prst="ellipse">
            <a:avLst/>
          </a:prstGeom>
          <a:solidFill>
            <a:srgbClr val="EDF6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</a:rPr>
              <a:t>Подпрограмма «Развитие дошкольного, общего и дополнительного образования </a:t>
            </a:r>
            <a:r>
              <a:rPr lang="ru-RU" sz="1000" dirty="0" err="1">
                <a:solidFill>
                  <a:srgbClr val="000000"/>
                </a:solidFill>
                <a:latin typeface="Arial" charset="0"/>
              </a:rPr>
              <a:t>Устьянского</a:t>
            </a:r>
            <a:r>
              <a:rPr lang="ru-RU" sz="1000" dirty="0">
                <a:solidFill>
                  <a:srgbClr val="000000"/>
                </a:solidFill>
                <a:latin typeface="Arial" charset="0"/>
              </a:rPr>
              <a:t> района </a:t>
            </a:r>
          </a:p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000" dirty="0" smtClean="0">
                <a:solidFill>
                  <a:srgbClr val="000000"/>
                </a:solidFill>
                <a:latin typeface="Arial" charset="0"/>
              </a:rPr>
              <a:t>982 441 358,04 руб</a:t>
            </a:r>
            <a:r>
              <a:rPr lang="ru-RU" sz="1000" dirty="0">
                <a:solidFill>
                  <a:srgbClr val="000000"/>
                </a:solidFill>
                <a:latin typeface="Arial" charset="0"/>
              </a:rPr>
              <a:t>.)</a:t>
            </a:r>
          </a:p>
        </p:txBody>
      </p:sp>
      <p:sp>
        <p:nvSpPr>
          <p:cNvPr id="10" name="Овал 9"/>
          <p:cNvSpPr/>
          <p:nvPr/>
        </p:nvSpPr>
        <p:spPr>
          <a:xfrm>
            <a:off x="4500563" y="2143125"/>
            <a:ext cx="3857625" cy="1000125"/>
          </a:xfrm>
          <a:prstGeom prst="ellipse">
            <a:avLst/>
          </a:prstGeom>
          <a:solidFill>
            <a:srgbClr val="EDF6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</a:rPr>
              <a:t>Подпрограмма «Создание безопасной инфраструктуры образовательных организаций МО «</a:t>
            </a:r>
            <a:r>
              <a:rPr lang="ru-RU" sz="1000" dirty="0" err="1">
                <a:solidFill>
                  <a:srgbClr val="000000"/>
                </a:solidFill>
                <a:latin typeface="Arial" charset="0"/>
              </a:rPr>
              <a:t>Устьянский</a:t>
            </a:r>
            <a:r>
              <a:rPr lang="ru-RU" sz="1000" dirty="0">
                <a:solidFill>
                  <a:srgbClr val="000000"/>
                </a:solidFill>
                <a:latin typeface="Arial" charset="0"/>
              </a:rPr>
              <a:t> муниципальный район»  </a:t>
            </a:r>
            <a:r>
              <a:rPr lang="ru-RU" sz="1000" dirty="0" smtClean="0">
                <a:solidFill>
                  <a:srgbClr val="000000"/>
                </a:solidFill>
                <a:latin typeface="Arial" charset="0"/>
              </a:rPr>
              <a:t>11 649 575,44 руб</a:t>
            </a:r>
            <a:r>
              <a:rPr lang="ru-RU" sz="1000" dirty="0">
                <a:solidFill>
                  <a:srgbClr val="000000"/>
                </a:solidFill>
                <a:latin typeface="Arial" charset="0"/>
              </a:rPr>
              <a:t>.)</a:t>
            </a:r>
          </a:p>
        </p:txBody>
      </p:sp>
      <p:sp>
        <p:nvSpPr>
          <p:cNvPr id="11" name="Овал 10"/>
          <p:cNvSpPr/>
          <p:nvPr/>
        </p:nvSpPr>
        <p:spPr>
          <a:xfrm>
            <a:off x="4500563" y="3571875"/>
            <a:ext cx="3857625" cy="1000125"/>
          </a:xfrm>
          <a:prstGeom prst="ellipse">
            <a:avLst/>
          </a:prstGeom>
          <a:solidFill>
            <a:srgbClr val="EDF6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</a:rPr>
              <a:t>Подпрограмма «Развитие технического творчества и прочих условий для одаренных детей»</a:t>
            </a:r>
          </a:p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</a:rPr>
              <a:t>( </a:t>
            </a:r>
            <a:r>
              <a:rPr lang="ru-RU" sz="1000" dirty="0" smtClean="0">
                <a:solidFill>
                  <a:srgbClr val="000000"/>
                </a:solidFill>
                <a:latin typeface="Arial" charset="0"/>
              </a:rPr>
              <a:t>557 </a:t>
            </a:r>
            <a:r>
              <a:rPr lang="ru-RU" sz="1000" dirty="0">
                <a:solidFill>
                  <a:srgbClr val="000000"/>
                </a:solidFill>
                <a:latin typeface="Arial" charset="0"/>
              </a:rPr>
              <a:t>000,0 руб.)</a:t>
            </a:r>
          </a:p>
        </p:txBody>
      </p:sp>
      <p:sp>
        <p:nvSpPr>
          <p:cNvPr id="8" name="Овал 7"/>
          <p:cNvSpPr/>
          <p:nvPr/>
        </p:nvSpPr>
        <p:spPr>
          <a:xfrm>
            <a:off x="428625" y="3357563"/>
            <a:ext cx="3357563" cy="1000125"/>
          </a:xfrm>
          <a:prstGeom prst="ellipse">
            <a:avLst/>
          </a:prstGeom>
          <a:solidFill>
            <a:srgbClr val="EDF6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</a:rPr>
              <a:t>Подпрограмма «Отдых детей в каникулярный период»</a:t>
            </a:r>
          </a:p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</a:rPr>
              <a:t>(  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7 869 412,56 </a:t>
            </a:r>
            <a:r>
              <a:rPr lang="ru-RU" sz="1000" dirty="0" smtClean="0">
                <a:solidFill>
                  <a:srgbClr val="000000"/>
                </a:solidFill>
                <a:latin typeface="Arial" charset="0"/>
              </a:rPr>
              <a:t>руб</a:t>
            </a:r>
            <a:r>
              <a:rPr lang="ru-RU" sz="1000" dirty="0">
                <a:solidFill>
                  <a:srgbClr val="000000"/>
                </a:solidFill>
                <a:latin typeface="Arial" charset="0"/>
              </a:rPr>
              <a:t>.)</a:t>
            </a:r>
          </a:p>
        </p:txBody>
      </p:sp>
      <p:sp>
        <p:nvSpPr>
          <p:cNvPr id="12" name="Овал 11"/>
          <p:cNvSpPr/>
          <p:nvPr/>
        </p:nvSpPr>
        <p:spPr>
          <a:xfrm>
            <a:off x="642938" y="4714875"/>
            <a:ext cx="3929062" cy="1000125"/>
          </a:xfrm>
          <a:prstGeom prst="ellipse">
            <a:avLst/>
          </a:prstGeom>
          <a:solidFill>
            <a:srgbClr val="EDF6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</a:rPr>
              <a:t>Подпрограмма «Расходы на содержание органов местного самоуправления в сфере образования»</a:t>
            </a:r>
          </a:p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</a:rPr>
              <a:t> ( </a:t>
            </a:r>
            <a:r>
              <a:rPr lang="ru-RU" sz="1000" dirty="0" smtClean="0">
                <a:solidFill>
                  <a:srgbClr val="000000"/>
                </a:solidFill>
                <a:latin typeface="Arial" charset="0"/>
              </a:rPr>
              <a:t>14 329 616,00 руб</a:t>
            </a:r>
            <a:r>
              <a:rPr lang="ru-RU" sz="1000" dirty="0">
                <a:solidFill>
                  <a:srgbClr val="000000"/>
                </a:solidFill>
                <a:latin typeface="Arial" charset="0"/>
              </a:rPr>
              <a:t>. )</a:t>
            </a:r>
          </a:p>
        </p:txBody>
      </p:sp>
      <p:pic>
        <p:nvPicPr>
          <p:cNvPr id="29707" name="Picture 12" descr="p2_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6013" y="4887913"/>
            <a:ext cx="3978275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14" descr="MX-0Pfil4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661025"/>
            <a:ext cx="242093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9" name="AutoShape 20" descr="http://ustlibr.ru/images/photogo/04f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42976" y="260648"/>
            <a:ext cx="7858180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charset="0"/>
              </a:rPr>
              <a:t>Расходы бюджета на культуру в 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2022 </a:t>
            </a:r>
            <a:r>
              <a:rPr lang="ru-RU" sz="2000" dirty="0">
                <a:solidFill>
                  <a:schemeClr val="tx1"/>
                </a:solidFill>
                <a:latin typeface="Arial" charset="0"/>
              </a:rPr>
              <a:t>году</a:t>
            </a:r>
          </a:p>
        </p:txBody>
      </p:sp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714375" y="1143000"/>
            <a:ext cx="82153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200" dirty="0"/>
              <a:t>Расходы на культуру предусмотрены в рамках 2-х муниципальных программ Устьянского района «Развитие культуры Устьянского района» </a:t>
            </a:r>
            <a:r>
              <a:rPr lang="ru-RU" altLang="ru-RU" sz="1200" dirty="0" smtClean="0"/>
              <a:t>на 2022  </a:t>
            </a:r>
            <a:r>
              <a:rPr lang="ru-RU" altLang="ru-RU" sz="1200" dirty="0"/>
              <a:t>год в сумме </a:t>
            </a:r>
            <a:r>
              <a:rPr lang="ru-RU" altLang="ru-RU" sz="1200" dirty="0" smtClean="0"/>
              <a:t>167 195 154,36</a:t>
            </a:r>
            <a:r>
              <a:rPr lang="en-US" altLang="ru-RU" sz="1200" dirty="0" smtClean="0"/>
              <a:t> </a:t>
            </a:r>
            <a:r>
              <a:rPr lang="ru-RU" altLang="ru-RU" sz="1200" dirty="0"/>
              <a:t>руб. и «Развитие туризма в </a:t>
            </a:r>
            <a:r>
              <a:rPr lang="ru-RU" altLang="ru-RU" sz="1200" dirty="0" err="1"/>
              <a:t>Устьянском</a:t>
            </a:r>
            <a:r>
              <a:rPr lang="ru-RU" altLang="ru-RU" sz="1200" dirty="0"/>
              <a:t> районе» в сумме </a:t>
            </a:r>
            <a:r>
              <a:rPr lang="ru-RU" altLang="ru-RU" sz="1200" dirty="0" smtClean="0"/>
              <a:t>222 383 322,0 руб</a:t>
            </a:r>
            <a:r>
              <a:rPr lang="ru-RU" altLang="ru-RU" sz="1200" dirty="0"/>
              <a:t>. </a:t>
            </a:r>
          </a:p>
          <a:p>
            <a:pPr algn="just"/>
            <a:r>
              <a:rPr lang="ru-RU" altLang="ru-RU" sz="1200" dirty="0"/>
              <a:t>Расходы из районного бюджета на культуру на каждого жителя Устьянского района в </a:t>
            </a:r>
            <a:r>
              <a:rPr lang="ru-RU" altLang="ru-RU" sz="1200" dirty="0" smtClean="0"/>
              <a:t>2022 </a:t>
            </a:r>
            <a:r>
              <a:rPr lang="ru-RU" altLang="ru-RU" sz="1200" dirty="0"/>
              <a:t>году составят –</a:t>
            </a:r>
          </a:p>
          <a:p>
            <a:pPr algn="just"/>
            <a:r>
              <a:rPr lang="ru-RU" altLang="ru-RU" sz="1200" dirty="0"/>
              <a:t> </a:t>
            </a:r>
            <a:r>
              <a:rPr lang="ru-RU" altLang="ru-RU" sz="1200" dirty="0" smtClean="0"/>
              <a:t>15 362,0 </a:t>
            </a:r>
            <a:r>
              <a:rPr lang="ru-RU" altLang="ru-RU" sz="1200" dirty="0"/>
              <a:t>руб. Учреждения культуры финансируются за счет районного бюджета и направляются на сохранение и развитие традиционной народной культуры, обеспечение доступа к музейным ценностям, развитие библиотечного дела, а также на проведение выставок, конкурсов, праздников, ярмарок и других мероприятий в области культуры </a:t>
            </a:r>
          </a:p>
          <a:p>
            <a:pPr algn="just"/>
            <a:r>
              <a:rPr lang="ru-RU" altLang="ru-RU" sz="1200" dirty="0"/>
              <a:t> </a:t>
            </a:r>
          </a:p>
        </p:txBody>
      </p:sp>
      <p:sp>
        <p:nvSpPr>
          <p:cNvPr id="9" name="Овал 8"/>
          <p:cNvSpPr/>
          <p:nvPr/>
        </p:nvSpPr>
        <p:spPr>
          <a:xfrm>
            <a:off x="5000625" y="3643313"/>
            <a:ext cx="3286125" cy="928687"/>
          </a:xfrm>
          <a:prstGeom prst="ellipse">
            <a:avLst/>
          </a:prstGeom>
          <a:solidFill>
            <a:srgbClr val="B3EB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</a:rPr>
              <a:t>обеспечение деятельности учреждений по внешкольной работе с детьми – </a:t>
            </a:r>
            <a:r>
              <a:rPr lang="ru-RU" sz="1000" dirty="0" smtClean="0">
                <a:solidFill>
                  <a:srgbClr val="000000"/>
                </a:solidFill>
                <a:latin typeface="Arial" charset="0"/>
              </a:rPr>
              <a:t>27 496 730,58</a:t>
            </a:r>
            <a:endParaRPr lang="ru-RU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214438" y="2714625"/>
            <a:ext cx="2714625" cy="714375"/>
          </a:xfrm>
          <a:prstGeom prst="ellipse">
            <a:avLst/>
          </a:prstGeom>
          <a:solidFill>
            <a:srgbClr val="B3EB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</a:rPr>
              <a:t>Обеспечение населения услугами учреждений культуры – 64 </a:t>
            </a:r>
            <a:r>
              <a:rPr lang="ru-RU" sz="1000" dirty="0" smtClean="0">
                <a:solidFill>
                  <a:srgbClr val="000000"/>
                </a:solidFill>
                <a:latin typeface="Arial" charset="0"/>
              </a:rPr>
              <a:t>954 166,46</a:t>
            </a:r>
            <a:endParaRPr lang="ru-RU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000125" y="4786313"/>
            <a:ext cx="2786063" cy="714375"/>
          </a:xfrm>
          <a:prstGeom prst="ellipse">
            <a:avLst/>
          </a:prstGeom>
          <a:solidFill>
            <a:srgbClr val="B3EB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</a:rPr>
              <a:t>Организация музейного обслуживания -  </a:t>
            </a:r>
            <a:r>
              <a:rPr lang="ru-RU" sz="1000" dirty="0" smtClean="0">
                <a:solidFill>
                  <a:srgbClr val="000000"/>
                </a:solidFill>
                <a:latin typeface="Arial" charset="0"/>
              </a:rPr>
              <a:t>7 927 812,86</a:t>
            </a:r>
            <a:endParaRPr lang="ru-RU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572000" y="2714625"/>
            <a:ext cx="3071813" cy="714375"/>
          </a:xfrm>
          <a:prstGeom prst="ellipse">
            <a:avLst/>
          </a:prstGeom>
          <a:solidFill>
            <a:srgbClr val="B3EB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</a:rPr>
              <a:t>Развитие туризма в </a:t>
            </a:r>
            <a:r>
              <a:rPr lang="ru-RU" sz="1000" dirty="0" err="1">
                <a:solidFill>
                  <a:srgbClr val="000000"/>
                </a:solidFill>
                <a:latin typeface="Arial" charset="0"/>
              </a:rPr>
              <a:t>Устьянском</a:t>
            </a:r>
            <a:r>
              <a:rPr lang="ru-RU" sz="1000" dirty="0">
                <a:solidFill>
                  <a:srgbClr val="000000"/>
                </a:solidFill>
                <a:latin typeface="Arial" charset="0"/>
              </a:rPr>
              <a:t> районе – </a:t>
            </a:r>
            <a:r>
              <a:rPr lang="ru-RU" altLang="ru-RU" sz="1000" dirty="0">
                <a:solidFill>
                  <a:schemeClr val="tx1"/>
                </a:solidFill>
              </a:rPr>
              <a:t>222 383 </a:t>
            </a:r>
            <a:r>
              <a:rPr lang="ru-RU" altLang="ru-RU" sz="1000" dirty="0" smtClean="0">
                <a:solidFill>
                  <a:schemeClr val="tx1"/>
                </a:solidFill>
              </a:rPr>
              <a:t>322,00 руб</a:t>
            </a:r>
            <a:r>
              <a:rPr lang="ru-RU" altLang="ru-RU" sz="1000" dirty="0">
                <a:solidFill>
                  <a:schemeClr val="tx1"/>
                </a:solidFill>
              </a:rPr>
              <a:t>. </a:t>
            </a:r>
            <a:endParaRPr lang="ru-RU" sz="1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500313" y="5715000"/>
            <a:ext cx="3643312" cy="857250"/>
          </a:xfrm>
          <a:prstGeom prst="ellipse">
            <a:avLst/>
          </a:prstGeom>
          <a:solidFill>
            <a:srgbClr val="B3EB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</a:rPr>
              <a:t>Комплектование книжных фондов библиотек муниципальных образований Архангельской области и подписка на периодическую печать – </a:t>
            </a:r>
            <a:r>
              <a:rPr lang="ru-RU" sz="1000" dirty="0" smtClean="0">
                <a:solidFill>
                  <a:srgbClr val="000000"/>
                </a:solidFill>
                <a:latin typeface="Arial" charset="0"/>
              </a:rPr>
              <a:t>619 531,08</a:t>
            </a:r>
            <a:endParaRPr lang="ru-RU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85750" y="3643313"/>
            <a:ext cx="2928938" cy="714375"/>
          </a:xfrm>
          <a:prstGeom prst="ellipse">
            <a:avLst/>
          </a:prstGeom>
          <a:solidFill>
            <a:srgbClr val="B3EB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</a:rPr>
              <a:t>Организация библиотечного обслуживания -  </a:t>
            </a:r>
            <a:r>
              <a:rPr lang="ru-RU" sz="1000" dirty="0" smtClean="0">
                <a:solidFill>
                  <a:srgbClr val="000000"/>
                </a:solidFill>
                <a:latin typeface="Arial" charset="0"/>
              </a:rPr>
              <a:t>40 105 640,34</a:t>
            </a:r>
            <a:endParaRPr lang="ru-RU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572000" y="4786313"/>
            <a:ext cx="2857500" cy="785812"/>
          </a:xfrm>
          <a:prstGeom prst="ellipse">
            <a:avLst/>
          </a:prstGeom>
          <a:solidFill>
            <a:srgbClr val="B3EB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</a:rPr>
              <a:t>Расходы на содержание муниципальных органов и обеспечение их функций -</a:t>
            </a:r>
          </a:p>
          <a:p>
            <a:pPr algn="ctr"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 charset="0"/>
              </a:rPr>
              <a:t>5 335 539,00</a:t>
            </a:r>
            <a:endParaRPr lang="ru-RU" sz="10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0733" name="Picture 2" descr="http://d1.dvinainform.ru/data/files/0b/83/000083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5500688"/>
            <a:ext cx="20351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4" descr="http://samiedem.com/wp-content/uploads/2015/08/Zhtrt8iIU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5572125"/>
            <a:ext cx="21415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3" descr="спорт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000125"/>
            <a:ext cx="20716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1214414" y="260648"/>
            <a:ext cx="7678066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Расходы на молодежную политику и спорт в </a:t>
            </a:r>
            <a:r>
              <a:rPr lang="ru-RU" sz="2000" dirty="0" smtClean="0">
                <a:solidFill>
                  <a:schemeClr val="tx1"/>
                </a:solidFill>
              </a:rPr>
              <a:t>2022 </a:t>
            </a:r>
            <a:r>
              <a:rPr lang="ru-RU" sz="2000" dirty="0">
                <a:solidFill>
                  <a:schemeClr val="tx1"/>
                </a:solidFill>
              </a:rPr>
              <a:t>году</a:t>
            </a:r>
          </a:p>
        </p:txBody>
      </p:sp>
      <p:sp>
        <p:nvSpPr>
          <p:cNvPr id="31750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4572000" y="5143500"/>
            <a:ext cx="4714875" cy="214313"/>
          </a:xfrm>
        </p:spPr>
        <p:txBody>
          <a:bodyPr/>
          <a:lstStyle/>
          <a:p>
            <a:pPr marR="0"/>
            <a:endParaRPr lang="ru-RU" altLang="ru-RU" smtClean="0"/>
          </a:p>
        </p:txBody>
      </p:sp>
      <p:graphicFrame>
        <p:nvGraphicFramePr>
          <p:cNvPr id="49197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34417"/>
              </p:ext>
            </p:extLst>
          </p:nvPr>
        </p:nvGraphicFramePr>
        <p:xfrm>
          <a:off x="1042988" y="2060575"/>
          <a:ext cx="6337300" cy="2529789"/>
        </p:xfrm>
        <a:graphic>
          <a:graphicData uri="http://schemas.openxmlformats.org/drawingml/2006/table">
            <a:tbl>
              <a:tblPr/>
              <a:tblGrid>
                <a:gridCol w="5121275"/>
                <a:gridCol w="1216025"/>
              </a:tblGrid>
              <a:tr h="457264">
                <a:tc>
                  <a:txBody>
                    <a:bodyPr/>
                    <a:lstStyle/>
                    <a:p>
                      <a:pPr marL="136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Наименование мероприятия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2022 год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(руб.)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96295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Муниципальная программа «Развитие физкультуры и спорта в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Устьянском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районе»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том числе: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1 406 929,00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</a:tr>
              <a:tr h="243874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Создание условий для укрепления здоровья населения»</a:t>
                      </a:r>
                    </a:p>
                  </a:txBody>
                  <a:tcPr marT="45726" marB="45726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445 360,00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</a:tr>
              <a:tr h="270992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Софинансирование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на участие в конкурсе на оснащение объектов спортивной инфраструктуры спортивно-техническим оборудованием</a:t>
                      </a:r>
                    </a:p>
                  </a:txBody>
                  <a:tcPr marT="45726" marB="45726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255 102,00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</a:tr>
              <a:tr h="243874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Софинансирование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на участие в конкурсе на капитальный ремонт крытых спортивных объектов муниципальных образований </a:t>
                      </a:r>
                    </a:p>
                  </a:txBody>
                  <a:tcPr marT="45726" marB="45726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706 467,00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</a:tr>
              <a:tr h="357238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Муниципальная программа «Молодежь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Устьянского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района»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том числе: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189 000,00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</a:tr>
              <a:tr h="282614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Проведение районных мероприятий для молодежи</a:t>
                      </a:r>
                    </a:p>
                  </a:txBody>
                  <a:tcPr marT="45726" marB="45726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189 000,00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92138" y="2859088"/>
          <a:ext cx="207962" cy="365392"/>
        </p:xfrm>
        <a:graphic>
          <a:graphicData uri="http://schemas.openxmlformats.org/drawingml/2006/table">
            <a:tbl>
              <a:tblPr/>
              <a:tblGrid>
                <a:gridCol w="207962"/>
              </a:tblGrid>
              <a:tr h="36512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281" marR="91281" marT="45536" marB="45536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31783" name="Picture 47" descr="ug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4941888"/>
            <a:ext cx="25923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84" name="Picture 49" descr="MyColl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941888"/>
            <a:ext cx="24479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85" name="AutoShape 46" descr="http://arkhangelsk-news.net/img/20190624/7b8c8a28f25c3de88f8f6e78bf39448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142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40513" y="246821"/>
            <a:ext cx="7146263" cy="3936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</a:rPr>
              <a:t>Расходы на </a:t>
            </a:r>
            <a:r>
              <a:rPr lang="ru-RU" dirty="0" err="1">
                <a:solidFill>
                  <a:schemeClr val="tx1"/>
                </a:solidFill>
                <a:latin typeface="Arial" charset="0"/>
              </a:rPr>
              <a:t>жилищно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 - коммунальное хозяйство в </a:t>
            </a: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2022 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году </a:t>
            </a:r>
          </a:p>
        </p:txBody>
      </p:sp>
      <p:graphicFrame>
        <p:nvGraphicFramePr>
          <p:cNvPr id="52287" name="Group 63"/>
          <p:cNvGraphicFramePr>
            <a:graphicFrameLocks noGrp="1"/>
          </p:cNvGraphicFramePr>
          <p:nvPr/>
        </p:nvGraphicFramePr>
        <p:xfrm>
          <a:off x="1000125" y="779463"/>
          <a:ext cx="7358063" cy="1493837"/>
        </p:xfrm>
        <a:graphic>
          <a:graphicData uri="http://schemas.openxmlformats.org/drawingml/2006/table">
            <a:tbl>
              <a:tblPr/>
              <a:tblGrid>
                <a:gridCol w="7358063"/>
              </a:tblGrid>
              <a:tr h="335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F1E25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91439" marR="91439" marT="45749" marB="457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584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/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жилищно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– коммунальное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 предусмотрены в рамках двух программ -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 Устьянского  района «Комплексное развитие систем коммунальной инфраструктуры сельских поселений муниципального образования "Устьянский муниципальный район«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м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униципальной программы "Социальное строительство и обеспечение качественным, доступным жильем и услугами жилищно-коммунального хозяйства населения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Устьянского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района»   программы реализуется по 3 направлениям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49" marB="457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sp>
        <p:nvSpPr>
          <p:cNvPr id="14" name="Стрелка вправо 13"/>
          <p:cNvSpPr>
            <a:spLocks noChangeArrowheads="1"/>
          </p:cNvSpPr>
          <p:nvPr/>
        </p:nvSpPr>
        <p:spPr bwMode="auto">
          <a:xfrm rot="16200000" flipH="1">
            <a:off x="4318794" y="2380456"/>
            <a:ext cx="495300" cy="43338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E193"/>
          </a:solidFill>
          <a:ln w="25400" algn="ctr">
            <a:solidFill>
              <a:srgbClr val="B07E00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graphicFrame>
        <p:nvGraphicFramePr>
          <p:cNvPr id="52271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123425"/>
              </p:ext>
            </p:extLst>
          </p:nvPr>
        </p:nvGraphicFramePr>
        <p:xfrm>
          <a:off x="1139825" y="3019425"/>
          <a:ext cx="7004050" cy="1371712"/>
        </p:xfrm>
        <a:graphic>
          <a:graphicData uri="http://schemas.openxmlformats.org/drawingml/2006/table">
            <a:tbl>
              <a:tblPr/>
              <a:tblGrid>
                <a:gridCol w="5063632"/>
                <a:gridCol w="1940418"/>
              </a:tblGrid>
              <a:tr h="274328">
                <a:tc>
                  <a:txBody>
                    <a:bodyPr/>
                    <a:lstStyle/>
                    <a:p>
                      <a:pPr marL="136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Наименование</a:t>
                      </a:r>
                    </a:p>
                  </a:txBody>
                  <a:tcPr marL="91448" marR="91448"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2021 год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(руб.)</a:t>
                      </a:r>
                    </a:p>
                  </a:txBody>
                  <a:tcPr marL="91448" marR="91448"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6575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Жилищное хозяйство</a:t>
                      </a:r>
                      <a:endParaRPr lang="ru-RU" sz="1800" dirty="0"/>
                    </a:p>
                  </a:txBody>
                  <a:tcPr marL="91448" marR="91448"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106 887 000,00</a:t>
                      </a:r>
                      <a:endParaRPr lang="ru-RU" sz="1800" dirty="0"/>
                    </a:p>
                  </a:txBody>
                  <a:tcPr marL="91448" marR="91448"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</a:tr>
              <a:tr h="36575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Коммунальное хозяйство</a:t>
                      </a:r>
                      <a:endParaRPr lang="ru-RU" sz="1800" dirty="0"/>
                    </a:p>
                  </a:txBody>
                  <a:tcPr marL="91448" marR="91448"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/>
                        <a:t>4 550 000,00</a:t>
                      </a:r>
                      <a:endParaRPr lang="ru-RU" sz="1800" dirty="0"/>
                    </a:p>
                  </a:txBody>
                  <a:tcPr marL="91448" marR="91448"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</a:tr>
              <a:tr h="36575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Благоустройство</a:t>
                      </a:r>
                      <a:endParaRPr lang="ru-RU" sz="1800" dirty="0"/>
                    </a:p>
                  </a:txBody>
                  <a:tcPr marL="91448" marR="91448"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884 607,00</a:t>
                      </a:r>
                      <a:endParaRPr lang="ru-RU" sz="1800" dirty="0"/>
                    </a:p>
                  </a:txBody>
                  <a:tcPr marL="91448" marR="91448"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</a:tr>
            </a:tbl>
          </a:graphicData>
        </a:graphic>
      </p:graphicFrame>
      <p:sp>
        <p:nvSpPr>
          <p:cNvPr id="32799" name="AutoShape 32" descr="https://gkh.dvinaland.ru/upload/iblock/90f/90f29c9435117a896f742499a1a162e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32800" name="AutoShape 34" descr="https://gkh.dvinaland.ru/upload/iblock/90f/90f29c9435117a896f742499a1a162e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32801" name="Picture 36" descr="https://im0-tub-ru.yandex.net/i?id=bc62a0d64916675a4f02bb46179717a2&amp;n=33&amp;w=200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675188"/>
            <a:ext cx="20320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02" name="Picture 40" descr="https://cdn4.echosevera.ru/59d33eba2817ca4c4a00834d/59d33fe2a81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4598988"/>
            <a:ext cx="219868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03" name="Picture 42" descr="http://ulkust.ru/upload/resize_cache/iblock/703/1080_630_175511db9cefbc414a902a46f1b8fae16/70308eb689ff58316cb873ae1c1ef71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4592638"/>
            <a:ext cx="2725738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001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40513" y="246821"/>
            <a:ext cx="7553297" cy="3936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charset="0"/>
              </a:rPr>
              <a:t>Дорожный фонд в 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2022 </a:t>
            </a:r>
            <a:r>
              <a:rPr lang="ru-RU" sz="2000" dirty="0">
                <a:solidFill>
                  <a:schemeClr val="tx1"/>
                </a:solidFill>
                <a:latin typeface="Arial" charset="0"/>
              </a:rPr>
              <a:t>году</a:t>
            </a:r>
          </a:p>
        </p:txBody>
      </p:sp>
      <p:graphicFrame>
        <p:nvGraphicFramePr>
          <p:cNvPr id="52287" name="Group 63"/>
          <p:cNvGraphicFramePr>
            <a:graphicFrameLocks noGrp="1"/>
          </p:cNvGraphicFramePr>
          <p:nvPr/>
        </p:nvGraphicFramePr>
        <p:xfrm>
          <a:off x="1143000" y="692150"/>
          <a:ext cx="7100888" cy="1163640"/>
        </p:xfrm>
        <a:graphic>
          <a:graphicData uri="http://schemas.openxmlformats.org/drawingml/2006/table">
            <a:tbl>
              <a:tblPr/>
              <a:tblGrid>
                <a:gridCol w="7100888"/>
              </a:tblGrid>
              <a:tr h="3352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25"/>
                          </a:solidFill>
                          <a:effectLst/>
                          <a:latin typeface="Lucida Sans Unicode" pitchFamily="34" charset="0"/>
                        </a:rPr>
                        <a:t>Доходы фонда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832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Акцизы на автомобильный бензин, прямогонный бензин, дизельное топливо, моторные масла для дизельных и (или) карбюраторных (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инжекторных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) двигателей, производимые на территории Российской Федерации 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430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Межбюджетные трансферты из бюджетов бюджетной системы Российской Федерации на финансовое обеспечение дорожной деятельности в отношении автомобильных дорог местного значения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</a:tbl>
          </a:graphicData>
        </a:graphic>
      </p:graphicFrame>
      <p:sp>
        <p:nvSpPr>
          <p:cNvPr id="14" name="Стрелка вправо 13"/>
          <p:cNvSpPr>
            <a:spLocks noChangeArrowheads="1"/>
          </p:cNvSpPr>
          <p:nvPr/>
        </p:nvSpPr>
        <p:spPr bwMode="auto">
          <a:xfrm rot="16200000" flipH="1">
            <a:off x="4591844" y="2256632"/>
            <a:ext cx="536575" cy="4333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E193"/>
          </a:solidFill>
          <a:ln w="25400" algn="ctr">
            <a:solidFill>
              <a:srgbClr val="B07E00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graphicFrame>
        <p:nvGraphicFramePr>
          <p:cNvPr id="52271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164341"/>
              </p:ext>
            </p:extLst>
          </p:nvPr>
        </p:nvGraphicFramePr>
        <p:xfrm>
          <a:off x="1423988" y="2781300"/>
          <a:ext cx="6985000" cy="2638027"/>
        </p:xfrm>
        <a:graphic>
          <a:graphicData uri="http://schemas.openxmlformats.org/drawingml/2006/table">
            <a:tbl>
              <a:tblPr/>
              <a:tblGrid>
                <a:gridCol w="5318125"/>
                <a:gridCol w="1666875"/>
              </a:tblGrid>
              <a:tr h="713065">
                <a:tc>
                  <a:txBody>
                    <a:bodyPr/>
                    <a:lstStyle/>
                    <a:p>
                      <a:pPr marL="136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  <a:p>
                      <a:pPr marL="136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Наименование</a:t>
                      </a:r>
                    </a:p>
                    <a:p>
                      <a:pPr marL="136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T="45702" marB="457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2021 год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(руб.)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700875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Содержание, капитальный ремонт, ремонт и обустройство автомобильных дорог общего пользования местного значения, включая обеспечение безопасности дорожного движения на них, в границах муниципального района, за исключением автомобильных дорог в границах населенных пунктов городского поселения "Октябрьское"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27 437 934,00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</a:tr>
              <a:tr h="548508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Капитальный ремонт и ремонт дворовых территорий многоквартирных домов, проездов к дворовым территориям многоквартирных домов населенных пунктов сельских поселений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5 870 000,00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</a:tr>
              <a:tr h="522823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ИТОГО муниципальный дорожный фонд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33 307 934,00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282" name="Group 58"/>
          <p:cNvGraphicFramePr>
            <a:graphicFrameLocks noGrp="1"/>
          </p:cNvGraphicFramePr>
          <p:nvPr/>
        </p:nvGraphicFramePr>
        <p:xfrm>
          <a:off x="1143000" y="1844675"/>
          <a:ext cx="7245350" cy="360363"/>
        </p:xfrm>
        <a:graphic>
          <a:graphicData uri="http://schemas.openxmlformats.org/drawingml/2006/table">
            <a:tbl>
              <a:tblPr/>
              <a:tblGrid>
                <a:gridCol w="7245350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1E25"/>
                          </a:solidFill>
                          <a:effectLst/>
                          <a:latin typeface="Arial" charset="0"/>
                        </a:rPr>
                        <a:t>Расходы фонда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17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14414" y="260648"/>
            <a:ext cx="7678066" cy="59658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charset="0"/>
              </a:rPr>
              <a:t>Расходы бюджета на социальную политику в 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2022 </a:t>
            </a:r>
            <a:r>
              <a:rPr lang="ru-RU" sz="2000" dirty="0">
                <a:solidFill>
                  <a:schemeClr val="tx1"/>
                </a:solidFill>
                <a:latin typeface="Arial" charset="0"/>
              </a:rPr>
              <a:t>году</a:t>
            </a:r>
          </a:p>
        </p:txBody>
      </p:sp>
      <p:sp>
        <p:nvSpPr>
          <p:cNvPr id="34821" name="TextBox 7"/>
          <p:cNvSpPr txBox="1">
            <a:spLocks noChangeArrowheads="1"/>
          </p:cNvSpPr>
          <p:nvPr/>
        </p:nvSpPr>
        <p:spPr bwMode="auto">
          <a:xfrm>
            <a:off x="642938" y="1162050"/>
            <a:ext cx="8215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200" dirty="0"/>
              <a:t>Социальные расходы в </a:t>
            </a:r>
            <a:r>
              <a:rPr lang="ru-RU" altLang="ru-RU" sz="1200" dirty="0" smtClean="0"/>
              <a:t>2022 </a:t>
            </a:r>
            <a:r>
              <a:rPr lang="ru-RU" altLang="ru-RU" sz="1200" dirty="0"/>
              <a:t>году составляют </a:t>
            </a:r>
            <a:r>
              <a:rPr lang="ru-RU" altLang="ru-RU" sz="1200" dirty="0" smtClean="0"/>
              <a:t>61 608 810,40 </a:t>
            </a:r>
            <a:r>
              <a:rPr lang="ru-RU" altLang="ru-RU" sz="1200" dirty="0"/>
              <a:t>руб.</a:t>
            </a:r>
          </a:p>
          <a:p>
            <a:pPr algn="just"/>
            <a:r>
              <a:rPr lang="ru-RU" altLang="ru-RU" sz="1200" dirty="0"/>
              <a:t>Расходы на социальную политику будут финансироваться по следующим направлениям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771775" y="2133600"/>
            <a:ext cx="6121400" cy="20812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Arial" charset="0"/>
              </a:rPr>
              <a:t>Охрана семьи и детства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Arial" charset="0"/>
              </a:rPr>
              <a:t>56 061 725,67 </a:t>
            </a:r>
            <a:r>
              <a:rPr lang="ru-RU" sz="1200" b="1" dirty="0">
                <a:solidFill>
                  <a:srgbClr val="000000"/>
                </a:solidFill>
                <a:latin typeface="Arial" charset="0"/>
              </a:rPr>
              <a:t>руб. ( </a:t>
            </a:r>
            <a:r>
              <a:rPr lang="ru-RU" sz="1200" b="1" dirty="0" smtClean="0">
                <a:solidFill>
                  <a:srgbClr val="000000"/>
                </a:solidFill>
                <a:latin typeface="Arial" charset="0"/>
              </a:rPr>
              <a:t>3,19 </a:t>
            </a:r>
            <a:r>
              <a:rPr lang="ru-RU" sz="1200" b="1" dirty="0">
                <a:solidFill>
                  <a:srgbClr val="000000"/>
                </a:solidFill>
                <a:latin typeface="Arial" charset="0"/>
              </a:rPr>
              <a:t>% ) в т.ч.</a:t>
            </a:r>
          </a:p>
          <a:p>
            <a:pPr algn="just">
              <a:buFontTx/>
              <a:buChar char="-"/>
              <a:defRPr/>
            </a:pPr>
            <a:r>
              <a:rPr lang="ru-RU" sz="900" dirty="0">
                <a:solidFill>
                  <a:schemeClr val="tx1"/>
                </a:solidFill>
                <a:latin typeface="Arial" charset="0"/>
              </a:rPr>
              <a:t>Компенсация части родительской платы за присмотр и уход за ребенком в государственных и муниципальных образовательных организациях, реализующих образовательную программу дошкольного образования – </a:t>
            </a:r>
            <a:r>
              <a:rPr lang="ru-RU" sz="900" dirty="0" smtClean="0">
                <a:solidFill>
                  <a:schemeClr val="tx1"/>
                </a:solidFill>
                <a:latin typeface="Arial" charset="0"/>
              </a:rPr>
              <a:t>7 326 409,38 </a:t>
            </a:r>
            <a:r>
              <a:rPr lang="ru-RU" sz="900" dirty="0">
                <a:solidFill>
                  <a:schemeClr val="tx1"/>
                </a:solidFill>
                <a:latin typeface="Arial" charset="0"/>
              </a:rPr>
              <a:t>руб.</a:t>
            </a:r>
          </a:p>
          <a:p>
            <a:pPr algn="just">
              <a:buFontTx/>
              <a:buChar char="-"/>
              <a:defRPr/>
            </a:pPr>
            <a:r>
              <a:rPr lang="ru-RU" sz="900" dirty="0">
                <a:solidFill>
                  <a:schemeClr val="tx1"/>
                </a:solidFill>
                <a:latin typeface="Arial" charset="0"/>
              </a:rPr>
              <a:t> Обеспечение питанием обучающихся и проживающих в интернате детей – </a:t>
            </a:r>
            <a:r>
              <a:rPr lang="ru-RU" sz="900" dirty="0" smtClean="0">
                <a:solidFill>
                  <a:schemeClr val="tx1"/>
                </a:solidFill>
                <a:latin typeface="Arial" charset="0"/>
              </a:rPr>
              <a:t>783 340,0 </a:t>
            </a:r>
            <a:r>
              <a:rPr lang="ru-RU" sz="900" dirty="0">
                <a:solidFill>
                  <a:schemeClr val="tx1"/>
                </a:solidFill>
                <a:latin typeface="Arial" charset="0"/>
              </a:rPr>
              <a:t>руб.</a:t>
            </a:r>
          </a:p>
          <a:p>
            <a:pPr algn="just">
              <a:buFontTx/>
              <a:buChar char="-"/>
              <a:defRPr/>
            </a:pPr>
            <a:r>
              <a:rPr lang="ru-RU" sz="900" dirty="0">
                <a:solidFill>
                  <a:schemeClr val="tx1"/>
                </a:solidFill>
                <a:latin typeface="Arial" charset="0"/>
              </a:rPr>
              <a:t> Организация бесплатного горячего питания обучающихся, получающих начальное общее образование в государственных и муниципальных образовательных организациях – </a:t>
            </a:r>
            <a:r>
              <a:rPr lang="ru-RU" sz="900" dirty="0" smtClean="0">
                <a:solidFill>
                  <a:schemeClr val="tx1"/>
                </a:solidFill>
                <a:latin typeface="Arial" charset="0"/>
              </a:rPr>
              <a:t>17 660 815,92руб</a:t>
            </a:r>
            <a:r>
              <a:rPr lang="ru-RU" sz="900" dirty="0">
                <a:solidFill>
                  <a:schemeClr val="tx1"/>
                </a:solidFill>
                <a:latin typeface="Arial" charset="0"/>
              </a:rPr>
              <a:t>. </a:t>
            </a:r>
          </a:p>
          <a:p>
            <a:pPr algn="just">
              <a:buFontTx/>
              <a:buChar char="-"/>
              <a:defRPr/>
            </a:pPr>
            <a:endParaRPr lang="ru-RU" sz="900" dirty="0">
              <a:solidFill>
                <a:schemeClr val="tx1"/>
              </a:solidFill>
              <a:latin typeface="Arial" charset="0"/>
            </a:endParaRPr>
          </a:p>
          <a:p>
            <a:pPr algn="just">
              <a:buFontTx/>
              <a:buChar char="-"/>
              <a:defRPr/>
            </a:pPr>
            <a:r>
              <a:rPr lang="ru-RU" sz="900" dirty="0">
                <a:solidFill>
                  <a:schemeClr val="tx1"/>
                </a:solidFill>
                <a:latin typeface="Arial" charset="0"/>
              </a:rPr>
              <a:t> Осуществление государственных полномочий по обеспечению жилыми помещениями детей-сирот,  детей, оставшихся без попечения родителей, а также детей находящихся под опекой  – </a:t>
            </a:r>
            <a:r>
              <a:rPr lang="ru-RU" sz="900" dirty="0" smtClean="0">
                <a:solidFill>
                  <a:schemeClr val="tx1"/>
                </a:solidFill>
                <a:latin typeface="Arial" charset="0"/>
              </a:rPr>
              <a:t>30 103 160,37 </a:t>
            </a:r>
            <a:r>
              <a:rPr lang="ru-RU" sz="900" dirty="0">
                <a:solidFill>
                  <a:schemeClr val="tx1"/>
                </a:solidFill>
                <a:latin typeface="Arial" charset="0"/>
              </a:rPr>
              <a:t>руб.</a:t>
            </a:r>
          </a:p>
          <a:p>
            <a:pPr algn="just">
              <a:defRPr/>
            </a:pPr>
            <a:r>
              <a:rPr lang="ru-RU" sz="900" dirty="0">
                <a:solidFill>
                  <a:schemeClr val="tx1"/>
                </a:solidFill>
                <a:latin typeface="Arial" charset="0"/>
              </a:rPr>
              <a:t>( в том числе: федеральный бюджет – 5 </a:t>
            </a:r>
            <a:r>
              <a:rPr lang="ru-RU" sz="900" dirty="0" smtClean="0">
                <a:solidFill>
                  <a:schemeClr val="tx1"/>
                </a:solidFill>
                <a:latin typeface="Arial" charset="0"/>
              </a:rPr>
              <a:t>925 317,33   </a:t>
            </a:r>
            <a:r>
              <a:rPr lang="ru-RU" sz="900" dirty="0">
                <a:solidFill>
                  <a:schemeClr val="tx1"/>
                </a:solidFill>
                <a:latin typeface="Arial" charset="0"/>
              </a:rPr>
              <a:t>областной бюджет – </a:t>
            </a:r>
            <a:r>
              <a:rPr lang="ru-RU" sz="900" dirty="0" smtClean="0">
                <a:solidFill>
                  <a:schemeClr val="tx1"/>
                </a:solidFill>
                <a:latin typeface="Arial" charset="0"/>
              </a:rPr>
              <a:t>24 177 843,04 </a:t>
            </a:r>
            <a:r>
              <a:rPr lang="ru-RU" sz="900" dirty="0">
                <a:solidFill>
                  <a:schemeClr val="tx1"/>
                </a:solidFill>
                <a:latin typeface="Arial" charset="0"/>
              </a:rPr>
              <a:t>руб. )</a:t>
            </a:r>
          </a:p>
          <a:p>
            <a:pPr algn="just">
              <a:buFontTx/>
              <a:buChar char="-"/>
              <a:defRPr/>
            </a:pPr>
            <a:endParaRPr lang="ru-RU" sz="900" dirty="0">
              <a:solidFill>
                <a:schemeClr val="tx1"/>
              </a:solidFill>
              <a:latin typeface="Arial" charset="0"/>
            </a:endParaRPr>
          </a:p>
          <a:p>
            <a:pPr algn="just">
              <a:buFontTx/>
              <a:buChar char="-"/>
              <a:defRPr/>
            </a:pPr>
            <a:r>
              <a:rPr lang="ru-RU" sz="900" dirty="0">
                <a:solidFill>
                  <a:schemeClr val="tx1"/>
                </a:solidFill>
                <a:latin typeface="Arial" charset="0"/>
              </a:rPr>
              <a:t>Выплаты приемным семьям на оздоровление и организацию отдыха приемных детей  - </a:t>
            </a:r>
            <a:r>
              <a:rPr lang="ru-RU" sz="900" dirty="0" smtClean="0">
                <a:solidFill>
                  <a:schemeClr val="tx1"/>
                </a:solidFill>
                <a:latin typeface="Arial" charset="0"/>
              </a:rPr>
              <a:t>188 </a:t>
            </a:r>
            <a:r>
              <a:rPr lang="ru-RU" sz="900" dirty="0">
                <a:solidFill>
                  <a:schemeClr val="tx1"/>
                </a:solidFill>
                <a:latin typeface="Arial" charset="0"/>
              </a:rPr>
              <a:t>000,0 руб.</a:t>
            </a:r>
            <a:endParaRPr lang="ru-RU" sz="1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288" y="1700213"/>
            <a:ext cx="3240087" cy="8001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Arial" charset="0"/>
              </a:rPr>
              <a:t>Социальное обеспечение населения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Arial" charset="0"/>
              </a:rPr>
              <a:t>5 020 860,73 </a:t>
            </a:r>
            <a:r>
              <a:rPr lang="ru-RU" sz="1200" b="1" dirty="0">
                <a:solidFill>
                  <a:srgbClr val="000000"/>
                </a:solidFill>
                <a:latin typeface="Arial" charset="0"/>
              </a:rPr>
              <a:t>руб.( </a:t>
            </a:r>
            <a:r>
              <a:rPr lang="ru-RU" sz="1200" b="1" dirty="0" smtClean="0">
                <a:solidFill>
                  <a:srgbClr val="000000"/>
                </a:solidFill>
                <a:latin typeface="Arial" charset="0"/>
              </a:rPr>
              <a:t>0,28% </a:t>
            </a:r>
            <a:r>
              <a:rPr lang="ru-RU" sz="1200" b="1" dirty="0">
                <a:solidFill>
                  <a:srgbClr val="000000"/>
                </a:solidFill>
                <a:latin typeface="Arial" charset="0"/>
              </a:rPr>
              <a:t>) </a:t>
            </a:r>
            <a:r>
              <a:rPr lang="ru-RU" sz="1000" dirty="0">
                <a:solidFill>
                  <a:srgbClr val="000000"/>
                </a:solidFill>
                <a:latin typeface="Arial" charset="0"/>
              </a:rPr>
              <a:t>в том числе </a:t>
            </a:r>
          </a:p>
          <a:p>
            <a:pPr algn="ctr">
              <a:defRPr/>
            </a:pPr>
            <a:endParaRPr lang="ru-RU" sz="1000" i="1" dirty="0">
              <a:solidFill>
                <a:srgbClr val="000000"/>
              </a:solidFill>
              <a:latin typeface="Arial" charset="0"/>
            </a:endParaRPr>
          </a:p>
          <a:p>
            <a:pPr algn="ctr">
              <a:buFontTx/>
              <a:buChar char="-"/>
              <a:defRPr/>
            </a:pPr>
            <a:r>
              <a:rPr lang="ru-RU" sz="900" i="1" dirty="0">
                <a:solidFill>
                  <a:srgbClr val="000000"/>
                </a:solidFill>
                <a:latin typeface="Arial" charset="0"/>
              </a:rPr>
              <a:t>Обеспечение жильем молодых семей – </a:t>
            </a:r>
            <a:r>
              <a:rPr lang="ru-RU" sz="900" i="1" dirty="0" smtClean="0">
                <a:solidFill>
                  <a:srgbClr val="000000"/>
                </a:solidFill>
                <a:latin typeface="Arial" charset="0"/>
              </a:rPr>
              <a:t>3 230 071,73,0 </a:t>
            </a:r>
            <a:r>
              <a:rPr lang="ru-RU" sz="900" dirty="0">
                <a:solidFill>
                  <a:srgbClr val="000000"/>
                </a:solidFill>
                <a:latin typeface="Arial" charset="0"/>
              </a:rPr>
              <a:t>руб.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908175" y="4286250"/>
            <a:ext cx="3240088" cy="4286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Arial" charset="0"/>
              </a:rPr>
              <a:t>Пенсионное обеспечение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Arial" charset="0"/>
              </a:rPr>
              <a:t>526 224,0 </a:t>
            </a:r>
            <a:r>
              <a:rPr lang="ru-RU" sz="1200" b="1" dirty="0">
                <a:solidFill>
                  <a:srgbClr val="000000"/>
                </a:solidFill>
                <a:latin typeface="Arial" charset="0"/>
              </a:rPr>
              <a:t>руб. ( </a:t>
            </a:r>
            <a:r>
              <a:rPr lang="ru-RU" sz="1200" b="1" dirty="0" smtClean="0">
                <a:solidFill>
                  <a:srgbClr val="000000"/>
                </a:solidFill>
                <a:latin typeface="Arial" charset="0"/>
              </a:rPr>
              <a:t>0,03 </a:t>
            </a:r>
            <a:r>
              <a:rPr lang="ru-RU" sz="1200" b="1" dirty="0">
                <a:solidFill>
                  <a:srgbClr val="000000"/>
                </a:solidFill>
                <a:latin typeface="Arial" charset="0"/>
              </a:rPr>
              <a:t>% )</a:t>
            </a:r>
          </a:p>
        </p:txBody>
      </p:sp>
      <p:sp>
        <p:nvSpPr>
          <p:cNvPr id="34825" name="TextBox 10"/>
          <p:cNvSpPr txBox="1">
            <a:spLocks noChangeArrowheads="1"/>
          </p:cNvSpPr>
          <p:nvPr/>
        </p:nvSpPr>
        <p:spPr bwMode="auto">
          <a:xfrm>
            <a:off x="785813" y="4714875"/>
            <a:ext cx="7715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200" dirty="0"/>
              <a:t>Социальные расходы на каждого жителя </a:t>
            </a:r>
            <a:r>
              <a:rPr lang="ru-RU" altLang="ru-RU" sz="1200" dirty="0" err="1"/>
              <a:t>Устьянского</a:t>
            </a:r>
            <a:r>
              <a:rPr lang="ru-RU" altLang="ru-RU" sz="1200" dirty="0"/>
              <a:t> района составляют 2 </a:t>
            </a:r>
            <a:r>
              <a:rPr lang="ru-RU" altLang="ru-RU" sz="1200" dirty="0" smtClean="0"/>
              <a:t>429,36 </a:t>
            </a:r>
            <a:r>
              <a:rPr lang="ru-RU" altLang="ru-RU" sz="1200" dirty="0"/>
              <a:t>руб</a:t>
            </a:r>
            <a:r>
              <a:rPr lang="ru-RU" altLang="ru-RU" dirty="0"/>
              <a:t>.</a:t>
            </a:r>
          </a:p>
        </p:txBody>
      </p:sp>
      <p:pic>
        <p:nvPicPr>
          <p:cNvPr id="34826" name="Picture 12" descr="038458060003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786063"/>
            <a:ext cx="206533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16" descr="img-20130909143717-9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981075"/>
            <a:ext cx="180022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18" descr="12893593811289359381,96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5084763"/>
            <a:ext cx="22002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Picture 20" descr="1443096055_clip_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8400" y="5084763"/>
            <a:ext cx="2124075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0" name="Picture 18" descr="f573e279662bc5b6e80f4afa6c00a58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7763" y="5084763"/>
            <a:ext cx="23764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14414" y="260648"/>
            <a:ext cx="7678066" cy="7394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charset="0"/>
              </a:rPr>
              <a:t>Расходы бюджета на транспорт и сельское хозяйство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charset="0"/>
              </a:rPr>
              <a:t>в 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2022 </a:t>
            </a:r>
            <a:r>
              <a:rPr lang="ru-RU" sz="2000" dirty="0">
                <a:solidFill>
                  <a:schemeClr val="tx1"/>
                </a:solidFill>
                <a:latin typeface="Arial" charset="0"/>
              </a:rPr>
              <a:t>году</a:t>
            </a:r>
          </a:p>
        </p:txBody>
      </p:sp>
      <p:sp>
        <p:nvSpPr>
          <p:cNvPr id="35845" name="TextBox 7"/>
          <p:cNvSpPr txBox="1">
            <a:spLocks noChangeArrowheads="1"/>
          </p:cNvSpPr>
          <p:nvPr/>
        </p:nvSpPr>
        <p:spPr bwMode="auto">
          <a:xfrm>
            <a:off x="642938" y="1287463"/>
            <a:ext cx="82153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dirty="0" smtClean="0"/>
              <a:t>Для эффективного и устойчивого развития агропромышленного комплекса </a:t>
            </a:r>
            <a:r>
              <a:rPr lang="ru-RU" altLang="ru-RU" sz="1200" dirty="0" err="1" smtClean="0"/>
              <a:t>Устьянского</a:t>
            </a:r>
            <a:r>
              <a:rPr lang="ru-RU" altLang="ru-RU" sz="1200" dirty="0" smtClean="0"/>
              <a:t>  района   поддержка направлена на: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dirty="0" smtClean="0"/>
              <a:t> - содействие условий в обеспечении товарами первой необходимости жителей труднодоступных и малонаселенных пунктов </a:t>
            </a:r>
            <a:r>
              <a:rPr lang="ru-RU" altLang="ru-RU" sz="1200" dirty="0" err="1" smtClean="0"/>
              <a:t>Устьянского</a:t>
            </a:r>
            <a:r>
              <a:rPr lang="ru-RU" altLang="ru-RU" sz="1200" dirty="0" smtClean="0"/>
              <a:t> района в сумме 1 114 715,0,0 руб.; </a:t>
            </a:r>
          </a:p>
          <a:p>
            <a:pPr marL="171450" indent="-171450" algn="just"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altLang="ru-RU" sz="1200" dirty="0" smtClean="0"/>
              <a:t>создание эффективной транспортной системы – 1 929 435,0 руб.</a:t>
            </a:r>
          </a:p>
          <a:p>
            <a:pPr marL="171450" indent="-171450" algn="just"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altLang="ru-RU" sz="1200" dirty="0" smtClean="0"/>
              <a:t>осуществление государственных полномочий по формированию торгового реестра - 35 000,00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200" dirty="0" smtClean="0"/>
          </a:p>
        </p:txBody>
      </p:sp>
      <p:pic>
        <p:nvPicPr>
          <p:cNvPr id="35846" name="Picture 9" descr="94278979_6dd909792f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0" y="4643438"/>
            <a:ext cx="2519363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10" descr="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2714625"/>
            <a:ext cx="251936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12" descr="skoro-vesenniy-se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3" y="4929188"/>
            <a:ext cx="2643187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14" descr="i?id=a01f8a55aca87486b051afeaf00f6f30&amp;n=33&amp;h=215&amp;w=3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3" y="2786063"/>
            <a:ext cx="2613025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14414" y="260648"/>
            <a:ext cx="7678066" cy="9537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charset="0"/>
              </a:rPr>
              <a:t>Расходы бюджета на обеспечение безопасности жизнедеятельности жителей </a:t>
            </a:r>
            <a:r>
              <a:rPr lang="ru-RU" sz="2000" dirty="0" err="1">
                <a:solidFill>
                  <a:schemeClr val="tx1"/>
                </a:solidFill>
                <a:latin typeface="Arial" charset="0"/>
              </a:rPr>
              <a:t>Устьянского</a:t>
            </a:r>
            <a:r>
              <a:rPr lang="ru-RU" sz="2000" dirty="0">
                <a:solidFill>
                  <a:schemeClr val="tx1"/>
                </a:solidFill>
                <a:latin typeface="Arial" charset="0"/>
              </a:rPr>
              <a:t> района 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charset="0"/>
              </a:rPr>
              <a:t>в 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2022 </a:t>
            </a:r>
            <a:r>
              <a:rPr lang="ru-RU" sz="2000" dirty="0">
                <a:solidFill>
                  <a:schemeClr val="tx1"/>
                </a:solidFill>
                <a:latin typeface="Arial" charset="0"/>
              </a:rPr>
              <a:t>году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938" y="1544638"/>
            <a:ext cx="821531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Расходы районного бюджета в сфере национальной безопасности и правоохранительной деятельности предусмотрены на защиту населения от чрезвычайных ситуаций природного, техногенного характера, предупреждение преступлений, терроризма, экстремизма и других правонарушений, профилактику безнадзорности и правонарушений несовершеннолетних.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В </a:t>
            </a:r>
            <a:r>
              <a:rPr lang="ru-RU" sz="1200" dirty="0" err="1">
                <a:latin typeface="+mn-lt"/>
                <a:cs typeface="+mn-cs"/>
              </a:rPr>
              <a:t>Устьянском</a:t>
            </a:r>
            <a:r>
              <a:rPr lang="ru-RU" sz="1200" dirty="0">
                <a:latin typeface="+mn-lt"/>
                <a:cs typeface="+mn-cs"/>
              </a:rPr>
              <a:t>  районе создан резервный фонд для предотвращения и ликвидации последствий чрезвычайных ситуаций.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411413" y="2714625"/>
            <a:ext cx="4752975" cy="9286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rgbClr val="000000"/>
                </a:solidFill>
                <a:latin typeface="Arial" charset="0"/>
              </a:rPr>
              <a:t>Создание резерва финансовых и материальных ресурсов для предупреждения ликвидации чрезвычайных ситуаций природного и техногенного характера – </a:t>
            </a:r>
            <a:r>
              <a:rPr lang="ru-RU" sz="1050" dirty="0" smtClean="0">
                <a:solidFill>
                  <a:srgbClr val="000000"/>
                </a:solidFill>
                <a:latin typeface="Arial" charset="0"/>
              </a:rPr>
              <a:t>250 000,0 </a:t>
            </a:r>
            <a:r>
              <a:rPr lang="ru-RU" sz="1050" dirty="0">
                <a:solidFill>
                  <a:srgbClr val="000000"/>
                </a:solidFill>
                <a:latin typeface="Arial" charset="0"/>
              </a:rPr>
              <a:t>руб.</a:t>
            </a:r>
          </a:p>
          <a:p>
            <a:pPr algn="ctr">
              <a:defRPr/>
            </a:pPr>
            <a:r>
              <a:rPr lang="ru-RU" sz="1050" dirty="0">
                <a:solidFill>
                  <a:srgbClr val="000000"/>
                </a:solidFill>
                <a:latin typeface="Arial" charset="0"/>
              </a:rPr>
              <a:t>Мероприятия в сфере пожарной безопасности – </a:t>
            </a:r>
            <a:r>
              <a:rPr lang="ru-RU" sz="1050" dirty="0" smtClean="0">
                <a:solidFill>
                  <a:srgbClr val="000000"/>
                </a:solidFill>
                <a:latin typeface="Arial" charset="0"/>
              </a:rPr>
              <a:t>70 </a:t>
            </a:r>
            <a:r>
              <a:rPr lang="ru-RU" sz="1050" dirty="0">
                <a:solidFill>
                  <a:srgbClr val="000000"/>
                </a:solidFill>
                <a:latin typeface="Arial" charset="0"/>
              </a:rPr>
              <a:t>000,0 руб.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357438" y="4643438"/>
            <a:ext cx="4752975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rgbClr val="000000"/>
                </a:solidFill>
                <a:latin typeface="Arial" charset="0"/>
              </a:rPr>
              <a:t>Мероприятия по предупреждению  преступлений, терроризма, экстремизма и других правонарушений – </a:t>
            </a:r>
          </a:p>
          <a:p>
            <a:pPr algn="ctr">
              <a:defRPr/>
            </a:pPr>
            <a:r>
              <a:rPr lang="ru-RU" sz="1050" dirty="0" smtClean="0">
                <a:solidFill>
                  <a:srgbClr val="000000"/>
                </a:solidFill>
                <a:latin typeface="Arial" charset="0"/>
              </a:rPr>
              <a:t>105 </a:t>
            </a:r>
            <a:r>
              <a:rPr lang="ru-RU" sz="1050" dirty="0">
                <a:solidFill>
                  <a:srgbClr val="000000"/>
                </a:solidFill>
                <a:latin typeface="Arial" charset="0"/>
              </a:rPr>
              <a:t>000,0 руб.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411413" y="5286375"/>
            <a:ext cx="4752975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rgbClr val="000000"/>
                </a:solidFill>
                <a:latin typeface="Arial" charset="0"/>
              </a:rPr>
              <a:t>Мероприятия по повышению эффективности системы профилактике безнадзорности и правонарушений несовершеннолетних.</a:t>
            </a:r>
          </a:p>
          <a:p>
            <a:pPr algn="ctr">
              <a:defRPr/>
            </a:pPr>
            <a:r>
              <a:rPr lang="ru-RU" sz="1050" dirty="0" smtClean="0">
                <a:solidFill>
                  <a:srgbClr val="000000"/>
                </a:solidFill>
                <a:latin typeface="Arial" charset="0"/>
              </a:rPr>
              <a:t>323 </a:t>
            </a:r>
            <a:r>
              <a:rPr lang="ru-RU" sz="1050" dirty="0">
                <a:solidFill>
                  <a:srgbClr val="000000"/>
                </a:solidFill>
                <a:latin typeface="Arial" charset="0"/>
              </a:rPr>
              <a:t>000,0 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11413" y="5929313"/>
            <a:ext cx="4752975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rgbClr val="000000"/>
                </a:solidFill>
                <a:latin typeface="Arial" charset="0"/>
              </a:rPr>
              <a:t>Резервный фонд администрации МО «</a:t>
            </a:r>
            <a:r>
              <a:rPr lang="ru-RU" sz="1050" dirty="0" err="1">
                <a:solidFill>
                  <a:srgbClr val="000000"/>
                </a:solidFill>
                <a:latin typeface="Arial" charset="0"/>
              </a:rPr>
              <a:t>Устьянский</a:t>
            </a:r>
            <a:r>
              <a:rPr lang="ru-RU" sz="1050" dirty="0">
                <a:solidFill>
                  <a:srgbClr val="000000"/>
                </a:solidFill>
                <a:latin typeface="Arial" charset="0"/>
              </a:rPr>
              <a:t> муниципальный район» - 1 000 000,0 руб.</a:t>
            </a:r>
          </a:p>
        </p:txBody>
      </p:sp>
      <p:pic>
        <p:nvPicPr>
          <p:cNvPr id="36874" name="Picture 11" descr="260-p80944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068638"/>
            <a:ext cx="1727200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Picture 15" descr="000018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887913"/>
            <a:ext cx="17272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6" name="Picture 17" descr="krug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3068638"/>
            <a:ext cx="165576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7" name="Picture 15" descr="i?id=be967512ae5dcfdbb79158487013da3a&amp;n=33&amp;h=215&amp;w=3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5825" y="4868863"/>
            <a:ext cx="17557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15"/>
          <p:cNvSpPr/>
          <p:nvPr/>
        </p:nvSpPr>
        <p:spPr>
          <a:xfrm>
            <a:off x="2411413" y="3786188"/>
            <a:ext cx="4752975" cy="7143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rgbClr val="000000"/>
                </a:solidFill>
                <a:latin typeface="Arial" charset="0"/>
              </a:rPr>
              <a:t>Мероприятия в сфере предупреждения и ликвидации последствий чрезвычайных ситуаций на территории муниципального района и выполнение мероприятий в сфере мобилизации и мобилизационной подготовки – </a:t>
            </a:r>
            <a:r>
              <a:rPr lang="ru-RU" sz="1050" dirty="0" smtClean="0">
                <a:solidFill>
                  <a:srgbClr val="000000"/>
                </a:solidFill>
                <a:latin typeface="Arial" charset="0"/>
              </a:rPr>
              <a:t>250 000,0 </a:t>
            </a:r>
            <a:r>
              <a:rPr lang="ru-RU" sz="1050" dirty="0">
                <a:solidFill>
                  <a:srgbClr val="000000"/>
                </a:solidFill>
                <a:latin typeface="Arial" charset="0"/>
              </a:rPr>
              <a:t>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6491288" cy="7778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000" smtClean="0">
                <a:effectLst/>
              </a:rPr>
              <a:t>Структура органов местного самоуправления</a:t>
            </a:r>
          </a:p>
        </p:txBody>
      </p:sp>
      <p:sp>
        <p:nvSpPr>
          <p:cNvPr id="37891" name="Oval 4"/>
          <p:cNvSpPr>
            <a:spLocks noChangeArrowheads="1"/>
          </p:cNvSpPr>
          <p:nvPr/>
        </p:nvSpPr>
        <p:spPr bwMode="auto">
          <a:xfrm>
            <a:off x="2484438" y="1125538"/>
            <a:ext cx="3887787" cy="1079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400"/>
              <a:t>МО «Устьянский муниципальный </a:t>
            </a:r>
          </a:p>
          <a:p>
            <a:pPr algn="ctr"/>
            <a:r>
              <a:rPr lang="ru-RU" altLang="ru-RU" sz="1400"/>
              <a:t>район</a:t>
            </a:r>
          </a:p>
        </p:txBody>
      </p:sp>
      <p:sp>
        <p:nvSpPr>
          <p:cNvPr id="37892" name="AutoShape 8"/>
          <p:cNvSpPr>
            <a:spLocks noChangeArrowheads="1"/>
          </p:cNvSpPr>
          <p:nvPr/>
        </p:nvSpPr>
        <p:spPr bwMode="auto">
          <a:xfrm>
            <a:off x="900113" y="2636838"/>
            <a:ext cx="1584325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200"/>
              <a:t>Представительская</a:t>
            </a:r>
          </a:p>
          <a:p>
            <a:pPr algn="ctr"/>
            <a:r>
              <a:rPr lang="ru-RU" altLang="ru-RU" sz="1200"/>
              <a:t> власть</a:t>
            </a:r>
          </a:p>
        </p:txBody>
      </p:sp>
      <p:sp>
        <p:nvSpPr>
          <p:cNvPr id="37893" name="AutoShape 9"/>
          <p:cNvSpPr>
            <a:spLocks noChangeArrowheads="1"/>
          </p:cNvSpPr>
          <p:nvPr/>
        </p:nvSpPr>
        <p:spPr bwMode="auto">
          <a:xfrm>
            <a:off x="3635375" y="2708275"/>
            <a:ext cx="1584325" cy="936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200"/>
              <a:t>Глава </a:t>
            </a:r>
          </a:p>
          <a:p>
            <a:pPr algn="ctr"/>
            <a:r>
              <a:rPr lang="ru-RU" altLang="ru-RU" sz="1200"/>
              <a:t>муниципального </a:t>
            </a:r>
          </a:p>
          <a:p>
            <a:pPr algn="ctr"/>
            <a:r>
              <a:rPr lang="ru-RU" altLang="ru-RU" sz="1200"/>
              <a:t>образования</a:t>
            </a:r>
          </a:p>
        </p:txBody>
      </p:sp>
      <p:sp>
        <p:nvSpPr>
          <p:cNvPr id="37894" name="AutoShape 10"/>
          <p:cNvSpPr>
            <a:spLocks noChangeArrowheads="1"/>
          </p:cNvSpPr>
          <p:nvPr/>
        </p:nvSpPr>
        <p:spPr bwMode="auto">
          <a:xfrm>
            <a:off x="6659563" y="2636838"/>
            <a:ext cx="1563687" cy="936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000"/>
              <a:t>Исполнительная</a:t>
            </a:r>
          </a:p>
          <a:p>
            <a:pPr algn="ctr"/>
            <a:r>
              <a:rPr lang="ru-RU" altLang="ru-RU" sz="1000"/>
              <a:t> власть</a:t>
            </a:r>
          </a:p>
        </p:txBody>
      </p:sp>
      <p:sp>
        <p:nvSpPr>
          <p:cNvPr id="37895" name="AutoShape 12"/>
          <p:cNvSpPr>
            <a:spLocks noChangeArrowheads="1"/>
          </p:cNvSpPr>
          <p:nvPr/>
        </p:nvSpPr>
        <p:spPr bwMode="auto">
          <a:xfrm>
            <a:off x="971550" y="3860800"/>
            <a:ext cx="1439863" cy="9144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200"/>
              <a:t>Собрание</a:t>
            </a:r>
          </a:p>
          <a:p>
            <a:pPr algn="ctr"/>
            <a:r>
              <a:rPr lang="ru-RU" altLang="ru-RU" sz="1200"/>
              <a:t> депутатов</a:t>
            </a:r>
          </a:p>
        </p:txBody>
      </p:sp>
      <p:sp>
        <p:nvSpPr>
          <p:cNvPr id="37896" name="AutoShape 13"/>
          <p:cNvSpPr>
            <a:spLocks noChangeArrowheads="1"/>
          </p:cNvSpPr>
          <p:nvPr/>
        </p:nvSpPr>
        <p:spPr bwMode="auto">
          <a:xfrm>
            <a:off x="900113" y="5013325"/>
            <a:ext cx="1511300" cy="936625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200"/>
              <a:t>Контрольно-</a:t>
            </a:r>
          </a:p>
          <a:p>
            <a:pPr algn="ctr"/>
            <a:r>
              <a:rPr lang="ru-RU" altLang="ru-RU" sz="1200"/>
              <a:t>ревизионная </a:t>
            </a:r>
          </a:p>
          <a:p>
            <a:pPr algn="ctr"/>
            <a:r>
              <a:rPr lang="ru-RU" altLang="ru-RU" sz="1200"/>
              <a:t>комиссия</a:t>
            </a:r>
          </a:p>
        </p:txBody>
      </p:sp>
      <p:sp>
        <p:nvSpPr>
          <p:cNvPr id="37897" name="AutoShape 14"/>
          <p:cNvSpPr>
            <a:spLocks noChangeArrowheads="1"/>
          </p:cNvSpPr>
          <p:nvPr/>
        </p:nvSpPr>
        <p:spPr bwMode="auto">
          <a:xfrm>
            <a:off x="4067175" y="4868863"/>
            <a:ext cx="1512888" cy="842962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7898" name="AutoShape 17"/>
          <p:cNvSpPr>
            <a:spLocks noChangeArrowheads="1"/>
          </p:cNvSpPr>
          <p:nvPr/>
        </p:nvSpPr>
        <p:spPr bwMode="auto">
          <a:xfrm>
            <a:off x="3708400" y="4941888"/>
            <a:ext cx="1584325" cy="9144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7899" name="AutoShape 18"/>
          <p:cNvSpPr>
            <a:spLocks noChangeArrowheads="1"/>
          </p:cNvSpPr>
          <p:nvPr/>
        </p:nvSpPr>
        <p:spPr bwMode="auto">
          <a:xfrm>
            <a:off x="3419475" y="5084763"/>
            <a:ext cx="1657350" cy="865187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200"/>
              <a:t>Главные</a:t>
            </a:r>
          </a:p>
          <a:p>
            <a:pPr algn="ctr"/>
            <a:r>
              <a:rPr lang="ru-RU" altLang="ru-RU" sz="1200"/>
              <a:t>распорядители </a:t>
            </a:r>
          </a:p>
          <a:p>
            <a:pPr algn="ctr"/>
            <a:r>
              <a:rPr lang="ru-RU" altLang="ru-RU" sz="1200"/>
              <a:t>бюджетных</a:t>
            </a:r>
          </a:p>
          <a:p>
            <a:pPr algn="ctr"/>
            <a:r>
              <a:rPr lang="ru-RU" altLang="ru-RU" sz="1200"/>
              <a:t> средств</a:t>
            </a:r>
          </a:p>
        </p:txBody>
      </p:sp>
      <p:sp>
        <p:nvSpPr>
          <p:cNvPr id="37900" name="AutoShape 19"/>
          <p:cNvSpPr>
            <a:spLocks noChangeArrowheads="1"/>
          </p:cNvSpPr>
          <p:nvPr/>
        </p:nvSpPr>
        <p:spPr bwMode="auto">
          <a:xfrm>
            <a:off x="6732588" y="4149725"/>
            <a:ext cx="1441450" cy="935038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200"/>
              <a:t>Администрация </a:t>
            </a:r>
          </a:p>
          <a:p>
            <a:pPr algn="ctr"/>
            <a:r>
              <a:rPr lang="ru-RU" altLang="ru-RU" sz="1200"/>
              <a:t>муниципального</a:t>
            </a:r>
          </a:p>
          <a:p>
            <a:pPr algn="ctr"/>
            <a:r>
              <a:rPr lang="ru-RU" altLang="ru-RU" sz="1200"/>
              <a:t> образования</a:t>
            </a:r>
          </a:p>
        </p:txBody>
      </p:sp>
      <p:sp>
        <p:nvSpPr>
          <p:cNvPr id="37901" name="AutoShape 21"/>
          <p:cNvSpPr>
            <a:spLocks noChangeArrowheads="1"/>
          </p:cNvSpPr>
          <p:nvPr/>
        </p:nvSpPr>
        <p:spPr bwMode="auto">
          <a:xfrm rot="3174638">
            <a:off x="2039938" y="1754187"/>
            <a:ext cx="215900" cy="1057275"/>
          </a:xfrm>
          <a:prstGeom prst="downArrow">
            <a:avLst>
              <a:gd name="adj1" fmla="val 50000"/>
              <a:gd name="adj2" fmla="val 1224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7902" name="AutoShape 22"/>
          <p:cNvSpPr>
            <a:spLocks noChangeArrowheads="1"/>
          </p:cNvSpPr>
          <p:nvPr/>
        </p:nvSpPr>
        <p:spPr bwMode="auto">
          <a:xfrm>
            <a:off x="4211638" y="2276475"/>
            <a:ext cx="288925" cy="431800"/>
          </a:xfrm>
          <a:prstGeom prst="downArrow">
            <a:avLst>
              <a:gd name="adj1" fmla="val 50000"/>
              <a:gd name="adj2" fmla="val 37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7903" name="AutoShape 23"/>
          <p:cNvSpPr>
            <a:spLocks noChangeArrowheads="1"/>
          </p:cNvSpPr>
          <p:nvPr/>
        </p:nvSpPr>
        <p:spPr bwMode="auto">
          <a:xfrm rot="-3259737">
            <a:off x="6550819" y="1748631"/>
            <a:ext cx="244475" cy="1058863"/>
          </a:xfrm>
          <a:prstGeom prst="downArrow">
            <a:avLst>
              <a:gd name="adj1" fmla="val 50000"/>
              <a:gd name="adj2" fmla="val 1082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7904" name="AutoShape 24"/>
          <p:cNvSpPr>
            <a:spLocks noChangeArrowheads="1"/>
          </p:cNvSpPr>
          <p:nvPr/>
        </p:nvSpPr>
        <p:spPr bwMode="auto">
          <a:xfrm>
            <a:off x="7308850" y="3644900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7905" name="AutoShape 25"/>
          <p:cNvSpPr>
            <a:spLocks noChangeArrowheads="1"/>
          </p:cNvSpPr>
          <p:nvPr/>
        </p:nvSpPr>
        <p:spPr bwMode="auto">
          <a:xfrm>
            <a:off x="1476375" y="3573463"/>
            <a:ext cx="215900" cy="288925"/>
          </a:xfrm>
          <a:prstGeom prst="downArrow">
            <a:avLst>
              <a:gd name="adj1" fmla="val 50000"/>
              <a:gd name="adj2" fmla="val 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7906" name="AutoShape 26"/>
          <p:cNvSpPr>
            <a:spLocks noChangeArrowheads="1"/>
          </p:cNvSpPr>
          <p:nvPr/>
        </p:nvSpPr>
        <p:spPr bwMode="auto">
          <a:xfrm>
            <a:off x="1547813" y="4797425"/>
            <a:ext cx="215900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7907" name="AutoShape 27"/>
          <p:cNvSpPr>
            <a:spLocks noChangeArrowheads="1"/>
          </p:cNvSpPr>
          <p:nvPr/>
        </p:nvSpPr>
        <p:spPr bwMode="auto">
          <a:xfrm>
            <a:off x="4284663" y="3716338"/>
            <a:ext cx="214312" cy="1008062"/>
          </a:xfrm>
          <a:prstGeom prst="downArrow">
            <a:avLst>
              <a:gd name="adj1" fmla="val 50000"/>
              <a:gd name="adj2" fmla="val 11759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7908" name="AutoShape 28"/>
          <p:cNvSpPr>
            <a:spLocks noChangeArrowheads="1"/>
          </p:cNvSpPr>
          <p:nvPr/>
        </p:nvSpPr>
        <p:spPr bwMode="auto">
          <a:xfrm rot="3651303">
            <a:off x="2925763" y="3275013"/>
            <a:ext cx="225425" cy="1254125"/>
          </a:xfrm>
          <a:prstGeom prst="downArrow">
            <a:avLst>
              <a:gd name="adj1" fmla="val 50000"/>
              <a:gd name="adj2" fmla="val 1390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7909" name="AutoShape 29"/>
          <p:cNvSpPr>
            <a:spLocks noChangeArrowheads="1"/>
          </p:cNvSpPr>
          <p:nvPr/>
        </p:nvSpPr>
        <p:spPr bwMode="auto">
          <a:xfrm rot="-3502092">
            <a:off x="5785644" y="3264694"/>
            <a:ext cx="246063" cy="1571625"/>
          </a:xfrm>
          <a:prstGeom prst="downArrow">
            <a:avLst>
              <a:gd name="adj1" fmla="val 50000"/>
              <a:gd name="adj2" fmla="val 1596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7910" name="AutoShape 30"/>
          <p:cNvSpPr>
            <a:spLocks noChangeArrowheads="1"/>
          </p:cNvSpPr>
          <p:nvPr/>
        </p:nvSpPr>
        <p:spPr bwMode="auto">
          <a:xfrm rot="4006982">
            <a:off x="6044406" y="4512469"/>
            <a:ext cx="233363" cy="1152525"/>
          </a:xfrm>
          <a:prstGeom prst="downArrow">
            <a:avLst>
              <a:gd name="adj1" fmla="val 50000"/>
              <a:gd name="adj2" fmla="val 1234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 altLang="ru-RU"/>
          </a:p>
        </p:txBody>
      </p:sp>
      <p:pic>
        <p:nvPicPr>
          <p:cNvPr id="37911" name="Picture 33" descr="143797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404813"/>
            <a:ext cx="22320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8" name="Rectangle 8"/>
          <p:cNvSpPr>
            <a:spLocks noGrp="1"/>
          </p:cNvSpPr>
          <p:nvPr>
            <p:ph type="ctrTitle" idx="4294967295"/>
          </p:nvPr>
        </p:nvSpPr>
        <p:spPr bwMode="auto">
          <a:xfrm>
            <a:off x="1428750" y="214313"/>
            <a:ext cx="7715250" cy="7191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effectLst/>
                <a:latin typeface="+mj-lt"/>
              </a:rPr>
              <a:t>Что такое бюджет?</a:t>
            </a:r>
          </a:p>
        </p:txBody>
      </p:sp>
      <p:sp>
        <p:nvSpPr>
          <p:cNvPr id="11267" name="Rectangle 9"/>
          <p:cNvSpPr>
            <a:spLocks noGrp="1"/>
          </p:cNvSpPr>
          <p:nvPr>
            <p:ph type="subTitle" idx="4294967295"/>
          </p:nvPr>
        </p:nvSpPr>
        <p:spPr>
          <a:xfrm>
            <a:off x="1143000" y="1071563"/>
            <a:ext cx="7858125" cy="792162"/>
          </a:xfrm>
        </p:spPr>
        <p:txBody>
          <a:bodyPr/>
          <a:lstStyle/>
          <a:p>
            <a:pPr marL="0" lvl="4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1600" smtClean="0">
                <a:latin typeface="Constantia" pitchFamily="18" charset="0"/>
              </a:rPr>
              <a:t>Бюджет – это план доходов и расходов.</a:t>
            </a:r>
          </a:p>
        </p:txBody>
      </p:sp>
      <p:sp>
        <p:nvSpPr>
          <p:cNvPr id="11268" name="Rectangle 10"/>
          <p:cNvSpPr>
            <a:spLocks noGrp="1"/>
          </p:cNvSpPr>
          <p:nvPr>
            <p:ph type="body" sz="half" idx="4294967295"/>
          </p:nvPr>
        </p:nvSpPr>
        <p:spPr>
          <a:xfrm>
            <a:off x="1143000" y="1571625"/>
            <a:ext cx="7750175" cy="1785938"/>
          </a:xfrm>
        </p:spPr>
        <p:txBody>
          <a:bodyPr/>
          <a:lstStyle/>
          <a:p>
            <a:pPr marL="0" lvl="4" indent="0" algn="just" eaLnBrk="1" hangingPunct="1">
              <a:lnSpc>
                <a:spcPct val="80000"/>
              </a:lnSpc>
              <a:spcBef>
                <a:spcPct val="0"/>
              </a:spcBef>
              <a:buClr>
                <a:srgbClr val="84AA33"/>
              </a:buClr>
              <a:buSzPct val="85000"/>
              <a:buFont typeface="Wingdings 2" pitchFamily="18" charset="2"/>
              <a:buNone/>
            </a:pPr>
            <a:r>
              <a:rPr lang="ru-RU" altLang="ru-RU" sz="1600" smtClean="0">
                <a:latin typeface="Constantia" pitchFamily="18" charset="0"/>
              </a:rPr>
              <a:t>Каждый житель Устьянского района Архангельской области является участником формирования этого плана с одной стороны как налогоплательщик, наполняя доходы бюджета, с другой  - он получает часть расходов как потребитель общественных услуг. Муниципальное образование расходует поступившие доходы для выполнения своих функций и предоставления муниципальных услуг: образование,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</a:t>
            </a:r>
          </a:p>
        </p:txBody>
      </p:sp>
      <p:sp>
        <p:nvSpPr>
          <p:cNvPr id="11269" name="Text Box 11"/>
          <p:cNvSpPr txBox="1">
            <a:spLocks noChangeArrowheads="1"/>
          </p:cNvSpPr>
          <p:nvPr/>
        </p:nvSpPr>
        <p:spPr bwMode="auto">
          <a:xfrm>
            <a:off x="1143000" y="3500438"/>
            <a:ext cx="7786688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4" algn="just">
              <a:buClr>
                <a:srgbClr val="84AA33"/>
              </a:buClr>
              <a:buSzPct val="85000"/>
            </a:pPr>
            <a:r>
              <a:rPr lang="ru-RU" altLang="ru-RU" sz="1600">
                <a:latin typeface="Constantia" pitchFamily="18" charset="0"/>
              </a:rPr>
              <a:t>Граждане – и как налогоплательщики, и как потребители общественных услуг – должны быть уверены в том, что передаваемые ими средства используются прозрачно и эффективно, приносят конкретные результаты как для общества в целом, так и для каждой семьи, для каждого человека</a:t>
            </a:r>
            <a:r>
              <a:rPr lang="ru-RU" altLang="ru-RU" sz="1600"/>
              <a:t>.</a:t>
            </a:r>
          </a:p>
          <a:p>
            <a:pPr algn="ctr"/>
            <a:endParaRPr lang="ru-RU" altLang="ru-RU"/>
          </a:p>
        </p:txBody>
      </p:sp>
      <p:pic>
        <p:nvPicPr>
          <p:cNvPr id="6" name="Picture 25" descr="18b8088ba1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714884"/>
            <a:ext cx="200026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42976" y="260648"/>
            <a:ext cx="7858180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charset="0"/>
              </a:rPr>
              <a:t>Финансовая помощь бюджетам поселений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charset="0"/>
              </a:rPr>
              <a:t>в 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2022 </a:t>
            </a:r>
            <a:r>
              <a:rPr lang="ru-RU" sz="2000" dirty="0">
                <a:solidFill>
                  <a:schemeClr val="tx1"/>
                </a:solidFill>
                <a:latin typeface="Arial" charset="0"/>
              </a:rPr>
              <a:t>году</a:t>
            </a:r>
          </a:p>
        </p:txBody>
      </p:sp>
      <p:sp>
        <p:nvSpPr>
          <p:cNvPr id="7175" name="Rectangle 8"/>
          <p:cNvSpPr>
            <a:spLocks noGrp="1"/>
          </p:cNvSpPr>
          <p:nvPr>
            <p:ph type="title" idx="4294967295"/>
          </p:nvPr>
        </p:nvSpPr>
        <p:spPr bwMode="auto">
          <a:xfrm>
            <a:off x="1285875" y="1071563"/>
            <a:ext cx="7858125" cy="15113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effectLst/>
                <a:latin typeface="+mn-lt"/>
              </a:rPr>
              <a:t>Средства на выравнивание бюджетной обеспеченности муниципальных образований предоставляются для обеспечения их равных финансовых возможностей для реализации полномочий органов местного самоуправления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87675" y="3286125"/>
            <a:ext cx="4105275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err="1">
                <a:solidFill>
                  <a:srgbClr val="000000"/>
                </a:solidFill>
                <a:latin typeface="Arial" charset="0"/>
              </a:rPr>
              <a:t>Софинансирование</a:t>
            </a:r>
            <a:r>
              <a:rPr lang="ru-RU" sz="1200" dirty="0">
                <a:solidFill>
                  <a:srgbClr val="000000"/>
                </a:solidFill>
                <a:latin typeface="Arial" charset="0"/>
              </a:rPr>
              <a:t> вопросов местного значения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Arial" charset="0"/>
              </a:rPr>
              <a:t>23 220 661,0 </a:t>
            </a:r>
            <a:r>
              <a:rPr lang="ru-RU" sz="1200" b="1" dirty="0">
                <a:solidFill>
                  <a:srgbClr val="000000"/>
                </a:solidFill>
                <a:latin typeface="Arial" charset="0"/>
              </a:rPr>
              <a:t>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75" y="3929063"/>
            <a:ext cx="4071938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Arial" charset="0"/>
              </a:rPr>
              <a:t>Выравнивание бюджетной обеспеченности поселений из бюджета муниципального района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Arial" charset="0"/>
              </a:rPr>
              <a:t>13 832 299,0 </a:t>
            </a:r>
            <a:r>
              <a:rPr lang="ru-RU" sz="1200" b="1" dirty="0">
                <a:solidFill>
                  <a:srgbClr val="000000"/>
                </a:solidFill>
                <a:latin typeface="Arial" charset="0"/>
              </a:rPr>
              <a:t>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00375" y="4572000"/>
            <a:ext cx="4071938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Arial" charset="0"/>
              </a:rPr>
              <a:t>Дотация на выравнивание бюджетной обеспеченности поселений из областного бюджета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latin typeface="Arial" charset="0"/>
              </a:rPr>
              <a:t>6 </a:t>
            </a:r>
            <a:r>
              <a:rPr lang="ru-RU" sz="1200" b="1" dirty="0" smtClean="0">
                <a:solidFill>
                  <a:srgbClr val="000000"/>
                </a:solidFill>
                <a:latin typeface="Arial" charset="0"/>
              </a:rPr>
              <a:t>314 750,50 </a:t>
            </a:r>
            <a:r>
              <a:rPr lang="ru-RU" sz="1200" b="1" dirty="0">
                <a:solidFill>
                  <a:srgbClr val="000000"/>
                </a:solidFill>
                <a:latin typeface="Arial" charset="0"/>
              </a:rPr>
              <a:t>руб.</a:t>
            </a:r>
          </a:p>
        </p:txBody>
      </p:sp>
      <p:pic>
        <p:nvPicPr>
          <p:cNvPr id="38921" name="Picture 10" descr="getImage?photoId=446901863610&amp;photoType=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781300"/>
            <a:ext cx="24479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14" descr="i?id=ee91de06a02c11e5e822f4adca56fe4f&amp;n=33&amp;h=215&amp;w=3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776788"/>
            <a:ext cx="2447925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Picture 20" descr="07-06-39215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5084763"/>
            <a:ext cx="1943100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Picture 22" descr="%D0%A1%D0%BF%D0%B0%D1%81%D0%BE-%D0%9F%D1%80%D0%B5%D0%BE%D0%B1%D1%80%D0%B0%D0%B6%D0%B5%D0%BD%D1%81%D0%BA%D0%B8%D0%B9%20%D1%81%D0%BE%D0%B1%D0%BE%D1%80%282%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2205038"/>
            <a:ext cx="19431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85786" y="260648"/>
            <a:ext cx="7855712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Муниципальный долг</a:t>
            </a:r>
          </a:p>
        </p:txBody>
      </p:sp>
      <p:graphicFrame>
        <p:nvGraphicFramePr>
          <p:cNvPr id="56353" name="Group 33"/>
          <p:cNvGraphicFramePr>
            <a:graphicFrameLocks noGrp="1"/>
          </p:cNvGraphicFramePr>
          <p:nvPr/>
        </p:nvGraphicFramePr>
        <p:xfrm>
          <a:off x="1331913" y="2924175"/>
          <a:ext cx="5616575" cy="1371600"/>
        </p:xfrm>
        <a:graphic>
          <a:graphicData uri="http://schemas.openxmlformats.org/drawingml/2006/table">
            <a:tbl>
              <a:tblPr/>
              <a:tblGrid>
                <a:gridCol w="2836862"/>
                <a:gridCol w="1390650"/>
                <a:gridCol w="1389063"/>
              </a:tblGrid>
              <a:tr h="2301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Показатель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2022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год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(тыс.руб.)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получение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погашение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Бюджетный кредит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92 000,0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92 000,0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Кредит от кредитных учреждений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65 300,0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65 300,0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Гарантии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071563" y="1428750"/>
            <a:ext cx="7129462" cy="431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1400" dirty="0">
                <a:solidFill>
                  <a:srgbClr val="000000"/>
                </a:solidFill>
                <a:latin typeface="Arial" charset="0"/>
              </a:rPr>
              <a:t>В </a:t>
            </a:r>
            <a:r>
              <a:rPr lang="ru-RU" sz="1400" dirty="0" smtClean="0">
                <a:solidFill>
                  <a:srgbClr val="000000"/>
                </a:solidFill>
                <a:latin typeface="Arial" charset="0"/>
              </a:rPr>
              <a:t>2022 </a:t>
            </a:r>
            <a:r>
              <a:rPr lang="ru-RU" sz="1400" dirty="0">
                <a:solidFill>
                  <a:srgbClr val="000000"/>
                </a:solidFill>
                <a:latin typeface="Arial" charset="0"/>
              </a:rPr>
              <a:t>году планируется привлечение кредитов</a:t>
            </a:r>
            <a:r>
              <a:rPr lang="ru-RU" sz="120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algn="ctr">
              <a:defRPr/>
            </a:pPr>
            <a:endParaRPr lang="ru-RU" sz="12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42976" y="260648"/>
            <a:ext cx="7858180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Контактная информация</a:t>
            </a:r>
          </a:p>
        </p:txBody>
      </p:sp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1143000" y="1071563"/>
            <a:ext cx="785812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>
                <a:solidFill>
                  <a:srgbClr val="5E2D37"/>
                </a:solidFill>
              </a:rPr>
              <a:t>«Бюджет для граждан» </a:t>
            </a:r>
          </a:p>
          <a:p>
            <a:pPr algn="ctr"/>
            <a:r>
              <a:rPr lang="ru-RU" altLang="ru-RU" sz="2000" b="1">
                <a:solidFill>
                  <a:srgbClr val="5E2D37"/>
                </a:solidFill>
              </a:rPr>
              <a:t>подготовлен финансовым управлением </a:t>
            </a:r>
          </a:p>
          <a:p>
            <a:pPr algn="ctr"/>
            <a:r>
              <a:rPr lang="ru-RU" altLang="ru-RU" sz="2000" b="1">
                <a:solidFill>
                  <a:srgbClr val="5E2D37"/>
                </a:solidFill>
              </a:rPr>
              <a:t>администрации МО «Устьянский муниципальный район»</a:t>
            </a:r>
          </a:p>
          <a:p>
            <a:pPr algn="just"/>
            <a:endParaRPr lang="ru-RU" altLang="ru-RU" sz="1600">
              <a:solidFill>
                <a:srgbClr val="5E2D37"/>
              </a:solidFill>
            </a:endParaRPr>
          </a:p>
          <a:p>
            <a:pPr algn="just"/>
            <a:endParaRPr lang="ru-RU" altLang="ru-RU" sz="1600">
              <a:solidFill>
                <a:srgbClr val="5E2D37"/>
              </a:solidFill>
            </a:endParaRPr>
          </a:p>
          <a:p>
            <a:pPr algn="just"/>
            <a:r>
              <a:rPr lang="ru-RU" altLang="ru-RU" sz="1600" b="1">
                <a:solidFill>
                  <a:srgbClr val="5E2D37"/>
                </a:solidFill>
              </a:rPr>
              <a:t>Адрес:</a:t>
            </a:r>
          </a:p>
          <a:p>
            <a:pPr algn="just"/>
            <a:r>
              <a:rPr lang="ru-RU" altLang="ru-RU" sz="1600">
                <a:solidFill>
                  <a:srgbClr val="5E2D37"/>
                </a:solidFill>
              </a:rPr>
              <a:t>165210, Российская Федерация, Архангельская область Устьянский район рп.Октябрьский ул.Комсомольская д.7</a:t>
            </a:r>
          </a:p>
          <a:p>
            <a:pPr algn="just"/>
            <a:endParaRPr lang="ru-RU" altLang="ru-RU" sz="1600">
              <a:solidFill>
                <a:srgbClr val="5E2D37"/>
              </a:solidFill>
            </a:endParaRPr>
          </a:p>
          <a:p>
            <a:pPr algn="just"/>
            <a:r>
              <a:rPr lang="ru-RU" altLang="ru-RU" sz="1600" b="1">
                <a:solidFill>
                  <a:srgbClr val="5E2D37"/>
                </a:solidFill>
              </a:rPr>
              <a:t>Телефон:</a:t>
            </a:r>
          </a:p>
          <a:p>
            <a:pPr algn="just"/>
            <a:r>
              <a:rPr lang="ru-RU" altLang="ru-RU" sz="1600">
                <a:solidFill>
                  <a:srgbClr val="5E2D37"/>
                </a:solidFill>
              </a:rPr>
              <a:t>(8 818 55) 5-21-79 – начальник финансового управления</a:t>
            </a:r>
          </a:p>
          <a:p>
            <a:pPr algn="just"/>
            <a:r>
              <a:rPr lang="ru-RU" altLang="ru-RU" sz="1600">
                <a:solidFill>
                  <a:srgbClr val="5E2D37"/>
                </a:solidFill>
              </a:rPr>
              <a:t>(8 818 55) 5-22-71 – заместитель начальника финансового управления</a:t>
            </a:r>
          </a:p>
          <a:p>
            <a:pPr algn="just"/>
            <a:r>
              <a:rPr lang="ru-RU" altLang="ru-RU" sz="1600">
                <a:solidFill>
                  <a:srgbClr val="5E2D37"/>
                </a:solidFill>
              </a:rPr>
              <a:t>(8 818 55) 5-11-89 – бухгалтерия финансового управления</a:t>
            </a:r>
          </a:p>
          <a:p>
            <a:pPr algn="just"/>
            <a:endParaRPr lang="ru-RU" altLang="ru-RU" sz="1600">
              <a:solidFill>
                <a:srgbClr val="5E2D37"/>
              </a:solidFill>
            </a:endParaRPr>
          </a:p>
          <a:p>
            <a:pPr algn="just"/>
            <a:r>
              <a:rPr lang="ru-RU" altLang="ru-RU" sz="1600" b="1">
                <a:solidFill>
                  <a:srgbClr val="5E2D37"/>
                </a:solidFill>
              </a:rPr>
              <a:t>Электронная почта:</a:t>
            </a:r>
          </a:p>
          <a:p>
            <a:pPr algn="just"/>
            <a:r>
              <a:rPr lang="en-US" altLang="ru-RU" sz="1600">
                <a:solidFill>
                  <a:srgbClr val="5E2D37"/>
                </a:solidFill>
              </a:rPr>
              <a:t>raifoust@mail.ru</a:t>
            </a:r>
            <a:endParaRPr lang="ru-RU" altLang="ru-RU" sz="1600">
              <a:solidFill>
                <a:srgbClr val="5E2D37"/>
              </a:solidFill>
            </a:endParaRPr>
          </a:p>
          <a:p>
            <a:pPr algn="just"/>
            <a:r>
              <a:rPr lang="ru-RU" altLang="ru-RU" sz="1600" b="1">
                <a:solidFill>
                  <a:srgbClr val="5E2D37"/>
                </a:solidFill>
              </a:rPr>
              <a:t>Режим работы:</a:t>
            </a:r>
          </a:p>
          <a:p>
            <a:pPr algn="just"/>
            <a:r>
              <a:rPr lang="ru-RU" altLang="ru-RU" sz="1600">
                <a:solidFill>
                  <a:srgbClr val="5E2D37"/>
                </a:solidFill>
              </a:rPr>
              <a:t>ПН-ПТ с 08:00 – 17:00  </a:t>
            </a:r>
          </a:p>
          <a:p>
            <a:pPr algn="just"/>
            <a:r>
              <a:rPr lang="ru-RU" altLang="ru-RU" sz="1600">
                <a:solidFill>
                  <a:srgbClr val="5E2D37"/>
                </a:solidFill>
              </a:rPr>
              <a:t>Перерыв на обед: с 13:00 – 14:00</a:t>
            </a:r>
          </a:p>
          <a:p>
            <a:pPr algn="just"/>
            <a:r>
              <a:rPr lang="ru-RU" altLang="ru-RU" sz="1600">
                <a:solidFill>
                  <a:srgbClr val="5E2D37"/>
                </a:solidFill>
              </a:rPr>
              <a:t>СБ,ВС – выходные дни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60350"/>
            <a:ext cx="7993063" cy="5473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6007" y="512392"/>
            <a:ext cx="4643470" cy="11908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Arial" charset="0"/>
              </a:rPr>
              <a:t>Бюджетная система </a:t>
            </a:r>
            <a:r>
              <a:rPr lang="ru-RU" sz="2400" b="1" dirty="0" err="1">
                <a:solidFill>
                  <a:schemeClr val="tx1"/>
                </a:solidFill>
                <a:latin typeface="Arial" charset="0"/>
              </a:rPr>
              <a:t>Устьянского</a:t>
            </a:r>
            <a:r>
              <a:rPr lang="ru-RU" sz="2400" b="1" dirty="0">
                <a:solidFill>
                  <a:schemeClr val="tx1"/>
                </a:solidFill>
                <a:latin typeface="Arial" charset="0"/>
              </a:rPr>
              <a:t> района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32393" y="3042765"/>
            <a:ext cx="1852532" cy="14656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районный бюджет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82573" y="3040115"/>
            <a:ext cx="2210082" cy="14311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>
                <a:solidFill>
                  <a:schemeClr val="tx1"/>
                </a:solidFill>
                <a:latin typeface="Arial" charset="0"/>
                <a:cs typeface="Arial" charset="0"/>
              </a:rPr>
              <a:t>бюджет Октябрьского городского поселения</a:t>
            </a:r>
            <a:endParaRPr lang="ru-RU" sz="16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Стрелка вправо 6"/>
          <p:cNvSpPr>
            <a:spLocks noChangeArrowheads="1"/>
          </p:cNvSpPr>
          <p:nvPr/>
        </p:nvSpPr>
        <p:spPr bwMode="auto">
          <a:xfrm rot="5400000">
            <a:off x="3774281" y="2083594"/>
            <a:ext cx="1223963" cy="485775"/>
          </a:xfrm>
          <a:prstGeom prst="rightArrow">
            <a:avLst>
              <a:gd name="adj1" fmla="val 50000"/>
              <a:gd name="adj2" fmla="val 49879"/>
            </a:avLst>
          </a:prstGeom>
          <a:solidFill>
            <a:schemeClr val="accent2">
              <a:lumMod val="40000"/>
              <a:lumOff val="60000"/>
            </a:schemeClr>
          </a:solidFill>
          <a:ln w="25400" algn="ctr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Правая фигурная скобка 7"/>
          <p:cNvSpPr>
            <a:spLocks/>
          </p:cNvSpPr>
          <p:nvPr/>
        </p:nvSpPr>
        <p:spPr bwMode="auto">
          <a:xfrm rot="5400000">
            <a:off x="3852863" y="1076325"/>
            <a:ext cx="1069975" cy="7489825"/>
          </a:xfrm>
          <a:prstGeom prst="rightBrace">
            <a:avLst>
              <a:gd name="adj1" fmla="val 8588"/>
              <a:gd name="adj2" fmla="val 49343"/>
            </a:avLst>
          </a:prstGeom>
          <a:noFill/>
          <a:ln w="76200" cmpd="thickThin" algn="ctr">
            <a:solidFill>
              <a:srgbClr val="A3171E"/>
            </a:solidFill>
            <a:round/>
            <a:headEnd/>
            <a:tailEnd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3" name="Стрелка углом 12"/>
          <p:cNvSpPr/>
          <p:nvPr/>
        </p:nvSpPr>
        <p:spPr>
          <a:xfrm rot="16200000" flipH="1">
            <a:off x="755650" y="1341438"/>
            <a:ext cx="1728788" cy="1008062"/>
          </a:xfrm>
          <a:prstGeom prst="ben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326" name="TextBox 14"/>
          <p:cNvSpPr txBox="1">
            <a:spLocks noChangeArrowheads="1"/>
          </p:cNvSpPr>
          <p:nvPr/>
        </p:nvSpPr>
        <p:spPr bwMode="auto">
          <a:xfrm>
            <a:off x="323850" y="5661025"/>
            <a:ext cx="8064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</a:rPr>
              <a:t>Консолидированный</a:t>
            </a:r>
            <a:r>
              <a:rPr lang="en-US" altLang="ru-RU" sz="2400" b="1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</a:rPr>
              <a:t>бюджет</a:t>
            </a:r>
            <a:endParaRPr lang="en-US" altLang="ru-RU" sz="2400" b="1">
              <a:solidFill>
                <a:srgbClr val="002060"/>
              </a:solidFill>
              <a:latin typeface="Constantia" pitchFamily="18" charset="0"/>
            </a:endParaRPr>
          </a:p>
          <a:p>
            <a:pPr algn="ctr"/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</a:rPr>
              <a:t>Устьянского района</a:t>
            </a:r>
            <a:r>
              <a:rPr lang="en-US" altLang="ru-RU" sz="2400" b="1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</a:rPr>
              <a:t>Архангельской области</a:t>
            </a:r>
          </a:p>
        </p:txBody>
      </p:sp>
      <p:sp>
        <p:nvSpPr>
          <p:cNvPr id="12" name="Стрелка углом 11"/>
          <p:cNvSpPr/>
          <p:nvPr/>
        </p:nvSpPr>
        <p:spPr>
          <a:xfrm rot="5400000">
            <a:off x="6516688" y="1268412"/>
            <a:ext cx="1728788" cy="1008063"/>
          </a:xfrm>
          <a:prstGeom prst="ben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91267" y="3044822"/>
            <a:ext cx="1996719" cy="144016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>
                <a:solidFill>
                  <a:schemeClr val="tx1"/>
                </a:solidFill>
                <a:latin typeface="Arial" charset="0"/>
                <a:cs typeface="Arial" charset="0"/>
              </a:rPr>
              <a:t>бюджеты сельских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14414" y="188640"/>
            <a:ext cx="7678066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Основные понятия</a:t>
            </a:r>
          </a:p>
        </p:txBody>
      </p:sp>
      <p:sp>
        <p:nvSpPr>
          <p:cNvPr id="17413" name="TextBox 12"/>
          <p:cNvSpPr txBox="1">
            <a:spLocks noChangeArrowheads="1"/>
          </p:cNvSpPr>
          <p:nvPr/>
        </p:nvSpPr>
        <p:spPr bwMode="auto">
          <a:xfrm>
            <a:off x="684213" y="1428750"/>
            <a:ext cx="8064500" cy="33813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latin typeface="Constantia" pitchFamily="18" charset="0"/>
              </a:rPr>
              <a:t>Поступающие в бюджет денежные средства являются  </a:t>
            </a:r>
            <a:r>
              <a:rPr lang="ru-RU" sz="1600" b="1" dirty="0">
                <a:latin typeface="Constantia" pitchFamily="18" charset="0"/>
              </a:rPr>
              <a:t>ДОХОДАМИ БЮДЖЕТА</a:t>
            </a:r>
            <a:endParaRPr lang="ru-RU" sz="1600" dirty="0">
              <a:latin typeface="Constantia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2358155">
            <a:off x="2386013" y="1931988"/>
            <a:ext cx="234950" cy="10795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9149427">
            <a:off x="7235825" y="1916113"/>
            <a:ext cx="176213" cy="100647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716463" y="2060575"/>
            <a:ext cx="215900" cy="792163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31913" y="3040063"/>
            <a:ext cx="1655762" cy="3557587"/>
          </a:xfrm>
          <a:prstGeom prst="roundRect">
            <a:avLst>
              <a:gd name="adj" fmla="val 993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>
                <a:solidFill>
                  <a:schemeClr val="tx1"/>
                </a:solidFill>
                <a:latin typeface="Arial" charset="0"/>
              </a:rPr>
              <a:t>НАЛОГОВЫЕ ДОХОДЫ            </a:t>
            </a:r>
            <a:r>
              <a:rPr lang="ru-RU" sz="1100">
                <a:solidFill>
                  <a:schemeClr val="tx1"/>
                </a:solidFill>
                <a:latin typeface="Arial" charset="0"/>
              </a:rPr>
              <a:t> часть доходов граждан и организаций, которые они обязаны заплатить государству (например, налог на доходы физических лиц, налог на прибыль, налог на имущество физических лиц, земельный налог, транспортный налог и др.)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067175" y="2997200"/>
            <a:ext cx="1584325" cy="3600450"/>
          </a:xfrm>
          <a:prstGeom prst="roundRect">
            <a:avLst>
              <a:gd name="adj" fmla="val 1097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>
                <a:solidFill>
                  <a:schemeClr val="tx1"/>
                </a:solidFill>
                <a:latin typeface="Arial" charset="0"/>
              </a:rPr>
              <a:t>НЕНАЛОГОВЫЕ ДОХОДЫ                       </a:t>
            </a:r>
            <a:r>
              <a:rPr lang="ru-RU" sz="1100">
                <a:solidFill>
                  <a:schemeClr val="tx1"/>
                </a:solidFill>
                <a:latin typeface="Arial" charset="0"/>
              </a:rPr>
              <a:t> платежи в виде штрафов, санкций за нарушение законодательства, платежи за пользование имуществом государства, средства самообложения граждан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04025" y="2997200"/>
            <a:ext cx="1728788" cy="3600450"/>
          </a:xfrm>
          <a:prstGeom prst="roundRect">
            <a:avLst>
              <a:gd name="adj" fmla="val 720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>
                <a:solidFill>
                  <a:schemeClr val="tx1"/>
                </a:solidFill>
                <a:latin typeface="Arial" charset="0"/>
              </a:rPr>
              <a:t>БЕЗВОЗМЕЗДНЫЕ ПОСТУПЛЕНИЯ </a:t>
            </a:r>
            <a:r>
              <a:rPr lang="ru-RU" sz="1100">
                <a:solidFill>
                  <a:schemeClr val="tx1"/>
                </a:solidFill>
                <a:latin typeface="Arial" charset="0"/>
              </a:rPr>
              <a:t> средства, которые поступают в бюджет безвозмездно (денежные средства, поступающие из вышестоящего бюджета (например, дотация из областного бюджета), а также безвозмездные перечисления от физических и юридических лиц)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755650" y="1125538"/>
            <a:ext cx="7931150" cy="5032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1600" b="0" dirty="0" smtClean="0">
                <a:solidFill>
                  <a:schemeClr val="tx1"/>
                </a:solidFill>
                <a:effectLst/>
                <a:latin typeface="Constantia" pitchFamily="18" charset="0"/>
              </a:rPr>
              <a:t>Выплачиваемые из бюджета денежные средства называются 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Constantia" pitchFamily="18" charset="0"/>
              </a:rPr>
              <a:t>РАСХОДАМИ БЮДЖЕТА</a:t>
            </a:r>
          </a:p>
        </p:txBody>
      </p:sp>
      <p:pic>
        <p:nvPicPr>
          <p:cNvPr id="15363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773238"/>
            <a:ext cx="8497887" cy="3240087"/>
          </a:xfrm>
        </p:spPr>
      </p:pic>
      <p:sp>
        <p:nvSpPr>
          <p:cNvPr id="4" name="Скругленный прямоугольник 3"/>
          <p:cNvSpPr/>
          <p:nvPr/>
        </p:nvSpPr>
        <p:spPr>
          <a:xfrm>
            <a:off x="747085" y="223431"/>
            <a:ext cx="7800013" cy="6172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Основные понятия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5720" y="428604"/>
            <a:ext cx="82153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Основные понятия</a:t>
            </a:r>
          </a:p>
        </p:txBody>
      </p:sp>
      <p:sp>
        <p:nvSpPr>
          <p:cNvPr id="16389" name="TextBox 8"/>
          <p:cNvSpPr txBox="1">
            <a:spLocks noChangeArrowheads="1"/>
          </p:cNvSpPr>
          <p:nvPr/>
        </p:nvSpPr>
        <p:spPr bwMode="auto">
          <a:xfrm>
            <a:off x="357188" y="1000125"/>
            <a:ext cx="8572500" cy="830263"/>
          </a:xfrm>
          <a:prstGeom prst="rect">
            <a:avLst/>
          </a:prstGeom>
          <a:gradFill rotWithShape="1">
            <a:gsLst>
              <a:gs pos="0">
                <a:srgbClr val="B2F591"/>
              </a:gs>
              <a:gs pos="50000">
                <a:srgbClr val="CEF7BD"/>
              </a:gs>
              <a:gs pos="100000">
                <a:srgbClr val="E7FADF"/>
              </a:gs>
            </a:gsLst>
            <a:lin ang="5400000" scaled="1"/>
          </a:gradFill>
          <a:ln w="6350" algn="ctr">
            <a:solidFill>
              <a:srgbClr val="4A801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Межбюджетные трансферты (безвозмездные поступления) </a:t>
            </a: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sp>
        <p:nvSpPr>
          <p:cNvPr id="16390" name="Text Box 58"/>
          <p:cNvSpPr txBox="1">
            <a:spLocks noChangeArrowheads="1"/>
          </p:cNvSpPr>
          <p:nvPr/>
        </p:nvSpPr>
        <p:spPr bwMode="auto">
          <a:xfrm>
            <a:off x="3132138" y="2349500"/>
            <a:ext cx="3022600" cy="681038"/>
          </a:xfrm>
          <a:prstGeom prst="rect">
            <a:avLst/>
          </a:prstGeom>
          <a:solidFill>
            <a:srgbClr val="FFCC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altLang="ru-RU" sz="2000" b="1">
                <a:latin typeface="Times New Roman" pitchFamily="18" charset="0"/>
              </a:rPr>
              <a:t> </a:t>
            </a:r>
            <a:r>
              <a:rPr lang="ru-RU" altLang="ru-RU" b="1">
                <a:latin typeface="Times New Roman" pitchFamily="18" charset="0"/>
              </a:rPr>
              <a:t>Формы межбюджетных трансфертов</a:t>
            </a:r>
          </a:p>
        </p:txBody>
      </p:sp>
      <p:sp>
        <p:nvSpPr>
          <p:cNvPr id="16391" name="AutoShape 61"/>
          <p:cNvSpPr>
            <a:spLocks noChangeArrowheads="1"/>
          </p:cNvSpPr>
          <p:nvPr/>
        </p:nvSpPr>
        <p:spPr bwMode="auto">
          <a:xfrm rot="2817987">
            <a:off x="1535112" y="2073276"/>
            <a:ext cx="773113" cy="1611312"/>
          </a:xfrm>
          <a:prstGeom prst="curvedRightArrow">
            <a:avLst>
              <a:gd name="adj1" fmla="val 41684"/>
              <a:gd name="adj2" fmla="val 833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altLang="ru-RU"/>
          </a:p>
        </p:txBody>
      </p:sp>
      <p:sp>
        <p:nvSpPr>
          <p:cNvPr id="16392" name="AutoShape 62"/>
          <p:cNvSpPr>
            <a:spLocks noChangeArrowheads="1"/>
          </p:cNvSpPr>
          <p:nvPr/>
        </p:nvSpPr>
        <p:spPr bwMode="auto">
          <a:xfrm rot="-3745923">
            <a:off x="6828632" y="2107406"/>
            <a:ext cx="814388" cy="1584325"/>
          </a:xfrm>
          <a:prstGeom prst="curvedLeftArrow">
            <a:avLst>
              <a:gd name="adj1" fmla="val 38908"/>
              <a:gd name="adj2" fmla="val 77817"/>
              <a:gd name="adj3" fmla="val 28787"/>
            </a:avLst>
          </a:prstGeom>
          <a:solidFill>
            <a:srgbClr val="41B4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altLang="ru-RU"/>
          </a:p>
        </p:txBody>
      </p:sp>
      <p:sp>
        <p:nvSpPr>
          <p:cNvPr id="16393" name="AutoShape 60"/>
          <p:cNvSpPr>
            <a:spLocks noChangeArrowheads="1"/>
          </p:cNvSpPr>
          <p:nvPr/>
        </p:nvSpPr>
        <p:spPr bwMode="auto">
          <a:xfrm>
            <a:off x="4211638" y="3141663"/>
            <a:ext cx="647700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altLang="ru-RU"/>
          </a:p>
        </p:txBody>
      </p:sp>
      <p:sp>
        <p:nvSpPr>
          <p:cNvPr id="16394" name="Text Box 63"/>
          <p:cNvSpPr txBox="1">
            <a:spLocks noChangeArrowheads="1"/>
          </p:cNvSpPr>
          <p:nvPr/>
        </p:nvSpPr>
        <p:spPr bwMode="auto">
          <a:xfrm>
            <a:off x="250825" y="3933825"/>
            <a:ext cx="2736850" cy="24511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4A801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ru-RU" altLang="ru-RU" sz="1600" b="1">
                <a:latin typeface="Times New Roman" pitchFamily="18" charset="0"/>
              </a:rPr>
              <a:t>Дотации –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16395" name="Text Box 64"/>
          <p:cNvSpPr txBox="1">
            <a:spLocks noChangeArrowheads="1"/>
          </p:cNvSpPr>
          <p:nvPr/>
        </p:nvSpPr>
        <p:spPr bwMode="auto">
          <a:xfrm>
            <a:off x="3132138" y="3933825"/>
            <a:ext cx="2879725" cy="2640013"/>
          </a:xfrm>
          <a:prstGeom prst="rect">
            <a:avLst/>
          </a:prstGeom>
          <a:solidFill>
            <a:srgbClr val="FF9999"/>
          </a:solidFill>
          <a:ln w="9525">
            <a:solidFill>
              <a:srgbClr val="FB050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Субвенция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 осуществления органам государственной власти другого уровня бюджетной системы РФ</a:t>
            </a:r>
          </a:p>
        </p:txBody>
      </p:sp>
      <p:sp>
        <p:nvSpPr>
          <p:cNvPr id="16396" name="Text Box 65"/>
          <p:cNvSpPr txBox="1">
            <a:spLocks noChangeArrowheads="1"/>
          </p:cNvSpPr>
          <p:nvPr/>
        </p:nvSpPr>
        <p:spPr bwMode="auto">
          <a:xfrm>
            <a:off x="6156325" y="3933825"/>
            <a:ext cx="2808288" cy="2597150"/>
          </a:xfrm>
          <a:prstGeom prst="rect">
            <a:avLst/>
          </a:prstGeom>
          <a:solidFill>
            <a:srgbClr val="41B4CB"/>
          </a:solidFill>
          <a:ln w="9525">
            <a:solidFill>
              <a:srgbClr val="4709F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ru-RU" altLang="ru-RU" sz="1600" b="1">
                <a:latin typeface="Times New Roman" pitchFamily="18" charset="0"/>
              </a:rPr>
              <a:t>Субсидия – бюджетные средства, предоставляемые бюджету другого уровня бюджетной системы РФ, в целях софинансирования</a:t>
            </a:r>
            <a:r>
              <a:rPr lang="ru-RU" altLang="ru-RU" sz="1600">
                <a:latin typeface="Times New Roman" pitchFamily="18" charset="0"/>
              </a:rPr>
              <a:t> </a:t>
            </a:r>
            <a:r>
              <a:rPr lang="ru-RU" altLang="ru-RU" sz="1600" b="1">
                <a:latin typeface="Times New Roman" pitchFamily="18" charset="0"/>
              </a:rPr>
              <a:t>расходных обязательств, возникающих при выполнении полномочий органов местного самоуправления по вопросам местного значения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052513"/>
            <a:ext cx="8208962" cy="4824412"/>
          </a:xfrm>
        </p:spPr>
      </p:pic>
      <p:sp>
        <p:nvSpPr>
          <p:cNvPr id="17411" name="Rectangle 5"/>
          <p:cNvSpPr>
            <a:spLocks noChangeArrowheads="1"/>
          </p:cNvSpPr>
          <p:nvPr/>
        </p:nvSpPr>
        <p:spPr bwMode="auto">
          <a:xfrm rot="10800000" flipV="1">
            <a:off x="531813" y="6165850"/>
            <a:ext cx="807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3F1E25"/>
                </a:solidFill>
              </a:rPr>
              <a:t> </a:t>
            </a:r>
            <a:r>
              <a:rPr lang="ru-RU" altLang="ru-RU">
                <a:solidFill>
                  <a:srgbClr val="3F1E25"/>
                </a:solidFill>
              </a:rPr>
              <a:t>Бюджет</a:t>
            </a:r>
            <a:r>
              <a:rPr lang="ru-RU" altLang="ru-RU" b="1">
                <a:solidFill>
                  <a:srgbClr val="3F1E25"/>
                </a:solidFill>
              </a:rPr>
              <a:t> </a:t>
            </a:r>
            <a:r>
              <a:rPr lang="ru-RU" altLang="ru-RU">
                <a:solidFill>
                  <a:srgbClr val="3F1E25"/>
                </a:solidFill>
              </a:rPr>
              <a:t>составляется на один год – очередной финансовый год</a:t>
            </a:r>
          </a:p>
        </p:txBody>
      </p:sp>
      <p:sp>
        <p:nvSpPr>
          <p:cNvPr id="66567" name="Rectangle 7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153988" cy="1301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3700" dirty="0" smtClean="0">
                <a:effectLst/>
              </a:rPr>
              <a:t>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142852"/>
            <a:ext cx="7800014" cy="54630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Основные понятия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Открыт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ткрытая">
    <a:majorFont>
      <a:latin typeface=""/>
      <a:ea typeface=""/>
      <a:cs typeface=""/>
    </a:majorFont>
    <a:minorFont>
      <a:latin typeface=""/>
      <a:ea typeface=""/>
      <a:cs typeface=""/>
    </a:minorFont>
  </a:fontScheme>
  <a:fmtScheme name="Открытая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11796</TotalTime>
  <Words>3654</Words>
  <Application>Microsoft Office PowerPoint</Application>
  <PresentationFormat>Экран (4:3)</PresentationFormat>
  <Paragraphs>759</Paragraphs>
  <Slides>32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Открытая</vt:lpstr>
      <vt:lpstr>Лист</vt:lpstr>
      <vt:lpstr>Диаграмма</vt:lpstr>
      <vt:lpstr>Презентация PowerPoint</vt:lpstr>
      <vt:lpstr>Что такое «Бюджет для граждан?»</vt:lpstr>
      <vt:lpstr>Что такое бюджет?</vt:lpstr>
      <vt:lpstr>Презентация PowerPoint</vt:lpstr>
      <vt:lpstr>Презентация PowerPoint</vt:lpstr>
      <vt:lpstr>Презентация PowerPoint</vt:lpstr>
      <vt:lpstr>Выплачиваемые из бюджета денежные средства называются  РАСХОДАМИ БЮДЖЕТА</vt:lpstr>
      <vt:lpstr>Презентация PowerPoint</vt:lpstr>
      <vt:lpstr>а</vt:lpstr>
      <vt:lpstr> Бюджетный процесс-это ежегодное формирование и исполнение бюджета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органов местного самоуправления</vt:lpstr>
      <vt:lpstr>Средства на выравнивание бюджетной обеспеченности муниципальных образований предоставляются для обеспечения их равных финансовых возможностей для реализации полномочий органов местного самоуправления</vt:lpstr>
      <vt:lpstr>Презентация PowerPoint</vt:lpstr>
      <vt:lpstr>Презентация PowerPoint</vt:lpstr>
    </vt:vector>
  </TitlesOfParts>
  <Company>Кировская область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skutina</dc:creator>
  <cp:lastModifiedBy>Bud-Tany</cp:lastModifiedBy>
  <cp:revision>1074</cp:revision>
  <cp:lastPrinted>2021-04-29T14:50:48Z</cp:lastPrinted>
  <dcterms:created xsi:type="dcterms:W3CDTF">2013-11-12T07:49:12Z</dcterms:created>
  <dcterms:modified xsi:type="dcterms:W3CDTF">2021-12-27T13:19:42Z</dcterms:modified>
</cp:coreProperties>
</file>