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jpeg" ContentType="image/jpeg"/>
  <Default Extension="wmf" ContentType="image/x-wmf"/>
  <Default Extension="emf" ContentType="image/x-emf"/>
  <Default Extension="xls" ContentType="application/vnd.ms-excel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theme/themeOverride3.xml" ContentType="application/vnd.openxmlformats-officedocument.themeOverride+xml"/>
  <Override PartName="/ppt/theme/themeOverride4.xml" ContentType="application/vnd.openxmlformats-officedocument.themeOverride+xml"/>
  <Override PartName="/ppt/theme/themeOverride5.xml" ContentType="application/vnd.openxmlformats-officedocument.themeOverride+xml"/>
  <Override PartName="/ppt/theme/themeOverride6.xml" ContentType="application/vnd.openxmlformats-officedocument.themeOverride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theme/themeOverride7.xml" ContentType="application/vnd.openxmlformats-officedocument.themeOverr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2.xml" ContentType="application/vnd.openxmlformats-officedocument.drawingml.chart+xml"/>
  <Override PartName="/ppt/theme/themeOverride8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</p:sldMasterIdLst>
  <p:notesMasterIdLst>
    <p:notesMasterId r:id="rId24"/>
  </p:notesMasterIdLst>
  <p:sldIdLst>
    <p:sldId id="286" r:id="rId2"/>
    <p:sldId id="342" r:id="rId3"/>
    <p:sldId id="343" r:id="rId4"/>
    <p:sldId id="344" r:id="rId5"/>
    <p:sldId id="345" r:id="rId6"/>
    <p:sldId id="346" r:id="rId7"/>
    <p:sldId id="347" r:id="rId8"/>
    <p:sldId id="348" r:id="rId9"/>
    <p:sldId id="349" r:id="rId10"/>
    <p:sldId id="264" r:id="rId11"/>
    <p:sldId id="292" r:id="rId12"/>
    <p:sldId id="308" r:id="rId13"/>
    <p:sldId id="315" r:id="rId14"/>
    <p:sldId id="307" r:id="rId15"/>
    <p:sldId id="324" r:id="rId16"/>
    <p:sldId id="325" r:id="rId17"/>
    <p:sldId id="326" r:id="rId18"/>
    <p:sldId id="327" r:id="rId19"/>
    <p:sldId id="328" r:id="rId20"/>
    <p:sldId id="351" r:id="rId21"/>
    <p:sldId id="329" r:id="rId22"/>
    <p:sldId id="341" r:id="rId23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00"/>
    <a:srgbClr val="009900"/>
    <a:srgbClr val="000000"/>
    <a:srgbClr val="AFC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F1AB2-1976-4502-BF36-3FF5EA218861}" styleName="Средний стиль 4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7692" autoAdjust="0"/>
    <p:restoredTop sz="97917" autoAdjust="0"/>
  </p:normalViewPr>
  <p:slideViewPr>
    <p:cSldViewPr>
      <p:cViewPr>
        <p:scale>
          <a:sx n="75" d="100"/>
          <a:sy n="75" d="100"/>
        </p:scale>
        <p:origin x="276" y="13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oleObject" Target="file:///D:\_Work_Ofps-Sve\&#1054;&#1087;&#1077;&#1088;&#1072;&#1090;&#1080;&#1074;&#1085;&#1099;&#1077;%20&#1086;&#1090;&#1095;&#1077;&#1090;&#1099;%202019\&#1059;&#1090;&#1086;&#1095;&#1085;&#1077;&#1085;&#1080;&#1077;%20&#1073;&#1102;&#1076;&#1078;&#1077;&#1090;&#1072;%202019&#1075;\&#1055;&#1047;\&#1048;&#1089;&#1087;&#1086;&#1083;&#1085;&#1077;&#1085;&#1080;&#1077;%20&#1087;&#1086;%20&#1076;&#1086;&#1093;&#1086;&#1076;&#1072;&#1084;%209%20&#1084;&#1077;&#1089;%202019%20&#1075;&#1086;&#1076;&#1072;\&#1090;&#1072;&#1073;.9%20&#1084;&#1077;&#1089;%202019.xlsx" TargetMode="External"/><Relationship Id="rId1" Type="http://schemas.openxmlformats.org/officeDocument/2006/relationships/themeOverride" Target="../theme/themeOverride7.xm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oleObject" Target="file:///D:\Documents\&#1052;&#1086;&#1080;%20&#1076;&#1086;&#1082;&#1091;&#1084;&#1077;&#1085;&#1090;&#1099;\GO\GO%20&#1079;&#1072;%202020\&#1076;&#1086;&#1093;&#1086;&#1076;&#1099;\&#1079;&#1072;%202020%20&#1075;&#1086;&#1076;\&#1090;&#1072;&#1073;.%20&#1080;&#1089;&#1087;%202020_%20&#1076;&#1080;&#1072;&#1075;&#1088;.xlsx" TargetMode="External"/><Relationship Id="rId1" Type="http://schemas.openxmlformats.org/officeDocument/2006/relationships/themeOverride" Target="../theme/themeOverride8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1.4823894905986069E-3"/>
          <c:y val="3.4527834370354053E-2"/>
          <c:w val="0.97777777777777763"/>
          <c:h val="0.93094433125929488"/>
        </c:manualLayout>
      </c:layout>
      <c:pie3DChart>
        <c:varyColors val="1"/>
        <c:ser>
          <c:idx val="1"/>
          <c:order val="1"/>
          <c:dPt>
            <c:idx val="1"/>
            <c:bubble3D val="0"/>
            <c:explosion val="10"/>
          </c:dPt>
          <c:dPt>
            <c:idx val="2"/>
            <c:bubble3D val="0"/>
            <c:explosion val="74"/>
          </c:dPt>
          <c:dLbls>
            <c:dLbl>
              <c:idx val="0"/>
              <c:layout>
                <c:manualLayout>
                  <c:x val="-0.28615943079495237"/>
                  <c:y val="3.3131435493640241E-2"/>
                </c:manualLayout>
              </c:layout>
              <c:tx>
                <c:rich>
                  <a:bodyPr/>
                  <a:lstStyle/>
                  <a:p>
                    <a:r>
                      <a:rPr lang="ru-RU" sz="1200" dirty="0" smtClean="0">
                        <a:latin typeface="Times New Roman" pitchFamily="18" charset="0"/>
                        <a:cs typeface="Times New Roman" pitchFamily="18" charset="0"/>
                      </a:rPr>
                      <a:t>Н</a:t>
                    </a:r>
                    <a:r>
                      <a:rPr lang="ru-RU" sz="1200" dirty="0" smtClean="0"/>
                      <a:t>алоговые </a:t>
                    </a:r>
                    <a:r>
                      <a:rPr lang="ru-RU" sz="1200" dirty="0"/>
                      <a:t>доходы; </a:t>
                    </a:r>
                    <a:r>
                      <a:rPr lang="ru-RU" sz="1000" b="1" i="0" u="none" strike="noStrike" baseline="0" dirty="0" smtClean="0"/>
                      <a:t>УВ=</a:t>
                    </a:r>
                    <a:r>
                      <a:rPr lang="ru-RU" sz="1200" dirty="0" smtClean="0"/>
                      <a:t>11,75%</a:t>
                    </a:r>
                    <a:r>
                      <a:rPr lang="ru-RU" sz="1000" b="1" i="0" u="none" strike="noStrike" baseline="0" dirty="0" smtClean="0"/>
                      <a:t>(всего</a:t>
                    </a:r>
                    <a:r>
                      <a:rPr lang="ru-RU" sz="2000" b="1" i="0" u="none" strike="noStrike" baseline="0" dirty="0" smtClean="0"/>
                      <a:t> </a:t>
                    </a:r>
                    <a:r>
                      <a:rPr lang="ru-RU" sz="1000" b="1" i="0" u="none" strike="noStrike" baseline="0" dirty="0" smtClean="0"/>
                      <a:t>доходов)</a:t>
                    </a:r>
                    <a:endParaRPr lang="ru-RU" sz="1000" dirty="0"/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1.4253497578859792E-2"/>
                  <c:y val="-5.1316924545271106E-2"/>
                </c:manualLayout>
              </c:layout>
              <c:tx>
                <c:rich>
                  <a:bodyPr/>
                  <a:lstStyle/>
                  <a:p>
                    <a:r>
                      <a:rPr lang="ru-RU" sz="1200" dirty="0">
                        <a:latin typeface="Times New Roman" pitchFamily="18" charset="0"/>
                        <a:cs typeface="Times New Roman" pitchFamily="18" charset="0"/>
                      </a:rPr>
                      <a:t>Н</a:t>
                    </a:r>
                    <a:r>
                      <a:rPr lang="ru-RU" sz="1200" dirty="0" smtClean="0"/>
                      <a:t>еналоговые </a:t>
                    </a:r>
                    <a:r>
                      <a:rPr lang="ru-RU" sz="1200" dirty="0"/>
                      <a:t>доходы; </a:t>
                    </a:r>
                    <a:r>
                      <a:rPr lang="ru-RU" sz="1000" b="1" i="0" u="none" strike="noStrike" baseline="0" dirty="0" smtClean="0"/>
                      <a:t>УВ=</a:t>
                    </a:r>
                    <a:r>
                      <a:rPr lang="ru-RU" sz="1200" dirty="0" smtClean="0"/>
                      <a:t>1,41% </a:t>
                    </a:r>
                    <a:r>
                      <a:rPr lang="ru-RU" sz="1050" b="1" i="0" u="none" strike="noStrike" baseline="0" dirty="0" smtClean="0"/>
                      <a:t>(</a:t>
                    </a:r>
                    <a:r>
                      <a:rPr lang="ru-RU" sz="1000" b="1" i="0" u="none" strike="noStrike" baseline="0" dirty="0" smtClean="0"/>
                      <a:t>всего</a:t>
                    </a:r>
                    <a:r>
                      <a:rPr lang="ru-RU" sz="2000" b="1" i="0" u="none" strike="noStrike" baseline="0" dirty="0" smtClean="0"/>
                      <a:t> </a:t>
                    </a:r>
                    <a:r>
                      <a:rPr lang="ru-RU" sz="1050" b="1" i="0" u="none" strike="noStrike" baseline="0" dirty="0" smtClean="0"/>
                      <a:t> доходов)</a:t>
                    </a:r>
                    <a:endParaRPr lang="ru-RU" sz="700" dirty="0"/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0.15205271907457438"/>
                  <c:y val="-0.30317053025714474"/>
                </c:manualLayout>
              </c:layout>
              <c:tx>
                <c:rich>
                  <a:bodyPr/>
                  <a:lstStyle/>
                  <a:p>
                    <a:r>
                      <a:rPr lang="ru-RU" sz="1200" dirty="0">
                        <a:latin typeface="Times New Roman" pitchFamily="18" charset="0"/>
                        <a:cs typeface="Times New Roman" pitchFamily="18" charset="0"/>
                      </a:rPr>
                      <a:t>Б</a:t>
                    </a:r>
                    <a:r>
                      <a:rPr lang="ru-RU" sz="1200" dirty="0"/>
                      <a:t>езвозмездные поступления</a:t>
                    </a:r>
                    <a:r>
                      <a:rPr lang="ru-RU" sz="1200" dirty="0" smtClean="0"/>
                      <a:t>; УВ= 86,83% (</a:t>
                    </a:r>
                    <a:r>
                      <a:rPr lang="ru-RU" sz="1000" b="1" i="0" u="none" strike="noStrike" baseline="0" dirty="0" smtClean="0"/>
                      <a:t>всего </a:t>
                    </a:r>
                    <a:r>
                      <a:rPr lang="ru-RU" sz="1050" dirty="0" smtClean="0"/>
                      <a:t>доходов</a:t>
                    </a:r>
                    <a:r>
                      <a:rPr lang="ru-RU" sz="1200" dirty="0" smtClean="0"/>
                      <a:t>)</a:t>
                    </a:r>
                    <a:endParaRPr lang="ru-RU" sz="1200" dirty="0"/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20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1"/>
            <c:showSerName val="0"/>
            <c:showPercent val="0"/>
            <c:showBubbleSize val="0"/>
            <c:showLeaderLines val="0"/>
          </c:dLbls>
          <c:cat>
            <c:strRef>
              <c:f>Презен_СТРУК_исп!$A$23:$A$25</c:f>
              <c:strCache>
                <c:ptCount val="3"/>
                <c:pt idx="0">
                  <c:v>налоговые доходы</c:v>
                </c:pt>
                <c:pt idx="1">
                  <c:v>неналоговые доходы</c:v>
                </c:pt>
                <c:pt idx="2">
                  <c:v>Безвозмездные поступления</c:v>
                </c:pt>
              </c:strCache>
            </c:strRef>
          </c:cat>
          <c:val>
            <c:numRef>
              <c:f>Презен_СТРУК_исп!$C$23:$C$25</c:f>
              <c:numCache>
                <c:formatCode>0.00%</c:formatCode>
                <c:ptCount val="3"/>
                <c:pt idx="0">
                  <c:v>0.17914700950680851</c:v>
                </c:pt>
                <c:pt idx="1">
                  <c:v>1.0222172224683948E-2</c:v>
                </c:pt>
                <c:pt idx="2">
                  <c:v>0.81063081826851535</c:v>
                </c:pt>
              </c:numCache>
            </c:numRef>
          </c:val>
        </c:ser>
        <c:ser>
          <c:idx val="0"/>
          <c:order val="0"/>
          <c:explosion val="25"/>
          <c:cat>
            <c:strRef>
              <c:f>Презен_СТРУК_исп!$A$23:$A$25</c:f>
              <c:strCache>
                <c:ptCount val="3"/>
                <c:pt idx="0">
                  <c:v>налоговые доходы</c:v>
                </c:pt>
                <c:pt idx="1">
                  <c:v>неналоговые доходы</c:v>
                </c:pt>
                <c:pt idx="2">
                  <c:v>Безвозмездные поступления</c:v>
                </c:pt>
              </c:strCache>
            </c:strRef>
          </c:cat>
          <c:val>
            <c:numRef>
              <c:f>Презен_СТРУК_исп!$B$23:$B$25</c:f>
              <c:numCache>
                <c:formatCode>#,##0.00</c:formatCode>
                <c:ptCount val="3"/>
                <c:pt idx="0">
                  <c:v>120879241.22</c:v>
                </c:pt>
                <c:pt idx="1">
                  <c:v>6897399.1000000006</c:v>
                </c:pt>
                <c:pt idx="2">
                  <c:v>546972224.04999936</c:v>
                </c:pt>
              </c:numCache>
            </c:numRef>
          </c:val>
        </c:ser>
        <c:dLbls>
          <c:showLegendKey val="0"/>
          <c:showVal val="1"/>
          <c:showCatName val="1"/>
          <c:showSerName val="0"/>
          <c:showPercent val="0"/>
          <c:showBubbleSize val="0"/>
          <c:showLeaderLines val="0"/>
        </c:dLbls>
      </c:pie3DChart>
    </c:plotArea>
    <c:plotVisOnly val="1"/>
    <c:dispBlanksAs val="zero"/>
    <c:showDLblsOverMax val="0"/>
  </c:chart>
  <c:externalData r:id="rId2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34"/>
    </mc:Choice>
    <mc:Fallback>
      <c:style val="34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view3D>
      <c:rotX val="15"/>
      <c:rotY val="20"/>
      <c:rAngAx val="1"/>
    </c:view3D>
    <c:floor>
      <c:thickness val="0"/>
    </c:floor>
    <c:sideWall>
      <c:thickness val="0"/>
      <c:sp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</c:spPr>
    </c:sideWall>
    <c:backWall>
      <c:thickness val="0"/>
      <c:sp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</c:spPr>
    </c:backWall>
    <c:plotArea>
      <c:layout>
        <c:manualLayout>
          <c:layoutTarget val="inner"/>
          <c:xMode val="edge"/>
          <c:yMode val="edge"/>
          <c:x val="0.28116479175981396"/>
          <c:y val="0"/>
          <c:w val="0.65894985064435441"/>
          <c:h val="0.84392650918635159"/>
        </c:manualLayout>
      </c:layout>
      <c:bar3DChart>
        <c:barDir val="bar"/>
        <c:grouping val="stacked"/>
        <c:varyColors val="0"/>
        <c:ser>
          <c:idx val="0"/>
          <c:order val="0"/>
          <c:tx>
            <c:strRef>
              <c:f>През_СТРУК_пр.год!$B$16:$B$17</c:f>
              <c:strCache>
                <c:ptCount val="1"/>
                <c:pt idx="0">
                  <c:v>по состоянию на 01.01.2021 года Утверждено</c:v>
                </c:pt>
              </c:strCache>
            </c:strRef>
          </c:tx>
          <c:invertIfNegative val="0"/>
          <c:dLbls>
            <c:dLbl>
              <c:idx val="1"/>
              <c:layout>
                <c:manualLayout>
                  <c:x val="6.1095943425937063E-2"/>
                  <c:y val="0.1001420534594385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6.4185820491937995E-2"/>
                  <c:y val="0.1002608003297540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3.2162410428450007E-2"/>
                  <c:y val="0.12260536398467448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2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През_СТРУК_пр.год!$A$18:$A$21</c:f>
              <c:strCache>
                <c:ptCount val="3"/>
                <c:pt idx="0">
                  <c:v>Доходы, всего</c:v>
                </c:pt>
                <c:pt idx="1">
                  <c:v>Налоговые и неналоговые</c:v>
                </c:pt>
                <c:pt idx="2">
                  <c:v>Налоговые доходы</c:v>
                </c:pt>
              </c:strCache>
            </c:strRef>
          </c:cat>
          <c:val>
            <c:numRef>
              <c:f>През_СТРУК_пр.год!$B$18:$B$21</c:f>
              <c:numCache>
                <c:formatCode>#,##0.00</c:formatCode>
                <c:ptCount val="3"/>
                <c:pt idx="0">
                  <c:v>1726432463.3499999</c:v>
                </c:pt>
                <c:pt idx="1">
                  <c:v>263050904</c:v>
                </c:pt>
                <c:pt idx="2">
                  <c:v>242705404</c:v>
                </c:pt>
              </c:numCache>
            </c:numRef>
          </c:val>
        </c:ser>
        <c:ser>
          <c:idx val="1"/>
          <c:order val="1"/>
          <c:tx>
            <c:strRef>
              <c:f>През_СТРУК_пр.год!$C$16:$C$17</c:f>
              <c:strCache>
                <c:ptCount val="1"/>
                <c:pt idx="0">
                  <c:v>по состоянию на 01.01.2021 года Исполнено</c:v>
                </c:pt>
              </c:strCache>
            </c:strRef>
          </c:tx>
          <c:invertIfNegative val="0"/>
          <c:dLbls>
            <c:dLbl>
              <c:idx val="1"/>
              <c:layout>
                <c:manualLayout>
                  <c:x val="0.13774938689089689"/>
                  <c:y val="-2.093607956603851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0.13328925344383236"/>
                  <c:y val="-2.146681769658445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0.11189149323169786"/>
                  <c:y val="4.754725320375030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400" b="1" u="sng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През_СТРУК_пр.год!$A$18:$A$21</c:f>
              <c:strCache>
                <c:ptCount val="3"/>
                <c:pt idx="0">
                  <c:v>Доходы, всего</c:v>
                </c:pt>
                <c:pt idx="1">
                  <c:v>Налоговые и неналоговые</c:v>
                </c:pt>
                <c:pt idx="2">
                  <c:v>Налоговые доходы</c:v>
                </c:pt>
              </c:strCache>
            </c:strRef>
          </c:cat>
          <c:val>
            <c:numRef>
              <c:f>През_СТРУК_пр.год!$C$18:$C$21</c:f>
              <c:numCache>
                <c:formatCode>#,##0.00</c:formatCode>
                <c:ptCount val="3"/>
                <c:pt idx="0">
                  <c:v>1677543748.79</c:v>
                </c:pt>
                <c:pt idx="1">
                  <c:v>220861337.56999999</c:v>
                </c:pt>
                <c:pt idx="2">
                  <c:v>197154996.21999988</c:v>
                </c:pt>
              </c:numCache>
            </c:numRef>
          </c:val>
        </c:ser>
        <c:ser>
          <c:idx val="2"/>
          <c:order val="2"/>
          <c:tx>
            <c:strRef>
              <c:f>През_СТРУК_пр.год!$D$16:$D$17</c:f>
              <c:strCache>
                <c:ptCount val="1"/>
                <c:pt idx="0">
                  <c:v>по состоянию на 01.01.2021 года % выполнения</c:v>
                </c:pt>
              </c:strCache>
            </c:strRef>
          </c:tx>
          <c:invertIfNegative val="0"/>
          <c:cat>
            <c:strRef>
              <c:f>През_СТРУК_пр.год!$A$18:$A$21</c:f>
              <c:strCache>
                <c:ptCount val="3"/>
                <c:pt idx="0">
                  <c:v>Доходы, всего</c:v>
                </c:pt>
                <c:pt idx="1">
                  <c:v>Налоговые и неналоговые</c:v>
                </c:pt>
                <c:pt idx="2">
                  <c:v>Налоговые доходы</c:v>
                </c:pt>
              </c:strCache>
            </c:strRef>
          </c:cat>
          <c:val>
            <c:numRef>
              <c:f>През_СТРУК_пр.год!$D$18:$D$21</c:f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75"/>
        <c:shape val="box"/>
        <c:axId val="3078400"/>
        <c:axId val="67928064"/>
        <c:axId val="0"/>
      </c:bar3DChart>
      <c:catAx>
        <c:axId val="3078400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 sz="1600" b="0"/>
            </a:pPr>
            <a:endParaRPr lang="ru-RU"/>
          </a:p>
        </c:txPr>
        <c:crossAx val="67928064"/>
        <c:crosses val="autoZero"/>
        <c:auto val="1"/>
        <c:lblAlgn val="ctr"/>
        <c:lblOffset val="100"/>
        <c:noMultiLvlLbl val="0"/>
      </c:catAx>
      <c:valAx>
        <c:axId val="67928064"/>
        <c:scaling>
          <c:orientation val="minMax"/>
        </c:scaling>
        <c:delete val="0"/>
        <c:axPos val="b"/>
        <c:numFmt formatCode="#,##0.00" sourceLinked="1"/>
        <c:majorTickMark val="none"/>
        <c:minorTickMark val="none"/>
        <c:tickLblPos val="none"/>
        <c:crossAx val="3078400"/>
        <c:crosses val="autoZero"/>
        <c:crossBetween val="between"/>
      </c:valAx>
      <c:spPr>
        <a:noFill/>
      </c:spPr>
    </c:plotArea>
    <c:legend>
      <c:legendPos val="b"/>
      <c:legendEntry>
        <c:idx val="0"/>
        <c:txPr>
          <a:bodyPr/>
          <a:lstStyle/>
          <a:p>
            <a:pPr>
              <a:defRPr sz="1200" b="1"/>
            </a:pPr>
            <a:endParaRPr lang="ru-RU"/>
          </a:p>
        </c:txPr>
      </c:legendEntry>
      <c:legendEntry>
        <c:idx val="1"/>
        <c:txPr>
          <a:bodyPr/>
          <a:lstStyle/>
          <a:p>
            <a:pPr>
              <a:defRPr sz="1400" b="1" u="sng"/>
            </a:pPr>
            <a:endParaRPr lang="ru-RU"/>
          </a:p>
        </c:txPr>
      </c:legendEntry>
      <c:layout/>
      <c:overlay val="0"/>
      <c:txPr>
        <a:bodyPr/>
        <a:lstStyle/>
        <a:p>
          <a:pPr>
            <a:defRPr sz="1100" b="1"/>
          </a:pPr>
          <a:endParaRPr lang="ru-RU"/>
        </a:p>
      </c:txPr>
    </c:legend>
    <c:plotVisOnly val="1"/>
    <c:dispBlanksAs val="gap"/>
    <c:showDLblsOverMax val="0"/>
  </c:chart>
  <c:externalData r:id="rId2">
    <c:autoUpdate val="0"/>
  </c:externalData>
</c:chartSpace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image" Target="../media/image13.emf"/><Relationship Id="rId1" Type="http://schemas.openxmlformats.org/officeDocument/2006/relationships/image" Target="../media/image12.e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image" Target="../media/image13.emf"/><Relationship Id="rId1" Type="http://schemas.openxmlformats.org/officeDocument/2006/relationships/image" Target="../media/image12.e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image" Target="../media/image15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041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fld id="{AE8B22AF-42C8-4784-9D71-39DD751E97C7}" type="datetimeFigureOut">
              <a:rPr lang="ru-RU"/>
              <a:pPr>
                <a:defRPr/>
              </a:pPr>
              <a:t>22.12.2021</a:t>
            </a:fld>
            <a:endParaRPr lang="ru-RU"/>
          </a:p>
        </p:txBody>
      </p:sp>
      <p:sp>
        <p:nvSpPr>
          <p:cNvPr id="3072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042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042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042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fld id="{51BB7B94-1A65-4638-863D-99352005182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9774565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1747" name="Заметки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altLang="ru-RU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6D1BBF1-E824-499F-B419-0ABD4D512DED}" type="slidenum">
              <a:rPr lang="ru-RU" smtClean="0"/>
              <a:pPr>
                <a:defRPr/>
              </a:pPr>
              <a:t>1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2771" name="Заметки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altLang="ru-RU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4AA24F2-24E9-4DE6-AC24-6080D297D284}" type="slidenum">
              <a:rPr lang="ru-RU" smtClean="0"/>
              <a:pPr>
                <a:defRPr/>
              </a:pPr>
              <a:t>13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3795" name="Заметки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altLang="ru-RU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77B248E-6A2D-4A6D-9D6C-13512F08E846}" type="slidenum">
              <a:rPr lang="ru-RU" smtClean="0"/>
              <a:pPr>
                <a:defRPr/>
              </a:pPr>
              <a:t>14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2.xml"/><Relationship Id="rId4" Type="http://schemas.openxmlformats.org/officeDocument/2006/relationships/image" Target="../media/image1.jpe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3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4.xml"/><Relationship Id="rId4" Type="http://schemas.openxmlformats.org/officeDocument/2006/relationships/image" Target="../media/image1.jpe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5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6.xml"/><Relationship Id="rId4" Type="http://schemas.openxmlformats.org/officeDocument/2006/relationships/image" Target="../media/image1.jpe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ый треугольник 3"/>
          <p:cNvSpPr/>
          <p:nvPr/>
        </p:nvSpPr>
        <p:spPr>
          <a:xfrm>
            <a:off x="0" y="4664075"/>
            <a:ext cx="9150350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grpSp>
        <p:nvGrpSpPr>
          <p:cNvPr id="5" name="Группа 15"/>
          <p:cNvGrpSpPr>
            <a:grpSpLocks/>
          </p:cNvGrpSpPr>
          <p:nvPr/>
        </p:nvGrpSpPr>
        <p:grpSpPr bwMode="auto">
          <a:xfrm>
            <a:off x="-3175" y="4953000"/>
            <a:ext cx="9147175" cy="1911350"/>
            <a:chOff x="-3765" y="4832896"/>
            <a:chExt cx="9147765" cy="2032192"/>
          </a:xfrm>
        </p:grpSpPr>
        <p:sp>
          <p:nvSpPr>
            <p:cNvPr id="6" name="Полилиния 5"/>
            <p:cNvSpPr>
              <a:spLocks/>
            </p:cNvSpPr>
            <p:nvPr/>
          </p:nvSpPr>
          <p:spPr bwMode="auto">
            <a:xfrm>
              <a:off x="1687032" y="4832896"/>
              <a:ext cx="7456968" cy="51817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>
              <a:extLst/>
            </a:lstStyle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7" name="Полилиния 10"/>
            <p:cNvSpPr>
              <a:spLocks/>
            </p:cNvSpPr>
            <p:nvPr/>
          </p:nvSpPr>
          <p:spPr bwMode="auto">
            <a:xfrm>
              <a:off x="35926" y="5135025"/>
              <a:ext cx="9108074" cy="838869"/>
            </a:xfrm>
            <a:custGeom>
              <a:avLst/>
              <a:gdLst>
                <a:gd name="T0" fmla="*/ 0 w 5760"/>
                <a:gd name="T1" fmla="*/ 0 h 528"/>
                <a:gd name="T2" fmla="*/ 2147483647 w 5760"/>
                <a:gd name="T3" fmla="*/ 0 h 528"/>
                <a:gd name="T4" fmla="*/ 2147483647 w 5760"/>
                <a:gd name="T5" fmla="*/ 2147483647 h 528"/>
                <a:gd name="T6" fmla="*/ 2147483647 w 5760"/>
                <a:gd name="T7" fmla="*/ 0 h 52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760"/>
                <a:gd name="T13" fmla="*/ 0 h 528"/>
                <a:gd name="T14" fmla="*/ 5760 w 5760"/>
                <a:gd name="T15" fmla="*/ 528 h 52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flat" cmpd="sng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8" name="Полилиния 7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extLst/>
            </a:lstStyle>
            <a:p>
              <a:pPr algn="ctr">
                <a:defRPr/>
              </a:pPr>
              <a:endParaRPr lang="en-US"/>
            </a:p>
          </p:txBody>
        </p:sp>
        <p:cxnSp>
          <p:nvCxnSpPr>
            <p:cNvPr id="10" name="Прямая соединительная линия 9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anchor="b"/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lang="ru-RU" dirty="0" smtClean="0"/>
              <a:t>Образец заголовка</a:t>
            </a:r>
            <a:endParaRPr lang="en-US" dirty="0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11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fld id="{051CFA6F-E558-4277-8AAA-71FFEE9C0191}" type="datetimeFigureOut">
              <a:rPr lang="ru-RU"/>
              <a:pPr>
                <a:defRPr/>
              </a:pPr>
              <a:t>22.12.2021</a:t>
            </a:fld>
            <a:endParaRPr lang="ru-RU"/>
          </a:p>
        </p:txBody>
      </p:sp>
      <p:sp>
        <p:nvSpPr>
          <p:cNvPr id="12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13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fld id="{E9B914FC-8692-4D0B-BC2D-96A443B4BA3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3080523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олилиния 12"/>
          <p:cNvSpPr>
            <a:spLocks/>
          </p:cNvSpPr>
          <p:nvPr/>
        </p:nvSpPr>
        <p:spPr bwMode="auto">
          <a:xfrm>
            <a:off x="715963" y="5002213"/>
            <a:ext cx="3802062" cy="144303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6" name="Полилиния 11"/>
          <p:cNvSpPr>
            <a:spLocks/>
          </p:cNvSpPr>
          <p:nvPr/>
        </p:nvSpPr>
        <p:spPr bwMode="auto">
          <a:xfrm>
            <a:off x="-53975" y="5784850"/>
            <a:ext cx="3802063" cy="838200"/>
          </a:xfrm>
          <a:custGeom>
            <a:avLst/>
            <a:gdLst>
              <a:gd name="T0" fmla="*/ 0 w 5760"/>
              <a:gd name="T1" fmla="*/ 0 h 528"/>
              <a:gd name="T2" fmla="*/ 2147483647 w 5760"/>
              <a:gd name="T3" fmla="*/ 0 h 528"/>
              <a:gd name="T4" fmla="*/ 2147483647 w 5760"/>
              <a:gd name="T5" fmla="*/ 2147483647 h 528"/>
              <a:gd name="T6" fmla="*/ 2147483647 w 5760"/>
              <a:gd name="T7" fmla="*/ 0 h 528"/>
              <a:gd name="T8" fmla="*/ 0 60000 65536"/>
              <a:gd name="T9" fmla="*/ 0 60000 65536"/>
              <a:gd name="T10" fmla="*/ 0 60000 65536"/>
              <a:gd name="T11" fmla="*/ 0 60000 65536"/>
              <a:gd name="T12" fmla="*/ 0 w 5760"/>
              <a:gd name="T13" fmla="*/ 0 h 528"/>
              <a:gd name="T14" fmla="*/ 5760 w 5760"/>
              <a:gd name="T15" fmla="*/ 528 h 52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7" name="Прямоугольный треугольник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4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cxnSp>
        <p:nvCxnSpPr>
          <p:cNvPr id="9" name="Прямая соединительная линия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499FC120-3845-42F6-80AB-6F5517F8CBE0}" type="datetimeFigureOut">
              <a:rPr lang="ru-RU"/>
              <a:pPr>
                <a:defRPr/>
              </a:pPr>
              <a:t>22.12.2021</a:t>
            </a:fld>
            <a:endParaRPr lang="ru-RU"/>
          </a:p>
        </p:txBody>
      </p:sp>
      <p:sp>
        <p:nvSpPr>
          <p:cNvPr id="11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12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861CDB64-30AE-4805-9732-DEB5A92C3DE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5077155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/>
          <a:lstStyle>
            <a:lvl1pPr>
              <a:defRPr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0522F890-579F-49B9-87D9-E3D6C750D250}" type="datetimeFigureOut">
              <a:rPr lang="ru-RU"/>
              <a:pPr>
                <a:defRPr/>
              </a:pPr>
              <a:t>22.12.2021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70807394-6BEA-4087-9FD7-E42A34464D7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2714872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лилиния 12"/>
          <p:cNvSpPr>
            <a:spLocks/>
          </p:cNvSpPr>
          <p:nvPr/>
        </p:nvSpPr>
        <p:spPr bwMode="auto">
          <a:xfrm>
            <a:off x="715963" y="5002213"/>
            <a:ext cx="3802062" cy="144303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4" name="Полилиния 11"/>
          <p:cNvSpPr>
            <a:spLocks/>
          </p:cNvSpPr>
          <p:nvPr/>
        </p:nvSpPr>
        <p:spPr bwMode="auto">
          <a:xfrm>
            <a:off x="-53975" y="5784850"/>
            <a:ext cx="3802063" cy="838200"/>
          </a:xfrm>
          <a:custGeom>
            <a:avLst/>
            <a:gdLst>
              <a:gd name="T0" fmla="*/ 0 w 5760"/>
              <a:gd name="T1" fmla="*/ 0 h 528"/>
              <a:gd name="T2" fmla="*/ 2147483647 w 5760"/>
              <a:gd name="T3" fmla="*/ 0 h 528"/>
              <a:gd name="T4" fmla="*/ 2147483647 w 5760"/>
              <a:gd name="T5" fmla="*/ 2147483647 h 528"/>
              <a:gd name="T6" fmla="*/ 2147483647 w 5760"/>
              <a:gd name="T7" fmla="*/ 0 h 528"/>
              <a:gd name="T8" fmla="*/ 0 60000 65536"/>
              <a:gd name="T9" fmla="*/ 0 60000 65536"/>
              <a:gd name="T10" fmla="*/ 0 60000 65536"/>
              <a:gd name="T11" fmla="*/ 0 60000 65536"/>
              <a:gd name="T12" fmla="*/ 0 w 5760"/>
              <a:gd name="T13" fmla="*/ 0 h 528"/>
              <a:gd name="T14" fmla="*/ 5760 w 5760"/>
              <a:gd name="T15" fmla="*/ 528 h 52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5" name="Прямоугольный треугольник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4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cxnSp>
        <p:nvCxnSpPr>
          <p:cNvPr id="7" name="Прямая соединительная линия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8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795A20ED-4683-45BB-BC31-9D7555DCB808}" type="datetimeFigureOut">
              <a:rPr lang="ru-RU"/>
              <a:pPr>
                <a:defRPr/>
              </a:pPr>
              <a:t>22.12.2021</a:t>
            </a:fld>
            <a:endParaRPr lang="ru-RU"/>
          </a:p>
        </p:txBody>
      </p:sp>
      <p:sp>
        <p:nvSpPr>
          <p:cNvPr id="9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10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6A2BDA2A-846E-4C83-85D0-41CE8FF99C1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4404427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F0B14CCD-AC04-4271-A170-DA4EFAC4C5E0}" type="datetimeFigureOut">
              <a:rPr lang="ru-RU"/>
              <a:pPr>
                <a:defRPr/>
              </a:pPr>
              <a:t>22.12.2021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22CF1FDA-FF17-4782-8E52-3433F767696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0230672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олилиния 4"/>
          <p:cNvSpPr>
            <a:spLocks/>
          </p:cNvSpPr>
          <p:nvPr/>
        </p:nvSpPr>
        <p:spPr bwMode="auto">
          <a:xfrm>
            <a:off x="715963" y="5002213"/>
            <a:ext cx="3802062" cy="144303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6" name="Полилиния 7"/>
          <p:cNvSpPr>
            <a:spLocks/>
          </p:cNvSpPr>
          <p:nvPr/>
        </p:nvSpPr>
        <p:spPr bwMode="auto">
          <a:xfrm>
            <a:off x="-53975" y="5784850"/>
            <a:ext cx="3802063" cy="838200"/>
          </a:xfrm>
          <a:custGeom>
            <a:avLst/>
            <a:gdLst>
              <a:gd name="T0" fmla="*/ 0 w 5760"/>
              <a:gd name="T1" fmla="*/ 0 h 528"/>
              <a:gd name="T2" fmla="*/ 2147483647 w 5760"/>
              <a:gd name="T3" fmla="*/ 0 h 528"/>
              <a:gd name="T4" fmla="*/ 2147483647 w 5760"/>
              <a:gd name="T5" fmla="*/ 2147483647 h 528"/>
              <a:gd name="T6" fmla="*/ 2147483647 w 5760"/>
              <a:gd name="T7" fmla="*/ 0 h 528"/>
              <a:gd name="T8" fmla="*/ 0 60000 65536"/>
              <a:gd name="T9" fmla="*/ 0 60000 65536"/>
              <a:gd name="T10" fmla="*/ 0 60000 65536"/>
              <a:gd name="T11" fmla="*/ 0 60000 65536"/>
              <a:gd name="T12" fmla="*/ 0 w 5760"/>
              <a:gd name="T13" fmla="*/ 0 h 528"/>
              <a:gd name="T14" fmla="*/ 5760 w 5760"/>
              <a:gd name="T15" fmla="*/ 528 h 52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7" name="Прямоугольный треугольник 6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4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Нашивка 8"/>
          <p:cNvSpPr/>
          <p:nvPr/>
        </p:nvSpPr>
        <p:spPr>
          <a:xfrm>
            <a:off x="8664575" y="4987925"/>
            <a:ext cx="182563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10" name="Нашивка 9"/>
          <p:cNvSpPr/>
          <p:nvPr/>
        </p:nvSpPr>
        <p:spPr>
          <a:xfrm>
            <a:off x="8477250" y="4987925"/>
            <a:ext cx="182563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tIns="0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extLst/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1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fld id="{5C62BA67-731D-420A-B612-2922211DEBB7}" type="datetimeFigureOut">
              <a:rPr lang="ru-RU"/>
              <a:pPr>
                <a:defRPr/>
              </a:pPr>
              <a:t>22.12.2021</a:t>
            </a:fld>
            <a:endParaRPr lang="ru-RU"/>
          </a:p>
        </p:txBody>
      </p:sp>
      <p:sp>
        <p:nvSpPr>
          <p:cNvPr id="12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13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fld id="{9C739DFD-873F-49F3-8D1A-C92E4525765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7217113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8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27" name="Текст 29"/>
          <p:cNvSpPr>
            <a:spLocks noGrp="1"/>
          </p:cNvSpPr>
          <p:nvPr>
            <p:ph type="body" idx="1"/>
          </p:nvPr>
        </p:nvSpPr>
        <p:spPr bwMode="auto">
          <a:xfrm>
            <a:off x="457200" y="1481138"/>
            <a:ext cx="8229600" cy="4525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  <a:endParaRPr lang="en-US" altLang="ru-RU" smtClean="0"/>
          </a:p>
        </p:txBody>
      </p:sp>
      <p:sp>
        <p:nvSpPr>
          <p:cNvPr id="23" name="Дата 4"/>
          <p:cNvSpPr>
            <a:spLocks noGrp="1"/>
          </p:cNvSpPr>
          <p:nvPr>
            <p:ph type="dt" sz="half" idx="2"/>
          </p:nvPr>
        </p:nvSpPr>
        <p:spPr>
          <a:xfrm>
            <a:off x="6727825" y="6408738"/>
            <a:ext cx="1919288" cy="365125"/>
          </a:xfrm>
          <a:prstGeom prst="rect">
            <a:avLst/>
          </a:prstGeom>
        </p:spPr>
        <p:txBody>
          <a:bodyPr vert="horz" anchor="b"/>
          <a:lstStyle>
            <a:lvl1pPr>
              <a:defRPr sz="1000">
                <a:solidFill>
                  <a:schemeClr val="tx1"/>
                </a:solidFill>
                <a:cs typeface="+mn-cs"/>
              </a:defRPr>
            </a:lvl1pPr>
            <a:extLst/>
          </a:lstStyle>
          <a:p>
            <a:pPr>
              <a:defRPr/>
            </a:pPr>
            <a:fld id="{29DB21CE-7A88-4E45-9008-B358D449561C}" type="datetimeFigureOut">
              <a:rPr lang="ru-RU"/>
              <a:pPr>
                <a:defRPr/>
              </a:pPr>
              <a:t>22.12.2021</a:t>
            </a:fld>
            <a:endParaRPr lang="ru-RU"/>
          </a:p>
        </p:txBody>
      </p:sp>
      <p:sp>
        <p:nvSpPr>
          <p:cNvPr id="24" name="Нижний колонтитул 5"/>
          <p:cNvSpPr>
            <a:spLocks noGrp="1"/>
          </p:cNvSpPr>
          <p:nvPr>
            <p:ph type="ftr" sz="quarter" idx="3"/>
          </p:nvPr>
        </p:nvSpPr>
        <p:spPr>
          <a:xfrm>
            <a:off x="4379913" y="6408738"/>
            <a:ext cx="2351087" cy="365125"/>
          </a:xfrm>
          <a:prstGeom prst="rect">
            <a:avLst/>
          </a:prstGeom>
        </p:spPr>
        <p:txBody>
          <a:bodyPr vert="horz" anchor="b"/>
          <a:lstStyle>
            <a:lvl1pPr algn="r">
              <a:defRPr sz="1000">
                <a:solidFill>
                  <a:schemeClr val="tx1"/>
                </a:solidFill>
                <a:cs typeface="+mn-cs"/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25" name="Номер слайда 6"/>
          <p:cNvSpPr>
            <a:spLocks noGrp="1"/>
          </p:cNvSpPr>
          <p:nvPr>
            <p:ph type="sldNum" sz="quarter" idx="4"/>
          </p:nvPr>
        </p:nvSpPr>
        <p:spPr>
          <a:xfrm>
            <a:off x="8647113" y="6408738"/>
            <a:ext cx="366712" cy="365125"/>
          </a:xfrm>
          <a:prstGeom prst="rect">
            <a:avLst/>
          </a:prstGeom>
        </p:spPr>
        <p:txBody>
          <a:bodyPr vert="horz" anchor="b"/>
          <a:lstStyle>
            <a:lvl1pPr algn="r">
              <a:defRPr sz="1000">
                <a:solidFill>
                  <a:schemeClr val="tx1"/>
                </a:solidFill>
                <a:cs typeface="+mn-cs"/>
              </a:defRPr>
            </a:lvl1pPr>
            <a:extLst/>
          </a:lstStyle>
          <a:p>
            <a:pPr>
              <a:defRPr/>
            </a:pPr>
            <a:fld id="{DF80A194-9455-4382-8029-143F8AFA46A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19" r:id="rId1"/>
    <p:sldLayoutId id="2147484220" r:id="rId2"/>
    <p:sldLayoutId id="2147484221" r:id="rId3"/>
    <p:sldLayoutId id="2147484222" r:id="rId4"/>
    <p:sldLayoutId id="2147484223" r:id="rId5"/>
    <p:sldLayoutId id="2147484224" r:id="rId6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Arial" charset="0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9pPr>
      <a:extLst/>
    </p:titleStyle>
    <p:bodyStyle>
      <a:lvl1pPr marL="365125" indent="-255588" algn="l" rtl="0" eaLnBrk="0" fontAlgn="base" hangingPunct="0">
        <a:spcBef>
          <a:spcPts val="400"/>
        </a:spcBef>
        <a:spcAft>
          <a:spcPct val="0"/>
        </a:spcAft>
        <a:buClr>
          <a:schemeClr val="accent1"/>
        </a:buClr>
        <a:buSzPct val="68000"/>
        <a:buFont typeface="Wingdings 3" pitchFamily="18" charset="2"/>
        <a:buChar char=""/>
        <a:defRPr sz="2700" kern="1200">
          <a:solidFill>
            <a:schemeClr val="tx1"/>
          </a:solidFill>
          <a:latin typeface="Arial" charset="0"/>
          <a:ea typeface="+mn-ea"/>
          <a:cs typeface="+mn-cs"/>
        </a:defRPr>
      </a:lvl1pPr>
      <a:lvl2pPr marL="620713" indent="-228600" algn="l" rtl="0" eaLnBrk="0" fontAlgn="base" hangingPunct="0">
        <a:spcBef>
          <a:spcPts val="325"/>
        </a:spcBef>
        <a:spcAft>
          <a:spcPct val="0"/>
        </a:spcAft>
        <a:buClr>
          <a:schemeClr val="accent1"/>
        </a:buClr>
        <a:buFont typeface="Verdana" pitchFamily="34" charset="0"/>
        <a:buChar char="◦"/>
        <a:defRPr sz="2300" kern="1200">
          <a:solidFill>
            <a:schemeClr val="tx1"/>
          </a:solidFill>
          <a:latin typeface="Arial" charset="0"/>
          <a:ea typeface="+mn-ea"/>
          <a:cs typeface="+mn-cs"/>
        </a:defRPr>
      </a:lvl2pPr>
      <a:lvl3pPr marL="858838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SzPct val="100000"/>
        <a:buFont typeface="Wingdings 2" pitchFamily="18" charset="2"/>
        <a:buChar char=""/>
        <a:defRPr sz="2100" kern="1200">
          <a:solidFill>
            <a:schemeClr val="tx1"/>
          </a:solidFill>
          <a:latin typeface="Arial" charset="0"/>
          <a:ea typeface="+mn-ea"/>
          <a:cs typeface="+mn-cs"/>
        </a:defRPr>
      </a:lvl3pPr>
      <a:lvl4pPr marL="1143000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sz="1900" kern="1200">
          <a:solidFill>
            <a:schemeClr val="tx1"/>
          </a:solidFill>
          <a:latin typeface="Arial" charset="0"/>
          <a:ea typeface="+mn-ea"/>
          <a:cs typeface="+mn-cs"/>
        </a:defRPr>
      </a:lvl4pPr>
      <a:lvl5pPr marL="1371600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sz="2000" kern="1200">
          <a:solidFill>
            <a:schemeClr val="tx1"/>
          </a:solidFill>
          <a:latin typeface="Arial" charset="0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wm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.bin"/><Relationship Id="rId3" Type="http://schemas.openxmlformats.org/officeDocument/2006/relationships/oleObject" Target="../embeddings/oleObject1.bin"/><Relationship Id="rId7" Type="http://schemas.openxmlformats.org/officeDocument/2006/relationships/oleObject" Target="../embeddings/oleObject3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3.e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12.emf"/><Relationship Id="rId9" Type="http://schemas.openxmlformats.org/officeDocument/2006/relationships/image" Target="../media/image14.emf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8.bin"/><Relationship Id="rId3" Type="http://schemas.openxmlformats.org/officeDocument/2006/relationships/oleObject" Target="../embeddings/oleObject5.bin"/><Relationship Id="rId7" Type="http://schemas.openxmlformats.org/officeDocument/2006/relationships/oleObject" Target="../embeddings/oleObject7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3.emf"/><Relationship Id="rId5" Type="http://schemas.openxmlformats.org/officeDocument/2006/relationships/oleObject" Target="../embeddings/oleObject6.bin"/><Relationship Id="rId4" Type="http://schemas.openxmlformats.org/officeDocument/2006/relationships/image" Target="../media/image12.emf"/><Relationship Id="rId9" Type="http://schemas.openxmlformats.org/officeDocument/2006/relationships/image" Target="../media/image14.emf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7" Type="http://schemas.openxmlformats.org/officeDocument/2006/relationships/image" Target="../media/image16.emf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Microsoft_Excel_Chart1.xls"/><Relationship Id="rId5" Type="http://schemas.openxmlformats.org/officeDocument/2006/relationships/oleObject" Target="../embeddings/oleObject10.bin"/><Relationship Id="rId4" Type="http://schemas.openxmlformats.org/officeDocument/2006/relationships/image" Target="../media/image15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Подзаголовок 2"/>
          <p:cNvSpPr txBox="1">
            <a:spLocks/>
          </p:cNvSpPr>
          <p:nvPr/>
        </p:nvSpPr>
        <p:spPr bwMode="auto">
          <a:xfrm>
            <a:off x="2143125" y="908050"/>
            <a:ext cx="6140450" cy="3024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ts val="400"/>
              </a:spcBef>
              <a:buClr>
                <a:schemeClr val="accent1"/>
              </a:buClr>
              <a:buSzPct val="68000"/>
              <a:buFont typeface="Wingdings 3" pitchFamily="18" charset="2"/>
              <a:buChar char=""/>
              <a:defRPr sz="27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ts val="325"/>
              </a:spcBef>
              <a:buClr>
                <a:schemeClr val="accent1"/>
              </a:buClr>
              <a:buFont typeface="Verdana" pitchFamily="34" charset="0"/>
              <a:buChar char="◦"/>
              <a:defRPr sz="23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ts val="350"/>
              </a:spcBef>
              <a:buClr>
                <a:schemeClr val="accent2"/>
              </a:buClr>
              <a:buSzPct val="100000"/>
              <a:buFont typeface="Wingdings 2" pitchFamily="18" charset="2"/>
              <a:buChar char=""/>
              <a:defRPr sz="21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ts val="350"/>
              </a:spcBef>
              <a:buClr>
                <a:schemeClr val="accent2"/>
              </a:buClr>
              <a:buFont typeface="Wingdings 2" pitchFamily="18" charset="2"/>
              <a:buChar char=""/>
              <a:defRPr sz="19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ts val="350"/>
              </a:spcBef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Clr>
                <a:srgbClr val="000000"/>
              </a:buClr>
              <a:buSzPct val="65000"/>
              <a:buFontTx/>
              <a:buNone/>
            </a:pPr>
            <a:r>
              <a:rPr lang="ru-RU" altLang="ru-RU" sz="3600" dirty="0">
                <a:solidFill>
                  <a:srgbClr val="006600"/>
                </a:solidFill>
                <a:latin typeface="Times New Roman" pitchFamily="18" charset="0"/>
              </a:rPr>
              <a:t>Отчет об исполнении  бюджета муниципального образования «</a:t>
            </a:r>
            <a:r>
              <a:rPr lang="ru-RU" altLang="ru-RU" sz="3600" dirty="0" err="1">
                <a:solidFill>
                  <a:srgbClr val="006600"/>
                </a:solidFill>
                <a:latin typeface="Times New Roman" pitchFamily="18" charset="0"/>
              </a:rPr>
              <a:t>Устьянский</a:t>
            </a:r>
            <a:r>
              <a:rPr lang="ru-RU" altLang="ru-RU" sz="3600" dirty="0">
                <a:solidFill>
                  <a:srgbClr val="006600"/>
                </a:solidFill>
                <a:latin typeface="Times New Roman" pitchFamily="18" charset="0"/>
              </a:rPr>
              <a:t> муниципальный район» </a:t>
            </a:r>
          </a:p>
          <a:p>
            <a:pPr algn="ctr" eaLnBrk="1" hangingPunct="1">
              <a:spcBef>
                <a:spcPct val="0"/>
              </a:spcBef>
              <a:buClr>
                <a:srgbClr val="000000"/>
              </a:buClr>
              <a:buSzPct val="65000"/>
              <a:buFontTx/>
              <a:buNone/>
            </a:pPr>
            <a:r>
              <a:rPr lang="ru-RU" altLang="ru-RU" sz="3600" dirty="0">
                <a:solidFill>
                  <a:srgbClr val="006600"/>
                </a:solidFill>
                <a:latin typeface="Times New Roman" pitchFamily="18" charset="0"/>
              </a:rPr>
              <a:t> за 2020 год</a:t>
            </a:r>
          </a:p>
        </p:txBody>
      </p:sp>
      <p:sp>
        <p:nvSpPr>
          <p:cNvPr id="8195" name="Подзаголовок 2"/>
          <p:cNvSpPr txBox="1">
            <a:spLocks/>
          </p:cNvSpPr>
          <p:nvPr/>
        </p:nvSpPr>
        <p:spPr bwMode="auto">
          <a:xfrm>
            <a:off x="2176463" y="142875"/>
            <a:ext cx="6356350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ts val="400"/>
              </a:spcBef>
              <a:buClr>
                <a:schemeClr val="accent1"/>
              </a:buClr>
              <a:buSzPct val="68000"/>
              <a:buFont typeface="Wingdings 3" pitchFamily="18" charset="2"/>
              <a:buChar char=""/>
              <a:defRPr sz="27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ts val="325"/>
              </a:spcBef>
              <a:buClr>
                <a:schemeClr val="accent1"/>
              </a:buClr>
              <a:buFont typeface="Verdana" pitchFamily="34" charset="0"/>
              <a:buChar char="◦"/>
              <a:defRPr sz="23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ts val="350"/>
              </a:spcBef>
              <a:buClr>
                <a:schemeClr val="accent2"/>
              </a:buClr>
              <a:buSzPct val="100000"/>
              <a:buFont typeface="Wingdings 2" pitchFamily="18" charset="2"/>
              <a:buChar char=""/>
              <a:defRPr sz="21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ts val="350"/>
              </a:spcBef>
              <a:buClr>
                <a:schemeClr val="accent2"/>
              </a:buClr>
              <a:buFont typeface="Wingdings 2" pitchFamily="18" charset="2"/>
              <a:buChar char=""/>
              <a:defRPr sz="19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ts val="350"/>
              </a:spcBef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Clr>
                <a:srgbClr val="000000"/>
              </a:buClr>
              <a:buSzPct val="65000"/>
              <a:buFontTx/>
              <a:buNone/>
            </a:pPr>
            <a:endParaRPr lang="ru-RU" altLang="ru-RU" sz="1600"/>
          </a:p>
        </p:txBody>
      </p:sp>
      <p:pic>
        <p:nvPicPr>
          <p:cNvPr id="8196" name="Picture 11" descr="i?id=e2941201a0e5c9af4a771539a47a5520&amp;n=33&amp;h=215&amp;w=17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725" y="476250"/>
            <a:ext cx="1676400" cy="2232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7" name="SapphireHiddenControl" hidden="1"/>
          <p:cNvPicPr preferRelativeResize="0">
            <a:picLocks noChangeArrowheads="1" noChangeShapeType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096000" cy="4067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755650" y="2967038"/>
            <a:ext cx="7993063" cy="19081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buClr>
                <a:srgbClr val="000000"/>
              </a:buClr>
              <a:buSzPct val="65000"/>
              <a:defRPr/>
            </a:pPr>
            <a:endParaRPr lang="ru-RU" dirty="0">
              <a:solidFill>
                <a:schemeClr val="accent5">
                  <a:lumMod val="75000"/>
                </a:schemeClr>
              </a:solidFill>
            </a:endParaRPr>
          </a:p>
          <a:p>
            <a:pPr algn="ctr">
              <a:buClr>
                <a:srgbClr val="000000"/>
              </a:buClr>
              <a:buSzPct val="65000"/>
              <a:defRPr/>
            </a:pPr>
            <a:endParaRPr lang="ru-RU" dirty="0">
              <a:solidFill>
                <a:schemeClr val="accent5">
                  <a:lumMod val="75000"/>
                </a:schemeClr>
              </a:solidFill>
            </a:endParaRPr>
          </a:p>
          <a:p>
            <a:pPr algn="ctr">
              <a:buClr>
                <a:srgbClr val="000000"/>
              </a:buClr>
              <a:buSzPct val="65000"/>
              <a:defRPr/>
            </a:pPr>
            <a:endParaRPr lang="ru-RU" dirty="0">
              <a:solidFill>
                <a:schemeClr val="accent5">
                  <a:lumMod val="75000"/>
                </a:schemeClr>
              </a:solidFill>
            </a:endParaRPr>
          </a:p>
          <a:p>
            <a:pPr algn="ctr">
              <a:buClr>
                <a:srgbClr val="000000"/>
              </a:buClr>
              <a:buSzPct val="65000"/>
              <a:defRPr/>
            </a:pPr>
            <a:r>
              <a:rPr lang="ru-RU" sz="1600" dirty="0">
                <a:solidFill>
                  <a:schemeClr val="accent5">
                    <a:lumMod val="75000"/>
                  </a:schemeClr>
                </a:solidFill>
              </a:rPr>
              <a:t>подготовлен на основании решения Собрания депутатов муниципального образования «Устьянский муниципальный район» </a:t>
            </a:r>
            <a:r>
              <a:rPr lang="ru-RU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№ </a:t>
            </a: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ru-RU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344 от </a:t>
            </a: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ru-RU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25 </a:t>
            </a:r>
            <a:r>
              <a:rPr lang="ru-RU" sz="1600" dirty="0">
                <a:solidFill>
                  <a:schemeClr val="accent5">
                    <a:lumMod val="75000"/>
                  </a:schemeClr>
                </a:solidFill>
              </a:rPr>
              <a:t>июня 2021 года «Отчет об исполнении бюджета муниципального образования</a:t>
            </a:r>
          </a:p>
          <a:p>
            <a:pPr algn="ctr">
              <a:buClr>
                <a:srgbClr val="000000"/>
              </a:buClr>
              <a:buSzPct val="65000"/>
              <a:defRPr/>
            </a:pPr>
            <a:r>
              <a:rPr lang="ru-RU" sz="1600" dirty="0">
                <a:solidFill>
                  <a:schemeClr val="accent5">
                    <a:lumMod val="75000"/>
                  </a:schemeClr>
                </a:solidFill>
              </a:rPr>
              <a:t> «Устьянский муниципальный район» за 2020 год»</a:t>
            </a:r>
            <a:endParaRPr lang="ru-RU" altLang="ru-RU" sz="1600" dirty="0">
              <a:solidFill>
                <a:schemeClr val="accent5">
                  <a:lumMod val="75000"/>
                </a:schemeClr>
              </a:solidFill>
              <a:latin typeface="Times New Roman" pitchFamily="18" charset="0"/>
            </a:endParaRPr>
          </a:p>
        </p:txBody>
      </p:sp>
      <p:sp>
        <p:nvSpPr>
          <p:cNvPr id="8199" name="Подзаголовок 2"/>
          <p:cNvSpPr txBox="1">
            <a:spLocks/>
          </p:cNvSpPr>
          <p:nvPr/>
        </p:nvSpPr>
        <p:spPr bwMode="auto">
          <a:xfrm>
            <a:off x="979488" y="144463"/>
            <a:ext cx="7858125" cy="763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ts val="400"/>
              </a:spcBef>
              <a:buClr>
                <a:schemeClr val="accent1"/>
              </a:buClr>
              <a:buSzPct val="68000"/>
              <a:buFont typeface="Wingdings 3" pitchFamily="18" charset="2"/>
              <a:buChar char=""/>
              <a:defRPr sz="27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ts val="325"/>
              </a:spcBef>
              <a:buClr>
                <a:schemeClr val="accent1"/>
              </a:buClr>
              <a:buFont typeface="Verdana" pitchFamily="34" charset="0"/>
              <a:buChar char="◦"/>
              <a:defRPr sz="23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ts val="350"/>
              </a:spcBef>
              <a:buClr>
                <a:schemeClr val="accent2"/>
              </a:buClr>
              <a:buSzPct val="100000"/>
              <a:buFont typeface="Wingdings 2" pitchFamily="18" charset="2"/>
              <a:buChar char=""/>
              <a:defRPr sz="21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ts val="350"/>
              </a:spcBef>
              <a:buClr>
                <a:schemeClr val="accent2"/>
              </a:buClr>
              <a:buFont typeface="Wingdings 2" pitchFamily="18" charset="2"/>
              <a:buChar char=""/>
              <a:defRPr sz="19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ts val="350"/>
              </a:spcBef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Clr>
                <a:srgbClr val="000000"/>
              </a:buClr>
              <a:buSzPct val="65000"/>
              <a:buFontTx/>
              <a:buNone/>
            </a:pPr>
            <a:r>
              <a:rPr lang="ru-RU" altLang="ru-RU" sz="1400"/>
              <a:t>Финансовое управление администрации муниципального образования «Устьянский муниципальный район»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928662" y="214290"/>
            <a:ext cx="7678066" cy="648072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Структура доходов бюджета за 2020 год, </a:t>
            </a:r>
            <a:r>
              <a:rPr lang="ru-RU" sz="1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рублей</a:t>
            </a:r>
            <a:endParaRPr lang="ru-RU" sz="2000" dirty="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17413" name="TextBox 9"/>
          <p:cNvSpPr txBox="1">
            <a:spLocks noChangeArrowheads="1"/>
          </p:cNvSpPr>
          <p:nvPr/>
        </p:nvSpPr>
        <p:spPr bwMode="auto">
          <a:xfrm>
            <a:off x="1643063" y="1143000"/>
            <a:ext cx="68580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ts val="400"/>
              </a:spcBef>
              <a:buClr>
                <a:schemeClr val="accent1"/>
              </a:buClr>
              <a:buSzPct val="68000"/>
              <a:buFont typeface="Wingdings 3" pitchFamily="18" charset="2"/>
              <a:buChar char=""/>
              <a:defRPr sz="27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ts val="325"/>
              </a:spcBef>
              <a:buClr>
                <a:schemeClr val="accent1"/>
              </a:buClr>
              <a:buFont typeface="Verdana" pitchFamily="34" charset="0"/>
              <a:buChar char="◦"/>
              <a:defRPr sz="23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ts val="350"/>
              </a:spcBef>
              <a:buClr>
                <a:schemeClr val="accent2"/>
              </a:buClr>
              <a:buSzPct val="100000"/>
              <a:buFont typeface="Wingdings 2" pitchFamily="18" charset="2"/>
              <a:buChar char=""/>
              <a:defRPr sz="21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ts val="350"/>
              </a:spcBef>
              <a:buClr>
                <a:schemeClr val="accent2"/>
              </a:buClr>
              <a:buFont typeface="Wingdings 2" pitchFamily="18" charset="2"/>
              <a:buChar char=""/>
              <a:defRPr sz="19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ts val="350"/>
              </a:spcBef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ru-RU" altLang="ru-RU" sz="1800"/>
          </a:p>
        </p:txBody>
      </p:sp>
      <p:graphicFrame>
        <p:nvGraphicFramePr>
          <p:cNvPr id="22585" name="Group 57"/>
          <p:cNvGraphicFramePr>
            <a:graphicFrameLocks noGrp="1"/>
          </p:cNvGraphicFramePr>
          <p:nvPr/>
        </p:nvGraphicFramePr>
        <p:xfrm>
          <a:off x="611188" y="1143000"/>
          <a:ext cx="7921625" cy="2963865"/>
        </p:xfrm>
        <a:graphic>
          <a:graphicData uri="http://schemas.openxmlformats.org/drawingml/2006/table">
            <a:tbl>
              <a:tblPr/>
              <a:tblGrid>
                <a:gridCol w="2664547"/>
                <a:gridCol w="1872384"/>
                <a:gridCol w="1800369"/>
                <a:gridCol w="1584325"/>
              </a:tblGrid>
              <a:tr h="269782"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Показатель</a:t>
                      </a:r>
                    </a:p>
                  </a:txBody>
                  <a:tcPr marL="9526" marR="9526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91CFE8"/>
                        </a:gs>
                        <a:gs pos="50000">
                          <a:srgbClr val="BDE0EF"/>
                        </a:gs>
                        <a:gs pos="100000">
                          <a:srgbClr val="DFEFF6"/>
                        </a:gs>
                      </a:gsLst>
                      <a:lin ang="0" scaled="1"/>
                    </a:gradFill>
                  </a:tcPr>
                </a:tc>
                <a:tc gridSpan="3"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по состоянию на </a:t>
                      </a:r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01.01.2021 </a:t>
                      </a: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года</a:t>
                      </a:r>
                    </a:p>
                  </a:txBody>
                  <a:tcPr marL="9526" marR="9526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91CFE8"/>
                        </a:gs>
                        <a:gs pos="50000">
                          <a:srgbClr val="BDE0EF"/>
                        </a:gs>
                        <a:gs pos="100000">
                          <a:srgbClr val="DFEFF6"/>
                        </a:gs>
                      </a:gsLst>
                      <a:path path="rect">
                        <a:fillToRect l="50000" t="50000" r="50000" b="50000"/>
                      </a:path>
                    </a:gra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8802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Утверждено</a:t>
                      </a:r>
                    </a:p>
                  </a:txBody>
                  <a:tcPr marL="9526" marR="9526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91CFE8"/>
                        </a:gs>
                        <a:gs pos="50000">
                          <a:srgbClr val="BDE0EF"/>
                        </a:gs>
                        <a:gs pos="100000">
                          <a:srgbClr val="DFEFF6"/>
                        </a:gs>
                      </a:gsLst>
                      <a:path path="rect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Исполнено</a:t>
                      </a:r>
                    </a:p>
                  </a:txBody>
                  <a:tcPr marL="9526" marR="9526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91CFE8"/>
                        </a:gs>
                        <a:gs pos="50000">
                          <a:srgbClr val="BDE0EF"/>
                        </a:gs>
                        <a:gs pos="100000">
                          <a:srgbClr val="DFEFF6"/>
                        </a:gs>
                      </a:gsLst>
                      <a:path path="rect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% </a:t>
                      </a:r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выполнения</a:t>
                      </a:r>
                    </a:p>
                  </a:txBody>
                  <a:tcPr marL="9526" marR="9526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91CFE8"/>
                        </a:gs>
                        <a:gs pos="50000">
                          <a:srgbClr val="BDE0EF"/>
                        </a:gs>
                        <a:gs pos="100000">
                          <a:srgbClr val="DFEFF6"/>
                        </a:gs>
                      </a:gsLst>
                      <a:path path="rect">
                        <a:fillToRect l="50000" t="50000" r="50000" b="50000"/>
                      </a:path>
                    </a:gradFill>
                  </a:tcPr>
                </a:tc>
              </a:tr>
              <a:tr h="288023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Доходы, всего</a:t>
                      </a:r>
                    </a:p>
                  </a:txBody>
                  <a:tcPr marL="9526" marR="9526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91CFE8"/>
                        </a:gs>
                        <a:gs pos="50000">
                          <a:srgbClr val="BDE0EF"/>
                        </a:gs>
                        <a:gs pos="100000">
                          <a:srgbClr val="DFEFF6"/>
                        </a:gs>
                      </a:gsLst>
                      <a:lin ang="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1 726 432 463,35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91CFE8"/>
                        </a:gs>
                        <a:gs pos="50000">
                          <a:srgbClr val="BDE0EF"/>
                        </a:gs>
                        <a:gs pos="100000">
                          <a:srgbClr val="DFEFF6"/>
                        </a:gs>
                      </a:gsLst>
                      <a:path path="rect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1 677 543 748,79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91CFE8"/>
                        </a:gs>
                        <a:gs pos="50000">
                          <a:srgbClr val="BDE0EF"/>
                        </a:gs>
                        <a:gs pos="100000">
                          <a:srgbClr val="DFEFF6"/>
                        </a:gs>
                      </a:gsLst>
                      <a:path path="rect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97,17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91CFE8"/>
                        </a:gs>
                        <a:gs pos="50000">
                          <a:srgbClr val="BDE0EF"/>
                        </a:gs>
                        <a:gs pos="100000">
                          <a:srgbClr val="DFEFF6"/>
                        </a:gs>
                      </a:gsLst>
                      <a:path path="rect">
                        <a:fillToRect l="50000" t="50000" r="50000" b="50000"/>
                      </a:path>
                    </a:gradFill>
                  </a:tcPr>
                </a:tc>
              </a:tr>
              <a:tr h="432035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Налоговые и неналоговые</a:t>
                      </a:r>
                    </a:p>
                  </a:txBody>
                  <a:tcPr marL="85733" marR="9526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91CFE8"/>
                        </a:gs>
                        <a:gs pos="50000">
                          <a:srgbClr val="BDE0EF"/>
                        </a:gs>
                        <a:gs pos="100000">
                          <a:srgbClr val="DFEFF6"/>
                        </a:gs>
                      </a:gsLst>
                      <a:lin ang="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263 050 904,00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91CFE8"/>
                        </a:gs>
                        <a:gs pos="50000">
                          <a:srgbClr val="BDE0EF"/>
                        </a:gs>
                        <a:gs pos="100000">
                          <a:srgbClr val="DFEFF6"/>
                        </a:gs>
                      </a:gsLst>
                      <a:path path="rect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220 861 337,57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path path="rect">
                        <a:fillToRect l="100000" t="100000"/>
                      </a:path>
                      <a:tileRect r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83,96</a:t>
                      </a:r>
                    </a:p>
                  </a:txBody>
                  <a:tcPr marL="0" marR="0" marT="0" marB="0" anchor="ctr"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path path="rect">
                        <a:fillToRect l="100000" t="100000"/>
                      </a:path>
                      <a:tileRect r="-100000" b="-100000"/>
                    </a:gradFill>
                  </a:tcPr>
                </a:tc>
              </a:tr>
              <a:tr h="243840">
                <a:tc>
                  <a:txBody>
                    <a:bodyPr/>
                    <a:lstStyle/>
                    <a:p>
                      <a:pPr marL="457200" lvl="1" indent="-276225" algn="l" rtl="0" fontAlgn="b"/>
                      <a:r>
                        <a:rPr lang="ru-RU" sz="1400" b="0" i="1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в том числе:</a:t>
                      </a:r>
                    </a:p>
                  </a:txBody>
                  <a:tcPr marL="9526" marR="9526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91CFE8"/>
                        </a:gs>
                        <a:gs pos="50000">
                          <a:srgbClr val="BDE0EF"/>
                        </a:gs>
                        <a:gs pos="100000">
                          <a:srgbClr val="DFEFF6"/>
                        </a:gs>
                      </a:gsLst>
                      <a:lin ang="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91CFE8"/>
                        </a:gs>
                        <a:gs pos="50000">
                          <a:srgbClr val="BDE0EF"/>
                        </a:gs>
                        <a:gs pos="100000">
                          <a:srgbClr val="DFEFF6"/>
                        </a:gs>
                      </a:gsLst>
                      <a:path path="rect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path path="rect">
                        <a:fillToRect l="100000" t="100000"/>
                      </a:path>
                      <a:tileRect r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path path="rect">
                        <a:fillToRect l="100000" t="100000"/>
                      </a:path>
                      <a:tileRect r="-100000" b="-100000"/>
                    </a:gradFill>
                  </a:tcPr>
                </a:tc>
              </a:tr>
              <a:tr h="368863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600" b="0" i="1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Налоговые доходы</a:t>
                      </a:r>
                    </a:p>
                  </a:txBody>
                  <a:tcPr marL="428665" marR="9526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91CFE8"/>
                        </a:gs>
                        <a:gs pos="50000">
                          <a:srgbClr val="BDE0EF"/>
                        </a:gs>
                        <a:gs pos="100000">
                          <a:srgbClr val="DFEFF6"/>
                        </a:gs>
                      </a:gsLst>
                      <a:lin ang="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1400" b="0" i="1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242 705 404,00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91CFE8"/>
                        </a:gs>
                        <a:gs pos="50000">
                          <a:srgbClr val="BDE0EF"/>
                        </a:gs>
                        <a:gs pos="100000">
                          <a:srgbClr val="DFEFF6"/>
                        </a:gs>
                      </a:gsLst>
                      <a:path path="rect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1400" b="0" i="1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197 154 996,22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91CFE8"/>
                        </a:gs>
                        <a:gs pos="50000">
                          <a:srgbClr val="BDE0EF"/>
                        </a:gs>
                        <a:gs pos="100000">
                          <a:srgbClr val="DFEFF6"/>
                        </a:gs>
                      </a:gsLst>
                      <a:path path="rect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81,23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91CFE8"/>
                        </a:gs>
                        <a:gs pos="50000">
                          <a:srgbClr val="BDE0EF"/>
                        </a:gs>
                        <a:gs pos="100000">
                          <a:srgbClr val="DFEFF6"/>
                        </a:gs>
                      </a:gsLst>
                      <a:path path="rect">
                        <a:fillToRect l="50000" t="50000" r="50000" b="50000"/>
                      </a:path>
                    </a:gradFill>
                  </a:tcPr>
                </a:tc>
              </a:tr>
              <a:tr h="391716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600" b="0" i="1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Неналоговые доходы</a:t>
                      </a:r>
                    </a:p>
                  </a:txBody>
                  <a:tcPr marL="428665" marR="9526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91CFE8"/>
                        </a:gs>
                        <a:gs pos="50000">
                          <a:srgbClr val="BDE0EF"/>
                        </a:gs>
                        <a:gs pos="100000">
                          <a:srgbClr val="DFEFF6"/>
                        </a:gs>
                      </a:gsLst>
                      <a:lin ang="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1400" b="0" i="1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20 345 500,00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91CFE8"/>
                        </a:gs>
                        <a:gs pos="50000">
                          <a:srgbClr val="BDE0EF"/>
                        </a:gs>
                        <a:gs pos="100000">
                          <a:srgbClr val="DFEFF6"/>
                        </a:gs>
                      </a:gsLst>
                      <a:path path="rect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1400" b="0" i="1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23 706 341,35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91CFE8"/>
                        </a:gs>
                        <a:gs pos="50000">
                          <a:srgbClr val="BDE0EF"/>
                        </a:gs>
                        <a:gs pos="100000">
                          <a:srgbClr val="DFEFF6"/>
                        </a:gs>
                      </a:gsLst>
                      <a:path path="rect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116,52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91CFE8"/>
                        </a:gs>
                        <a:gs pos="50000">
                          <a:srgbClr val="BDE0EF"/>
                        </a:gs>
                        <a:gs pos="100000">
                          <a:srgbClr val="DFEFF6"/>
                        </a:gs>
                      </a:gsLst>
                      <a:path path="rect">
                        <a:fillToRect l="50000" t="50000" r="50000" b="50000"/>
                      </a:path>
                    </a:gradFill>
                  </a:tcPr>
                </a:tc>
              </a:tr>
              <a:tr h="681580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Безвозмездные поступления</a:t>
                      </a:r>
                    </a:p>
                  </a:txBody>
                  <a:tcPr marL="85733" marR="9526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91CFE8"/>
                        </a:gs>
                        <a:gs pos="50000">
                          <a:srgbClr val="BDE0EF"/>
                        </a:gs>
                        <a:gs pos="100000">
                          <a:srgbClr val="DFEFF6"/>
                        </a:gs>
                      </a:gsLst>
                      <a:lin ang="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1 463 381 559,35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91CFE8"/>
                        </a:gs>
                        <a:gs pos="50000">
                          <a:srgbClr val="BDE0EF"/>
                        </a:gs>
                        <a:gs pos="100000">
                          <a:srgbClr val="DFEFF6"/>
                        </a:gs>
                      </a:gsLst>
                      <a:path path="rect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1 456 682 411,22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91CFE8"/>
                        </a:gs>
                        <a:gs pos="50000">
                          <a:srgbClr val="BDE0EF"/>
                        </a:gs>
                        <a:gs pos="100000">
                          <a:srgbClr val="DFEFF6"/>
                        </a:gs>
                      </a:gsLst>
                      <a:path path="rect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99,54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91CFE8"/>
                        </a:gs>
                        <a:gs pos="50000">
                          <a:srgbClr val="BDE0EF"/>
                        </a:gs>
                        <a:gs pos="100000">
                          <a:srgbClr val="DFEFF6"/>
                        </a:gs>
                      </a:gsLst>
                      <a:path path="rect">
                        <a:fillToRect l="50000" t="50000" r="50000" b="50000"/>
                      </a:path>
                    </a:gradFill>
                  </a:tcPr>
                </a:tc>
              </a:tr>
            </a:tbl>
          </a:graphicData>
        </a:graphic>
      </p:graphicFrame>
      <p:graphicFrame>
        <p:nvGraphicFramePr>
          <p:cNvPr id="6" name="Диаграмма 5"/>
          <p:cNvGraphicFramePr/>
          <p:nvPr/>
        </p:nvGraphicFramePr>
        <p:xfrm>
          <a:off x="251520" y="4133850"/>
          <a:ext cx="5904656" cy="27241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857250" y="1000125"/>
            <a:ext cx="2786063" cy="3381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160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Налоговые доходы 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5572125" y="1000125"/>
            <a:ext cx="2786063" cy="3381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160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Неналоговые доходы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2714625" y="4286250"/>
            <a:ext cx="3786188" cy="3365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160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Безвозмездные поступления</a:t>
            </a: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611560" y="188640"/>
            <a:ext cx="8001056" cy="648072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Объем и структура доходов районного бюджета</a:t>
            </a:r>
          </a:p>
          <a:p>
            <a:pPr algn="ctr">
              <a:defRPr/>
            </a:pPr>
            <a:r>
              <a:rPr lang="ru-RU" sz="2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за 2020 год, </a:t>
            </a:r>
            <a:r>
              <a:rPr lang="ru-RU" sz="1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рублей</a:t>
            </a:r>
            <a:endParaRPr lang="ru-RU" sz="20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  <p:graphicFrame>
        <p:nvGraphicFramePr>
          <p:cNvPr id="13" name="Group 184"/>
          <p:cNvGraphicFramePr>
            <a:graphicFrameLocks noGrp="1"/>
          </p:cNvGraphicFramePr>
          <p:nvPr/>
        </p:nvGraphicFramePr>
        <p:xfrm>
          <a:off x="214313" y="1428750"/>
          <a:ext cx="4000500" cy="2071689"/>
        </p:xfrm>
        <a:graphic>
          <a:graphicData uri="http://schemas.openxmlformats.org/drawingml/2006/table">
            <a:tbl>
              <a:tblPr/>
              <a:tblGrid>
                <a:gridCol w="1405349"/>
                <a:gridCol w="1008136"/>
                <a:gridCol w="1008074"/>
                <a:gridCol w="578941"/>
              </a:tblGrid>
              <a:tr h="415942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Наименование</a:t>
                      </a: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показателей</a:t>
                      </a:r>
                    </a:p>
                  </a:txBody>
                  <a:tcPr marL="9525" marR="9525" marT="9522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91CFE8"/>
                        </a:gs>
                        <a:gs pos="50000">
                          <a:srgbClr val="BDE0EF"/>
                        </a:gs>
                        <a:gs pos="100000">
                          <a:srgbClr val="DFEFF6"/>
                        </a:gs>
                      </a:gsLst>
                      <a:lin ang="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Утверждено </a:t>
                      </a:r>
                    </a:p>
                  </a:txBody>
                  <a:tcPr marL="9525" marR="9525" marT="9522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91CFE8"/>
                        </a:gs>
                        <a:gs pos="50000">
                          <a:srgbClr val="BDE0EF"/>
                        </a:gs>
                        <a:gs pos="100000">
                          <a:srgbClr val="DFEFF6"/>
                        </a:gs>
                      </a:gsLst>
                      <a:path path="rect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Исполнено</a:t>
                      </a:r>
                    </a:p>
                  </a:txBody>
                  <a:tcPr marL="9525" marR="9525" marT="9522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91CFE8"/>
                        </a:gs>
                        <a:gs pos="50000">
                          <a:srgbClr val="BDE0EF"/>
                        </a:gs>
                        <a:gs pos="100000">
                          <a:srgbClr val="DFEFF6"/>
                        </a:gs>
                      </a:gsLst>
                      <a:path path="rect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 % исп.</a:t>
                      </a:r>
                    </a:p>
                  </a:txBody>
                  <a:tcPr marL="9525" marR="9525" marT="9522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91CFE8"/>
                        </a:gs>
                        <a:gs pos="50000">
                          <a:srgbClr val="BDE0EF"/>
                        </a:gs>
                        <a:gs pos="100000">
                          <a:srgbClr val="DFEFF6"/>
                        </a:gs>
                      </a:gsLst>
                      <a:path path="rect">
                        <a:fillToRect l="50000" t="50000" r="50000" b="50000"/>
                      </a:path>
                    </a:gradFill>
                  </a:tcPr>
                </a:tc>
              </a:tr>
              <a:tr h="347376"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9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 НАЛОГОВЫЕ </a:t>
                      </a:r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ДОХОДЫ</a:t>
                      </a:r>
                    </a:p>
                  </a:txBody>
                  <a:tcPr marL="9525" marR="9525" marT="95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91CFE8"/>
                        </a:gs>
                        <a:gs pos="50000">
                          <a:srgbClr val="BDE0EF"/>
                        </a:gs>
                        <a:gs pos="100000">
                          <a:srgbClr val="DFEFF6"/>
                        </a:gs>
                      </a:gsLst>
                      <a:lin ang="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242 705 404,00</a:t>
                      </a:r>
                    </a:p>
                  </a:txBody>
                  <a:tcPr marL="9525" marR="857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91CFE8"/>
                        </a:gs>
                        <a:gs pos="50000">
                          <a:srgbClr val="BDE0EF"/>
                        </a:gs>
                        <a:gs pos="100000">
                          <a:srgbClr val="DFEFF6"/>
                        </a:gs>
                      </a:gsLst>
                      <a:path path="rect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197 154 996,22</a:t>
                      </a:r>
                    </a:p>
                  </a:txBody>
                  <a:tcPr marL="9525" marR="857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91CFE8"/>
                        </a:gs>
                        <a:gs pos="50000">
                          <a:srgbClr val="BDE0EF"/>
                        </a:gs>
                        <a:gs pos="100000">
                          <a:srgbClr val="DFEFF6"/>
                        </a:gs>
                      </a:gsLst>
                      <a:path path="rect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81,23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91CFE8"/>
                        </a:gs>
                        <a:gs pos="50000">
                          <a:srgbClr val="BDE0EF"/>
                        </a:gs>
                        <a:gs pos="100000">
                          <a:srgbClr val="DFEFF6"/>
                        </a:gs>
                      </a:gsLst>
                      <a:path path="rect">
                        <a:fillToRect l="50000" t="50000" r="50000" b="50000"/>
                      </a:path>
                    </a:gradFill>
                  </a:tcPr>
                </a:tc>
              </a:tr>
              <a:tr h="214239"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НДФЛ</a:t>
                      </a:r>
                    </a:p>
                  </a:txBody>
                  <a:tcPr marL="85724" marR="9525" marT="952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91CFE8"/>
                        </a:gs>
                        <a:gs pos="50000">
                          <a:srgbClr val="BDE0EF"/>
                        </a:gs>
                        <a:gs pos="100000">
                          <a:srgbClr val="DFEFF6"/>
                        </a:gs>
                      </a:gsLst>
                      <a:lin ang="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187 071 205,00</a:t>
                      </a:r>
                    </a:p>
                  </a:txBody>
                  <a:tcPr marL="9525" marR="857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91CFE8"/>
                        </a:gs>
                        <a:gs pos="50000">
                          <a:srgbClr val="BDE0EF"/>
                        </a:gs>
                        <a:gs pos="100000">
                          <a:srgbClr val="DFEFF6"/>
                        </a:gs>
                      </a:gsLst>
                      <a:path path="rect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150 592 375,69</a:t>
                      </a:r>
                    </a:p>
                  </a:txBody>
                  <a:tcPr marL="9525" marR="857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91CFE8"/>
                        </a:gs>
                        <a:gs pos="50000">
                          <a:srgbClr val="BDE0EF"/>
                        </a:gs>
                        <a:gs pos="100000">
                          <a:srgbClr val="DFEFF6"/>
                        </a:gs>
                      </a:gsLst>
                      <a:path path="rect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80,50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91CFE8"/>
                        </a:gs>
                        <a:gs pos="50000">
                          <a:srgbClr val="BDE0EF"/>
                        </a:gs>
                        <a:gs pos="100000">
                          <a:srgbClr val="DFEFF6"/>
                        </a:gs>
                      </a:gsLst>
                      <a:path path="rect">
                        <a:fillToRect l="50000" t="50000" r="50000" b="50000"/>
                      </a:path>
                    </a:gradFill>
                  </a:tcPr>
                </a:tc>
              </a:tr>
              <a:tr h="177165"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АКЦИЗЫ</a:t>
                      </a:r>
                    </a:p>
                  </a:txBody>
                  <a:tcPr marL="85724" marR="9525" marT="952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91CFE8"/>
                        </a:gs>
                        <a:gs pos="50000">
                          <a:srgbClr val="BDE0EF"/>
                        </a:gs>
                        <a:gs pos="100000">
                          <a:srgbClr val="DFEFF6"/>
                        </a:gs>
                      </a:gsLst>
                      <a:lin ang="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26 808 448,00</a:t>
                      </a:r>
                    </a:p>
                  </a:txBody>
                  <a:tcPr marL="9525" marR="857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91CFE8"/>
                        </a:gs>
                        <a:gs pos="50000">
                          <a:srgbClr val="BDE0EF"/>
                        </a:gs>
                        <a:gs pos="100000">
                          <a:srgbClr val="DFEFF6"/>
                        </a:gs>
                      </a:gsLst>
                      <a:path path="rect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22 753 832,20</a:t>
                      </a:r>
                    </a:p>
                  </a:txBody>
                  <a:tcPr marL="9525" marR="857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91CFE8"/>
                        </a:gs>
                        <a:gs pos="50000">
                          <a:srgbClr val="BDE0EF"/>
                        </a:gs>
                        <a:gs pos="100000">
                          <a:srgbClr val="DFEFF6"/>
                        </a:gs>
                      </a:gsLst>
                      <a:path path="rect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84,88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91CFE8"/>
                        </a:gs>
                        <a:gs pos="50000">
                          <a:srgbClr val="BDE0EF"/>
                        </a:gs>
                        <a:gs pos="100000">
                          <a:srgbClr val="DFEFF6"/>
                        </a:gs>
                      </a:gsLst>
                      <a:path path="rect">
                        <a:fillToRect l="50000" t="50000" r="50000" b="50000"/>
                      </a:path>
                    </a:gradFill>
                  </a:tcPr>
                </a:tc>
              </a:tr>
              <a:tr h="318800"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НАЛОГИ НА СОВОКУПНЫЙ ДОХОД</a:t>
                      </a:r>
                    </a:p>
                  </a:txBody>
                  <a:tcPr marL="85724" marR="9525" marT="952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91CFE8"/>
                        </a:gs>
                        <a:gs pos="50000">
                          <a:srgbClr val="BDE0EF"/>
                        </a:gs>
                        <a:gs pos="100000">
                          <a:srgbClr val="DFEFF6"/>
                        </a:gs>
                      </a:gsLst>
                      <a:lin ang="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24 377 936,00</a:t>
                      </a:r>
                    </a:p>
                  </a:txBody>
                  <a:tcPr marL="9525" marR="857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91CFE8"/>
                        </a:gs>
                        <a:gs pos="50000">
                          <a:srgbClr val="BDE0EF"/>
                        </a:gs>
                        <a:gs pos="100000">
                          <a:srgbClr val="DFEFF6"/>
                        </a:gs>
                      </a:gsLst>
                      <a:path path="rect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19 437 300,53</a:t>
                      </a:r>
                    </a:p>
                  </a:txBody>
                  <a:tcPr marL="9525" marR="857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91CFE8"/>
                        </a:gs>
                        <a:gs pos="50000">
                          <a:srgbClr val="BDE0EF"/>
                        </a:gs>
                        <a:gs pos="100000">
                          <a:srgbClr val="DFEFF6"/>
                        </a:gs>
                      </a:gsLst>
                      <a:path path="rect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79,73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91CFE8"/>
                        </a:gs>
                        <a:gs pos="50000">
                          <a:srgbClr val="BDE0EF"/>
                        </a:gs>
                        <a:gs pos="100000">
                          <a:srgbClr val="DFEFF6"/>
                        </a:gs>
                      </a:gsLst>
                      <a:path path="rect">
                        <a:fillToRect l="50000" t="50000" r="50000" b="50000"/>
                      </a:path>
                    </a:gradFill>
                  </a:tcPr>
                </a:tc>
              </a:tr>
              <a:tr h="177165"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ГОСПОШЛИНА</a:t>
                      </a:r>
                    </a:p>
                  </a:txBody>
                  <a:tcPr marL="85724" marR="9525" marT="952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91CFE8"/>
                        </a:gs>
                        <a:gs pos="50000">
                          <a:srgbClr val="BDE0EF"/>
                        </a:gs>
                        <a:gs pos="100000">
                          <a:srgbClr val="DFEFF6"/>
                        </a:gs>
                      </a:gsLst>
                      <a:lin ang="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4 447 815,00</a:t>
                      </a:r>
                    </a:p>
                  </a:txBody>
                  <a:tcPr marL="9525" marR="857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91CFE8"/>
                        </a:gs>
                        <a:gs pos="50000">
                          <a:srgbClr val="BDE0EF"/>
                        </a:gs>
                        <a:gs pos="100000">
                          <a:srgbClr val="DFEFF6"/>
                        </a:gs>
                      </a:gsLst>
                      <a:path path="rect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4 371 464,10</a:t>
                      </a:r>
                    </a:p>
                  </a:txBody>
                  <a:tcPr marL="9525" marR="857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91CFE8"/>
                        </a:gs>
                        <a:gs pos="50000">
                          <a:srgbClr val="BDE0EF"/>
                        </a:gs>
                        <a:gs pos="100000">
                          <a:srgbClr val="DFEFF6"/>
                        </a:gs>
                      </a:gsLst>
                      <a:path path="rect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98,28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91CFE8"/>
                        </a:gs>
                        <a:gs pos="50000">
                          <a:srgbClr val="BDE0EF"/>
                        </a:gs>
                        <a:gs pos="100000">
                          <a:srgbClr val="DFEFF6"/>
                        </a:gs>
                      </a:gsLst>
                      <a:path path="rect">
                        <a:fillToRect l="50000" t="50000" r="50000" b="50000"/>
                      </a:path>
                    </a:gradFill>
                  </a:tcPr>
                </a:tc>
              </a:tr>
              <a:tr h="421002"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ЗАДОЛЖЕННОСТЬ ПО ОТМЕНЕННЫМ НАЛОГАМ, СБОРАМ</a:t>
                      </a:r>
                    </a:p>
                  </a:txBody>
                  <a:tcPr marL="85724" marR="9525" marT="952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91CFE8"/>
                        </a:gs>
                        <a:gs pos="50000">
                          <a:srgbClr val="BDE0EF"/>
                        </a:gs>
                        <a:gs pos="100000">
                          <a:srgbClr val="DFEFF6"/>
                        </a:gs>
                      </a:gsLst>
                      <a:lin ang="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0,00</a:t>
                      </a:r>
                    </a:p>
                  </a:txBody>
                  <a:tcPr marL="9525" marR="857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91CFE8"/>
                        </a:gs>
                        <a:gs pos="50000">
                          <a:srgbClr val="BDE0EF"/>
                        </a:gs>
                        <a:gs pos="100000">
                          <a:srgbClr val="DFEFF6"/>
                        </a:gs>
                      </a:gsLst>
                      <a:path path="rect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23,70</a:t>
                      </a:r>
                    </a:p>
                  </a:txBody>
                  <a:tcPr marL="9525" marR="857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91CFE8"/>
                        </a:gs>
                        <a:gs pos="50000">
                          <a:srgbClr val="BDE0EF"/>
                        </a:gs>
                        <a:gs pos="100000">
                          <a:srgbClr val="DFEFF6"/>
                        </a:gs>
                      </a:gsLst>
                      <a:path path="rect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91CFE8"/>
                        </a:gs>
                        <a:gs pos="50000">
                          <a:srgbClr val="BDE0EF"/>
                        </a:gs>
                        <a:gs pos="100000">
                          <a:srgbClr val="DFEFF6"/>
                        </a:gs>
                      </a:gsLst>
                      <a:path path="rect">
                        <a:fillToRect l="50000" t="50000" r="50000" b="50000"/>
                      </a:path>
                    </a:gradFill>
                  </a:tcPr>
                </a:tc>
              </a:tr>
            </a:tbl>
          </a:graphicData>
        </a:graphic>
      </p:graphicFrame>
      <p:graphicFrame>
        <p:nvGraphicFramePr>
          <p:cNvPr id="14" name="Group 186"/>
          <p:cNvGraphicFramePr>
            <a:graphicFrameLocks noGrp="1"/>
          </p:cNvGraphicFramePr>
          <p:nvPr/>
        </p:nvGraphicFramePr>
        <p:xfrm>
          <a:off x="4429125" y="1428750"/>
          <a:ext cx="4429124" cy="2101852"/>
        </p:xfrm>
        <a:graphic>
          <a:graphicData uri="http://schemas.openxmlformats.org/drawingml/2006/table">
            <a:tbl>
              <a:tblPr/>
              <a:tblGrid>
                <a:gridCol w="2000250"/>
                <a:gridCol w="950917"/>
                <a:gridCol w="936096"/>
                <a:gridCol w="541861"/>
              </a:tblGrid>
              <a:tr h="428358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Наименование</a:t>
                      </a: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показателей</a:t>
                      </a:r>
                    </a:p>
                  </a:txBody>
                  <a:tcPr marL="9525" marR="9525" marT="9520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91CFE8"/>
                        </a:gs>
                        <a:gs pos="50000">
                          <a:srgbClr val="BDE0EF"/>
                        </a:gs>
                        <a:gs pos="100000">
                          <a:srgbClr val="DFEFF6"/>
                        </a:gs>
                      </a:gsLst>
                      <a:lin ang="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Утверждено </a:t>
                      </a:r>
                    </a:p>
                  </a:txBody>
                  <a:tcPr marL="9525" marR="9525" marT="9520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91CFE8"/>
                        </a:gs>
                        <a:gs pos="50000">
                          <a:srgbClr val="BDE0EF"/>
                        </a:gs>
                        <a:gs pos="100000">
                          <a:srgbClr val="DFEFF6"/>
                        </a:gs>
                      </a:gsLst>
                      <a:path path="rect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Исполнено</a:t>
                      </a:r>
                    </a:p>
                  </a:txBody>
                  <a:tcPr marL="9525" marR="9525" marT="952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91CFE8"/>
                        </a:gs>
                        <a:gs pos="50000">
                          <a:srgbClr val="BDE0EF"/>
                        </a:gs>
                        <a:gs pos="100000">
                          <a:srgbClr val="DFEFF6"/>
                        </a:gs>
                      </a:gsLst>
                      <a:path path="rect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 % исп.</a:t>
                      </a:r>
                    </a:p>
                  </a:txBody>
                  <a:tcPr marL="9525" marR="9525" marT="9520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91CFE8"/>
                        </a:gs>
                        <a:gs pos="50000">
                          <a:srgbClr val="BDE0EF"/>
                        </a:gs>
                        <a:gs pos="100000">
                          <a:srgbClr val="DFEFF6"/>
                        </a:gs>
                      </a:gsLst>
                      <a:path path="rect">
                        <a:fillToRect l="50000" t="50000" r="50000" b="50000"/>
                      </a:path>
                    </a:gradFill>
                  </a:tcPr>
                </a:tc>
              </a:tr>
              <a:tr h="285572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  НЕНАЛОГОВЫЕ </a:t>
                      </a:r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ДОХОДЫ</a:t>
                      </a:r>
                    </a:p>
                  </a:txBody>
                  <a:tcPr marL="9525" marR="9525" marT="95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91CFE8"/>
                        </a:gs>
                        <a:gs pos="50000">
                          <a:srgbClr val="BDE0EF"/>
                        </a:gs>
                        <a:gs pos="100000">
                          <a:srgbClr val="DFEFF6"/>
                        </a:gs>
                      </a:gsLst>
                      <a:lin ang="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20 345 500,00</a:t>
                      </a:r>
                    </a:p>
                  </a:txBody>
                  <a:tcPr marL="9525" marR="857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91CFE8"/>
                        </a:gs>
                        <a:gs pos="50000">
                          <a:srgbClr val="BDE0EF"/>
                        </a:gs>
                        <a:gs pos="100000">
                          <a:srgbClr val="DFEFF6"/>
                        </a:gs>
                      </a:gsLst>
                      <a:path path="rect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23 706 341,35</a:t>
                      </a:r>
                    </a:p>
                  </a:txBody>
                  <a:tcPr marL="9525" marR="857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91CFE8"/>
                        </a:gs>
                        <a:gs pos="50000">
                          <a:srgbClr val="BDE0EF"/>
                        </a:gs>
                        <a:gs pos="100000">
                          <a:srgbClr val="DFEFF6"/>
                        </a:gs>
                      </a:gsLst>
                      <a:path path="rect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116,52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91CFE8"/>
                        </a:gs>
                        <a:gs pos="50000">
                          <a:srgbClr val="BDE0EF"/>
                        </a:gs>
                        <a:gs pos="100000">
                          <a:srgbClr val="DFEFF6"/>
                        </a:gs>
                      </a:gsLst>
                      <a:path path="rect">
                        <a:fillToRect l="50000" t="50000" r="50000" b="50000"/>
                      </a:path>
                    </a:gradFill>
                  </a:tcPr>
                </a:tc>
              </a:tr>
              <a:tr h="288747"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ДОХОДЫ ОТ ИСПОЛЬЗОВАНИЯ </a:t>
                      </a:r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ИМУЩЕСТВА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85724" marR="9525" marT="95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91CFE8"/>
                        </a:gs>
                        <a:gs pos="50000">
                          <a:srgbClr val="BDE0EF"/>
                        </a:gs>
                        <a:gs pos="100000">
                          <a:srgbClr val="DFEFF6"/>
                        </a:gs>
                      </a:gsLst>
                      <a:lin ang="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16 696 000,00</a:t>
                      </a:r>
                    </a:p>
                  </a:txBody>
                  <a:tcPr marL="9525" marR="857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91CFE8"/>
                        </a:gs>
                        <a:gs pos="50000">
                          <a:srgbClr val="BDE0EF"/>
                        </a:gs>
                        <a:gs pos="100000">
                          <a:srgbClr val="DFEFF6"/>
                        </a:gs>
                      </a:gsLst>
                      <a:path path="rect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17 137 649,23</a:t>
                      </a:r>
                    </a:p>
                  </a:txBody>
                  <a:tcPr marL="9525" marR="857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91CFE8"/>
                        </a:gs>
                        <a:gs pos="50000">
                          <a:srgbClr val="BDE0EF"/>
                        </a:gs>
                        <a:gs pos="100000">
                          <a:srgbClr val="DFEFF6"/>
                        </a:gs>
                      </a:gsLst>
                      <a:path path="rect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102,65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91CFE8"/>
                        </a:gs>
                        <a:gs pos="50000">
                          <a:srgbClr val="BDE0EF"/>
                        </a:gs>
                        <a:gs pos="100000">
                          <a:srgbClr val="DFEFF6"/>
                        </a:gs>
                      </a:gsLst>
                      <a:path path="rect">
                        <a:fillToRect l="50000" t="50000" r="50000" b="50000"/>
                      </a:path>
                    </a:gradFill>
                  </a:tcPr>
                </a:tc>
              </a:tr>
              <a:tr h="283840"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ПЛАТЕЖИ ПРИ ПОЛЬЗОВАНИИ ПРИРОДНЫМИ РЕСУРСАМИ</a:t>
                      </a:r>
                    </a:p>
                  </a:txBody>
                  <a:tcPr marL="85724" marR="9525" marT="95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91CFE8"/>
                        </a:gs>
                        <a:gs pos="50000">
                          <a:srgbClr val="BDE0EF"/>
                        </a:gs>
                        <a:gs pos="100000">
                          <a:srgbClr val="DFEFF6"/>
                        </a:gs>
                      </a:gsLst>
                      <a:lin ang="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430 800,00</a:t>
                      </a:r>
                    </a:p>
                  </a:txBody>
                  <a:tcPr marL="9525" marR="857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91CFE8"/>
                        </a:gs>
                        <a:gs pos="50000">
                          <a:srgbClr val="BDE0EF"/>
                        </a:gs>
                        <a:gs pos="100000">
                          <a:srgbClr val="DFEFF6"/>
                        </a:gs>
                      </a:gsLst>
                      <a:path path="rect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456 660,16</a:t>
                      </a:r>
                    </a:p>
                  </a:txBody>
                  <a:tcPr marL="9525" marR="857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91CFE8"/>
                        </a:gs>
                        <a:gs pos="50000">
                          <a:srgbClr val="BDE0EF"/>
                        </a:gs>
                        <a:gs pos="100000">
                          <a:srgbClr val="DFEFF6"/>
                        </a:gs>
                      </a:gsLst>
                      <a:path path="rect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106,00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91CFE8"/>
                        </a:gs>
                        <a:gs pos="50000">
                          <a:srgbClr val="BDE0EF"/>
                        </a:gs>
                        <a:gs pos="100000">
                          <a:srgbClr val="DFEFF6"/>
                        </a:gs>
                      </a:gsLst>
                      <a:path path="rect">
                        <a:fillToRect l="50000" t="50000" r="50000" b="50000"/>
                      </a:path>
                    </a:gradFill>
                  </a:tcPr>
                </a:tc>
              </a:tr>
              <a:tr h="283840"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ДОХОДЫ ОТ КОМПЕНСАЦИИ ЗАТРАТ </a:t>
                      </a:r>
                    </a:p>
                  </a:txBody>
                  <a:tcPr marL="85724" marR="9525" marT="95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91CFE8"/>
                        </a:gs>
                        <a:gs pos="50000">
                          <a:srgbClr val="BDE0EF"/>
                        </a:gs>
                        <a:gs pos="100000">
                          <a:srgbClr val="DFEFF6"/>
                        </a:gs>
                      </a:gsLst>
                      <a:lin ang="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273 000,00</a:t>
                      </a:r>
                    </a:p>
                  </a:txBody>
                  <a:tcPr marL="9525" marR="857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91CFE8"/>
                        </a:gs>
                        <a:gs pos="50000">
                          <a:srgbClr val="BDE0EF"/>
                        </a:gs>
                        <a:gs pos="100000">
                          <a:srgbClr val="DFEFF6"/>
                        </a:gs>
                      </a:gsLst>
                      <a:path path="rect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171 297,70</a:t>
                      </a:r>
                    </a:p>
                  </a:txBody>
                  <a:tcPr marL="9525" marR="857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91CFE8"/>
                        </a:gs>
                        <a:gs pos="50000">
                          <a:srgbClr val="BDE0EF"/>
                        </a:gs>
                        <a:gs pos="100000">
                          <a:srgbClr val="DFEFF6"/>
                        </a:gs>
                      </a:gsLst>
                      <a:path path="rect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62,75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91CFE8"/>
                        </a:gs>
                        <a:gs pos="50000">
                          <a:srgbClr val="BDE0EF"/>
                        </a:gs>
                        <a:gs pos="100000">
                          <a:srgbClr val="DFEFF6"/>
                        </a:gs>
                      </a:gsLst>
                      <a:path path="rect">
                        <a:fillToRect l="50000" t="50000" r="50000" b="50000"/>
                      </a:path>
                    </a:gradFill>
                  </a:tcPr>
                </a:tc>
              </a:tr>
              <a:tr h="177165"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ДОХОДЫ ОТ ПРОДАЖИ АКТИВОВ</a:t>
                      </a:r>
                    </a:p>
                  </a:txBody>
                  <a:tcPr marL="85724" marR="9525" marT="95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91CFE8"/>
                        </a:gs>
                        <a:gs pos="50000">
                          <a:srgbClr val="BDE0EF"/>
                        </a:gs>
                        <a:gs pos="100000">
                          <a:srgbClr val="DFEFF6"/>
                        </a:gs>
                      </a:gsLst>
                      <a:lin ang="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1 691 700,00</a:t>
                      </a:r>
                    </a:p>
                  </a:txBody>
                  <a:tcPr marL="9525" marR="857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91CFE8"/>
                        </a:gs>
                        <a:gs pos="50000">
                          <a:srgbClr val="BDE0EF"/>
                        </a:gs>
                        <a:gs pos="100000">
                          <a:srgbClr val="DFEFF6"/>
                        </a:gs>
                      </a:gsLst>
                      <a:path path="rect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4 211 549,74</a:t>
                      </a:r>
                    </a:p>
                  </a:txBody>
                  <a:tcPr marL="9525" marR="857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91CFE8"/>
                        </a:gs>
                        <a:gs pos="50000">
                          <a:srgbClr val="BDE0EF"/>
                        </a:gs>
                        <a:gs pos="100000">
                          <a:srgbClr val="DFEFF6"/>
                        </a:gs>
                      </a:gsLst>
                      <a:path path="rect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248,95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91CFE8"/>
                        </a:gs>
                        <a:gs pos="50000">
                          <a:srgbClr val="BDE0EF"/>
                        </a:gs>
                        <a:gs pos="100000">
                          <a:srgbClr val="DFEFF6"/>
                        </a:gs>
                      </a:gsLst>
                      <a:path path="rect">
                        <a:fillToRect l="50000" t="50000" r="50000" b="50000"/>
                      </a:path>
                    </a:gradFill>
                  </a:tcPr>
                </a:tc>
              </a:tr>
              <a:tr h="177165"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ШТРАФЫ, САНКЦИИ</a:t>
                      </a:r>
                    </a:p>
                  </a:txBody>
                  <a:tcPr marL="85724" marR="9525" marT="95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91CFE8"/>
                        </a:gs>
                        <a:gs pos="50000">
                          <a:srgbClr val="BDE0EF"/>
                        </a:gs>
                        <a:gs pos="100000">
                          <a:srgbClr val="DFEFF6"/>
                        </a:gs>
                      </a:gsLst>
                      <a:lin ang="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1 254 000,00</a:t>
                      </a:r>
                    </a:p>
                  </a:txBody>
                  <a:tcPr marL="9525" marR="857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91CFE8"/>
                        </a:gs>
                        <a:gs pos="50000">
                          <a:srgbClr val="BDE0EF"/>
                        </a:gs>
                        <a:gs pos="100000">
                          <a:srgbClr val="DFEFF6"/>
                        </a:gs>
                      </a:gsLst>
                      <a:path path="rect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1 769 810,27</a:t>
                      </a:r>
                    </a:p>
                  </a:txBody>
                  <a:tcPr marL="9525" marR="857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91CFE8"/>
                        </a:gs>
                        <a:gs pos="50000">
                          <a:srgbClr val="BDE0EF"/>
                        </a:gs>
                        <a:gs pos="100000">
                          <a:srgbClr val="DFEFF6"/>
                        </a:gs>
                      </a:gsLst>
                      <a:path path="rect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141,13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91CFE8"/>
                        </a:gs>
                        <a:gs pos="50000">
                          <a:srgbClr val="BDE0EF"/>
                        </a:gs>
                        <a:gs pos="100000">
                          <a:srgbClr val="DFEFF6"/>
                        </a:gs>
                      </a:gsLst>
                      <a:path path="rect">
                        <a:fillToRect l="50000" t="50000" r="50000" b="50000"/>
                      </a:path>
                    </a:gradFill>
                  </a:tcPr>
                </a:tc>
              </a:tr>
              <a:tr h="177165"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ПРОЧИЕ НЕНАЛОГОВЫЕ ДОХОДЫ</a:t>
                      </a:r>
                    </a:p>
                  </a:txBody>
                  <a:tcPr marL="85724" marR="9525" marT="95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91CFE8"/>
                        </a:gs>
                        <a:gs pos="50000">
                          <a:srgbClr val="BDE0EF"/>
                        </a:gs>
                        <a:gs pos="100000">
                          <a:srgbClr val="DFEFF6"/>
                        </a:gs>
                      </a:gsLst>
                      <a:lin ang="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0,00</a:t>
                      </a:r>
                    </a:p>
                  </a:txBody>
                  <a:tcPr marL="9525" marR="857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91CFE8"/>
                        </a:gs>
                        <a:gs pos="50000">
                          <a:srgbClr val="BDE0EF"/>
                        </a:gs>
                        <a:gs pos="100000">
                          <a:srgbClr val="DFEFF6"/>
                        </a:gs>
                      </a:gsLst>
                      <a:path path="rect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-40 625,75</a:t>
                      </a:r>
                    </a:p>
                  </a:txBody>
                  <a:tcPr marL="9525" marR="857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91CFE8"/>
                        </a:gs>
                        <a:gs pos="50000">
                          <a:srgbClr val="BDE0EF"/>
                        </a:gs>
                        <a:gs pos="100000">
                          <a:srgbClr val="DFEFF6"/>
                        </a:gs>
                      </a:gsLst>
                      <a:path path="rect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91CFE8"/>
                        </a:gs>
                        <a:gs pos="50000">
                          <a:srgbClr val="BDE0EF"/>
                        </a:gs>
                        <a:gs pos="100000">
                          <a:srgbClr val="DFEFF6"/>
                        </a:gs>
                      </a:gsLst>
                      <a:path path="rect">
                        <a:fillToRect l="50000" t="50000" r="50000" b="50000"/>
                      </a:path>
                    </a:gradFill>
                  </a:tcPr>
                </a:tc>
              </a:tr>
            </a:tbl>
          </a:graphicData>
        </a:graphic>
      </p:graphicFrame>
      <p:graphicFrame>
        <p:nvGraphicFramePr>
          <p:cNvPr id="15" name="Group 139"/>
          <p:cNvGraphicFramePr>
            <a:graphicFrameLocks noGrp="1"/>
          </p:cNvGraphicFramePr>
          <p:nvPr/>
        </p:nvGraphicFramePr>
        <p:xfrm>
          <a:off x="1428750" y="4071938"/>
          <a:ext cx="5807075" cy="2338390"/>
        </p:xfrm>
        <a:graphic>
          <a:graphicData uri="http://schemas.openxmlformats.org/drawingml/2006/table">
            <a:tbl>
              <a:tblPr/>
              <a:tblGrid>
                <a:gridCol w="2639580"/>
                <a:gridCol w="1223437"/>
                <a:gridCol w="1203710"/>
                <a:gridCol w="740348"/>
              </a:tblGrid>
              <a:tr h="357106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Наименование показателей</a:t>
                      </a:r>
                    </a:p>
                  </a:txBody>
                  <a:tcPr marL="9524" marR="9524" marT="9523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91CFE8"/>
                        </a:gs>
                        <a:gs pos="50000">
                          <a:srgbClr val="BDE0EF"/>
                        </a:gs>
                        <a:gs pos="100000">
                          <a:srgbClr val="DFEFF6"/>
                        </a:gs>
                      </a:gsLst>
                      <a:lin ang="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Утверждено </a:t>
                      </a:r>
                    </a:p>
                  </a:txBody>
                  <a:tcPr marL="9524" marR="9524" marT="9523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91CFE8"/>
                        </a:gs>
                        <a:gs pos="50000">
                          <a:srgbClr val="BDE0EF"/>
                        </a:gs>
                        <a:gs pos="100000">
                          <a:srgbClr val="DFEFF6"/>
                        </a:gs>
                      </a:gsLst>
                      <a:path path="rect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Исполнено</a:t>
                      </a:r>
                    </a:p>
                  </a:txBody>
                  <a:tcPr marL="9524" marR="9524" marT="9523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91CFE8"/>
                        </a:gs>
                        <a:gs pos="50000">
                          <a:srgbClr val="BDE0EF"/>
                        </a:gs>
                        <a:gs pos="100000">
                          <a:srgbClr val="DFEFF6"/>
                        </a:gs>
                      </a:gsLst>
                      <a:path path="rect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 % исп.</a:t>
                      </a:r>
                    </a:p>
                  </a:txBody>
                  <a:tcPr marL="9524" marR="9524" marT="9523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91CFE8"/>
                        </a:gs>
                        <a:gs pos="50000">
                          <a:srgbClr val="BDE0EF"/>
                        </a:gs>
                        <a:gs pos="100000">
                          <a:srgbClr val="DFEFF6"/>
                        </a:gs>
                      </a:gsLst>
                      <a:path path="rect">
                        <a:fillToRect l="50000" t="50000" r="50000" b="50000"/>
                      </a:path>
                    </a:gradFill>
                  </a:tcPr>
                </a:tc>
              </a:tr>
              <a:tr h="295942"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БЕЗВОЗМЕЗДНЫЕ </a:t>
                      </a:r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ПОСТУПЛЕНИЯ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5718" marR="9524" marT="95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91CFE8"/>
                        </a:gs>
                        <a:gs pos="50000">
                          <a:srgbClr val="BDE0EF"/>
                        </a:gs>
                        <a:gs pos="100000">
                          <a:srgbClr val="DFEFF6"/>
                        </a:gs>
                      </a:gsLst>
                      <a:lin ang="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1 463 381 559,35</a:t>
                      </a:r>
                    </a:p>
                  </a:txBody>
                  <a:tcPr marL="9525" marR="857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91CFE8"/>
                        </a:gs>
                        <a:gs pos="50000">
                          <a:srgbClr val="BDE0EF"/>
                        </a:gs>
                        <a:gs pos="100000">
                          <a:srgbClr val="DFEFF6"/>
                        </a:gs>
                      </a:gsLst>
                      <a:path path="rect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1 456 682 411,22</a:t>
                      </a:r>
                    </a:p>
                  </a:txBody>
                  <a:tcPr marL="9525" marR="857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91CFE8"/>
                        </a:gs>
                        <a:gs pos="50000">
                          <a:srgbClr val="BDE0EF"/>
                        </a:gs>
                        <a:gs pos="100000">
                          <a:srgbClr val="DFEFF6"/>
                        </a:gs>
                      </a:gsLst>
                      <a:path path="rect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99,54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91CFE8"/>
                        </a:gs>
                        <a:gs pos="50000">
                          <a:srgbClr val="BDE0EF"/>
                        </a:gs>
                        <a:gs pos="100000">
                          <a:srgbClr val="DFEFF6"/>
                        </a:gs>
                      </a:gsLst>
                      <a:path path="rect">
                        <a:fillToRect l="50000" t="50000" r="50000" b="50000"/>
                      </a:path>
                    </a:gradFill>
                  </a:tcPr>
                </a:tc>
              </a:tr>
              <a:tr h="195642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Дотации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5718" marR="9524" marT="952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91CFE8"/>
                        </a:gs>
                        <a:gs pos="50000">
                          <a:srgbClr val="BDE0EF"/>
                        </a:gs>
                        <a:gs pos="100000">
                          <a:srgbClr val="DFEFF6"/>
                        </a:gs>
                      </a:gsLst>
                      <a:lin ang="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74 154 100,00</a:t>
                      </a:r>
                    </a:p>
                  </a:txBody>
                  <a:tcPr marL="9525" marR="857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91CFE8"/>
                        </a:gs>
                        <a:gs pos="50000">
                          <a:srgbClr val="BDE0EF"/>
                        </a:gs>
                        <a:gs pos="100000">
                          <a:srgbClr val="DFEFF6"/>
                        </a:gs>
                      </a:gsLst>
                      <a:path path="rect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74 154 100,00</a:t>
                      </a:r>
                    </a:p>
                  </a:txBody>
                  <a:tcPr marL="9525" marR="857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91CFE8"/>
                        </a:gs>
                        <a:gs pos="50000">
                          <a:srgbClr val="BDE0EF"/>
                        </a:gs>
                        <a:gs pos="100000">
                          <a:srgbClr val="DFEFF6"/>
                        </a:gs>
                      </a:gsLst>
                      <a:path path="rect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100,00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91CFE8"/>
                        </a:gs>
                        <a:gs pos="50000">
                          <a:srgbClr val="BDE0EF"/>
                        </a:gs>
                        <a:gs pos="100000">
                          <a:srgbClr val="DFEFF6"/>
                        </a:gs>
                      </a:gsLst>
                      <a:path path="rect">
                        <a:fillToRect l="50000" t="50000" r="50000" b="50000"/>
                      </a:path>
                    </a:gradFill>
                  </a:tcPr>
                </a:tc>
              </a:tr>
              <a:tr h="192403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Субсидии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5718" marR="9524" marT="952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91CFE8"/>
                        </a:gs>
                        <a:gs pos="50000">
                          <a:srgbClr val="BDE0EF"/>
                        </a:gs>
                        <a:gs pos="100000">
                          <a:srgbClr val="DFEFF6"/>
                        </a:gs>
                      </a:gsLst>
                      <a:lin ang="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673 929 616,50</a:t>
                      </a:r>
                    </a:p>
                  </a:txBody>
                  <a:tcPr marL="9525" marR="857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91CFE8"/>
                        </a:gs>
                        <a:gs pos="50000">
                          <a:srgbClr val="BDE0EF"/>
                        </a:gs>
                        <a:gs pos="100000">
                          <a:srgbClr val="DFEFF6"/>
                        </a:gs>
                      </a:gsLst>
                      <a:path path="rect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664 521 461,37</a:t>
                      </a:r>
                    </a:p>
                  </a:txBody>
                  <a:tcPr marL="9525" marR="857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91CFE8"/>
                        </a:gs>
                        <a:gs pos="50000">
                          <a:srgbClr val="BDE0EF"/>
                        </a:gs>
                        <a:gs pos="100000">
                          <a:srgbClr val="DFEFF6"/>
                        </a:gs>
                      </a:gsLst>
                      <a:path path="rect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98,60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91CFE8"/>
                        </a:gs>
                        <a:gs pos="50000">
                          <a:srgbClr val="BDE0EF"/>
                        </a:gs>
                        <a:gs pos="100000">
                          <a:srgbClr val="DFEFF6"/>
                        </a:gs>
                      </a:gsLst>
                      <a:path path="rect">
                        <a:fillToRect l="50000" t="50000" r="50000" b="50000"/>
                      </a:path>
                    </a:gradFill>
                  </a:tcPr>
                </a:tc>
              </a:tr>
              <a:tr h="192403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Субвенции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5718" marR="9524" marT="952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91CFE8"/>
                        </a:gs>
                        <a:gs pos="50000">
                          <a:srgbClr val="BDE0EF"/>
                        </a:gs>
                        <a:gs pos="100000">
                          <a:srgbClr val="DFEFF6"/>
                        </a:gs>
                      </a:gsLst>
                      <a:lin ang="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692 177 606,25</a:t>
                      </a:r>
                    </a:p>
                  </a:txBody>
                  <a:tcPr marL="9525" marR="857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91CFE8"/>
                        </a:gs>
                        <a:gs pos="50000">
                          <a:srgbClr val="BDE0EF"/>
                        </a:gs>
                        <a:gs pos="100000">
                          <a:srgbClr val="DFEFF6"/>
                        </a:gs>
                      </a:gsLst>
                      <a:path path="rect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694 477 606,25</a:t>
                      </a:r>
                    </a:p>
                  </a:txBody>
                  <a:tcPr marL="9525" marR="857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91CFE8"/>
                        </a:gs>
                        <a:gs pos="50000">
                          <a:srgbClr val="BDE0EF"/>
                        </a:gs>
                        <a:gs pos="100000">
                          <a:srgbClr val="DFEFF6"/>
                        </a:gs>
                      </a:gsLst>
                      <a:path path="rect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100,33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91CFE8"/>
                        </a:gs>
                        <a:gs pos="50000">
                          <a:srgbClr val="BDE0EF"/>
                        </a:gs>
                        <a:gs pos="100000">
                          <a:srgbClr val="DFEFF6"/>
                        </a:gs>
                      </a:gsLst>
                      <a:path path="rect">
                        <a:fillToRect l="50000" t="50000" r="50000" b="50000"/>
                      </a:path>
                    </a:gradFill>
                  </a:tcPr>
                </a:tc>
              </a:tr>
              <a:tr h="192403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Иные межбюджетные трансферты</a:t>
                      </a:r>
                    </a:p>
                  </a:txBody>
                  <a:tcPr marL="85718" marR="9524" marT="952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91CFE8"/>
                        </a:gs>
                        <a:gs pos="50000">
                          <a:srgbClr val="BDE0EF"/>
                        </a:gs>
                        <a:gs pos="100000">
                          <a:srgbClr val="DFEFF6"/>
                        </a:gs>
                      </a:gsLst>
                      <a:lin ang="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13 162 663,96</a:t>
                      </a:r>
                    </a:p>
                  </a:txBody>
                  <a:tcPr marL="9525" marR="857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91CFE8"/>
                        </a:gs>
                        <a:gs pos="50000">
                          <a:srgbClr val="BDE0EF"/>
                        </a:gs>
                        <a:gs pos="100000">
                          <a:srgbClr val="DFEFF6"/>
                        </a:gs>
                      </a:gsLst>
                      <a:path path="rect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13 571 670,96</a:t>
                      </a:r>
                    </a:p>
                  </a:txBody>
                  <a:tcPr marL="9525" marR="857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91CFE8"/>
                        </a:gs>
                        <a:gs pos="50000">
                          <a:srgbClr val="BDE0EF"/>
                        </a:gs>
                        <a:gs pos="100000">
                          <a:srgbClr val="DFEFF6"/>
                        </a:gs>
                      </a:gsLst>
                      <a:path path="rect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103,11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91CFE8"/>
                        </a:gs>
                        <a:gs pos="50000">
                          <a:srgbClr val="BDE0EF"/>
                        </a:gs>
                        <a:gs pos="100000">
                          <a:srgbClr val="DFEFF6"/>
                        </a:gs>
                      </a:gsLst>
                      <a:path path="rect">
                        <a:fillToRect l="50000" t="50000" r="50000" b="50000"/>
                      </a:path>
                    </a:gradFill>
                  </a:tcPr>
                </a:tc>
              </a:tr>
              <a:tr h="314323"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ПРОЧИЕ БЕЗВОЗМЕЗДНЫЕ ПОСТУПЛЕНИЯ</a:t>
                      </a:r>
                    </a:p>
                  </a:txBody>
                  <a:tcPr marL="85718" marR="9524" marT="952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91CFE8"/>
                        </a:gs>
                        <a:gs pos="50000">
                          <a:srgbClr val="BDE0EF"/>
                        </a:gs>
                        <a:gs pos="100000">
                          <a:srgbClr val="DFEFF6"/>
                        </a:gs>
                      </a:gsLst>
                      <a:lin ang="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5 513 685,06</a:t>
                      </a:r>
                    </a:p>
                  </a:txBody>
                  <a:tcPr marL="9525" marR="857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91CFE8"/>
                        </a:gs>
                        <a:gs pos="50000">
                          <a:srgbClr val="BDE0EF"/>
                        </a:gs>
                        <a:gs pos="100000">
                          <a:srgbClr val="DFEFF6"/>
                        </a:gs>
                      </a:gsLst>
                      <a:path path="rect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5 513 685,06</a:t>
                      </a:r>
                    </a:p>
                  </a:txBody>
                  <a:tcPr marL="9525" marR="857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91CFE8"/>
                        </a:gs>
                        <a:gs pos="50000">
                          <a:srgbClr val="BDE0EF"/>
                        </a:gs>
                        <a:gs pos="100000">
                          <a:srgbClr val="DFEFF6"/>
                        </a:gs>
                      </a:gsLst>
                      <a:path path="rect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100,00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91CFE8"/>
                        </a:gs>
                        <a:gs pos="50000">
                          <a:srgbClr val="BDE0EF"/>
                        </a:gs>
                        <a:gs pos="100000">
                          <a:srgbClr val="DFEFF6"/>
                        </a:gs>
                      </a:gsLst>
                      <a:path path="rect">
                        <a:fillToRect l="50000" t="50000" r="50000" b="50000"/>
                      </a:path>
                    </a:gradFill>
                  </a:tcPr>
                </a:tc>
              </a:tr>
              <a:tr h="421002"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ДОХОДЫ </a:t>
                      </a:r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ОТ ВОЗВРАТА ТРАНСФЕРТОВ</a:t>
                      </a:r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, ИМЕЮЩИХ ЦЕЛЕВОЕ НАЗНАЧЕНИЕ, ПРОШЛЫХ ЛЕТ</a:t>
                      </a:r>
                    </a:p>
                  </a:txBody>
                  <a:tcPr marL="85718" marR="9524" marT="952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91CFE8"/>
                        </a:gs>
                        <a:gs pos="50000">
                          <a:srgbClr val="BDE0EF"/>
                        </a:gs>
                        <a:gs pos="100000">
                          <a:srgbClr val="DFEFF6"/>
                        </a:gs>
                      </a:gsLst>
                      <a:lin ang="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5 270 176,77</a:t>
                      </a:r>
                    </a:p>
                  </a:txBody>
                  <a:tcPr marL="9525" marR="857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91CFE8"/>
                        </a:gs>
                        <a:gs pos="50000">
                          <a:srgbClr val="BDE0EF"/>
                        </a:gs>
                        <a:gs pos="100000">
                          <a:srgbClr val="DFEFF6"/>
                        </a:gs>
                      </a:gsLst>
                      <a:path path="rect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5 270 176,77</a:t>
                      </a:r>
                    </a:p>
                  </a:txBody>
                  <a:tcPr marL="9525" marR="857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91CFE8"/>
                        </a:gs>
                        <a:gs pos="50000">
                          <a:srgbClr val="BDE0EF"/>
                        </a:gs>
                        <a:gs pos="100000">
                          <a:srgbClr val="DFEFF6"/>
                        </a:gs>
                      </a:gsLst>
                      <a:path path="rect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100,00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91CFE8"/>
                        </a:gs>
                        <a:gs pos="50000">
                          <a:srgbClr val="BDE0EF"/>
                        </a:gs>
                        <a:gs pos="100000">
                          <a:srgbClr val="DFEFF6"/>
                        </a:gs>
                      </a:gsLst>
                      <a:path path="rect">
                        <a:fillToRect l="50000" t="50000" r="50000" b="50000"/>
                      </a:path>
                    </a:gradFill>
                  </a:tcPr>
                </a:tc>
              </a:tr>
              <a:tr h="177165"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ВОЗВРАТ </a:t>
                      </a:r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ОСТАТКОВ ПРОШЛЫХ </a:t>
                      </a:r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ЛЕТ</a:t>
                      </a:r>
                    </a:p>
                  </a:txBody>
                  <a:tcPr marL="85718" marR="9524" marT="952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91CFE8"/>
                        </a:gs>
                        <a:gs pos="50000">
                          <a:srgbClr val="BDE0EF"/>
                        </a:gs>
                        <a:gs pos="100000">
                          <a:srgbClr val="DFEFF6"/>
                        </a:gs>
                      </a:gsLst>
                      <a:lin ang="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-826 289,19</a:t>
                      </a:r>
                    </a:p>
                  </a:txBody>
                  <a:tcPr marL="9525" marR="857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91CFE8"/>
                        </a:gs>
                        <a:gs pos="50000">
                          <a:srgbClr val="BDE0EF"/>
                        </a:gs>
                        <a:gs pos="100000">
                          <a:srgbClr val="DFEFF6"/>
                        </a:gs>
                      </a:gsLst>
                      <a:path path="rect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-826 289,19</a:t>
                      </a:r>
                    </a:p>
                  </a:txBody>
                  <a:tcPr marL="9525" marR="857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91CFE8"/>
                        </a:gs>
                        <a:gs pos="50000">
                          <a:srgbClr val="BDE0EF"/>
                        </a:gs>
                        <a:gs pos="100000">
                          <a:srgbClr val="DFEFF6"/>
                        </a:gs>
                      </a:gsLst>
                      <a:path path="rect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100,00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91CFE8"/>
                        </a:gs>
                        <a:gs pos="50000">
                          <a:srgbClr val="BDE0EF"/>
                        </a:gs>
                        <a:gs pos="100000">
                          <a:srgbClr val="DFEFF6"/>
                        </a:gs>
                      </a:gsLst>
                      <a:path path="rect">
                        <a:fillToRect l="50000" t="50000" r="50000" b="50000"/>
                      </a:path>
                    </a:gradFill>
                  </a:tcPr>
                </a:tc>
              </a:tr>
            </a:tbl>
          </a:graphicData>
        </a:graphic>
      </p:graphicFrame>
      <p:sp>
        <p:nvSpPr>
          <p:cNvPr id="16" name="Прямоугольник 15"/>
          <p:cNvSpPr/>
          <p:nvPr/>
        </p:nvSpPr>
        <p:spPr>
          <a:xfrm>
            <a:off x="857250" y="1000125"/>
            <a:ext cx="2786063" cy="3381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16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Налоговые доходы 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5572125" y="1000125"/>
            <a:ext cx="2786063" cy="3381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160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Неналоговые доходы</a:t>
            </a:r>
          </a:p>
        </p:txBody>
      </p:sp>
      <p:sp>
        <p:nvSpPr>
          <p:cNvPr id="18" name="Прямоугольник 17"/>
          <p:cNvSpPr/>
          <p:nvPr/>
        </p:nvSpPr>
        <p:spPr>
          <a:xfrm>
            <a:off x="2571750" y="3643313"/>
            <a:ext cx="3786188" cy="3365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16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Безвозмездные поступления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868"/>
          <p:cNvSpPr>
            <a:spLocks noChangeArrowheads="1"/>
          </p:cNvSpPr>
          <p:nvPr/>
        </p:nvSpPr>
        <p:spPr bwMode="auto">
          <a:xfrm>
            <a:off x="0" y="6403975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ts val="400"/>
              </a:spcBef>
              <a:buClr>
                <a:schemeClr val="accent1"/>
              </a:buClr>
              <a:buSzPct val="68000"/>
              <a:buFont typeface="Wingdings 3" pitchFamily="18" charset="2"/>
              <a:buChar char=""/>
              <a:defRPr sz="27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ts val="325"/>
              </a:spcBef>
              <a:buClr>
                <a:schemeClr val="accent1"/>
              </a:buClr>
              <a:buFont typeface="Verdana" pitchFamily="34" charset="0"/>
              <a:buChar char="◦"/>
              <a:defRPr sz="23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ts val="350"/>
              </a:spcBef>
              <a:buClr>
                <a:schemeClr val="accent2"/>
              </a:buClr>
              <a:buSzPct val="100000"/>
              <a:buFont typeface="Wingdings 2" pitchFamily="18" charset="2"/>
              <a:buChar char=""/>
              <a:defRPr sz="21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ts val="350"/>
              </a:spcBef>
              <a:buClr>
                <a:schemeClr val="accent2"/>
              </a:buClr>
              <a:buFont typeface="Wingdings 2" pitchFamily="18" charset="2"/>
              <a:buChar char=""/>
              <a:defRPr sz="19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ts val="350"/>
              </a:spcBef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ru-RU" altLang="ru-RU" sz="1800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683568" y="188640"/>
            <a:ext cx="8001056" cy="504056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Исполнение налоговых доходов за 2020 год</a:t>
            </a:r>
            <a:r>
              <a:rPr lang="ru-RU" sz="2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, </a:t>
            </a:r>
            <a:r>
              <a:rPr lang="ru-RU" sz="1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рублей</a:t>
            </a:r>
            <a:endParaRPr lang="ru-RU" sz="16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Times New Roman" pitchFamily="18" charset="0"/>
            </a:endParaRP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/>
        </p:nvGraphicFramePr>
        <p:xfrm>
          <a:off x="323850" y="908050"/>
          <a:ext cx="8424864" cy="4852989"/>
        </p:xfrm>
        <a:graphic>
          <a:graphicData uri="http://schemas.openxmlformats.org/drawingml/2006/table">
            <a:tbl>
              <a:tblPr/>
              <a:tblGrid>
                <a:gridCol w="1512850"/>
                <a:gridCol w="1008103"/>
                <a:gridCol w="1007086"/>
                <a:gridCol w="936378"/>
                <a:gridCol w="476900"/>
                <a:gridCol w="1032155"/>
                <a:gridCol w="516078"/>
                <a:gridCol w="927210"/>
                <a:gridCol w="504052"/>
                <a:gridCol w="504052"/>
              </a:tblGrid>
              <a:tr h="375699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Показатель</a:t>
                      </a:r>
                    </a:p>
                  </a:txBody>
                  <a:tcPr marL="9525" marR="9525" marT="9525" marB="0" anchor="ctr">
                    <a:gradFill>
                      <a:gsLst>
                        <a:gs pos="0">
                          <a:srgbClr val="91CFE8"/>
                        </a:gs>
                        <a:gs pos="50000">
                          <a:srgbClr val="BDE0EF"/>
                        </a:gs>
                        <a:gs pos="100000">
                          <a:srgbClr val="DFEFF6"/>
                        </a:gs>
                      </a:gsLst>
                      <a:path path="rect">
                        <a:fillToRect l="50000" t="50000" r="50000" b="50000"/>
                      </a:path>
                    </a:gra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Исполнено, аналогичный период прошлого </a:t>
                      </a:r>
                      <a:endParaRPr lang="ru-RU" sz="1100" b="1" i="0" u="none" strike="noStrike" dirty="0" smtClean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 fontAlgn="ctr"/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года, руб.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gradFill>
                      <a:gsLst>
                        <a:gs pos="0">
                          <a:srgbClr val="91CFE8"/>
                        </a:gs>
                        <a:gs pos="50000">
                          <a:srgbClr val="BDE0EF"/>
                        </a:gs>
                        <a:gs pos="100000">
                          <a:srgbClr val="DFEFF6"/>
                        </a:gs>
                      </a:gsLst>
                      <a:path path="rect">
                        <a:fillToRect l="50000" t="50000" r="50000" b="50000"/>
                      </a:path>
                    </a:gra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Утверждено, </a:t>
                      </a:r>
                    </a:p>
                    <a:p>
                      <a:pPr algn="ctr" fontAlgn="ctr"/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руб.</a:t>
                      </a:r>
                    </a:p>
                    <a:p>
                      <a:pPr algn="ctr" fontAlgn="ctr"/>
                      <a:endParaRPr lang="ru-RU" sz="11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gradFill>
                      <a:gsLst>
                        <a:gs pos="0">
                          <a:srgbClr val="91CFE8"/>
                        </a:gs>
                        <a:gs pos="50000">
                          <a:srgbClr val="BDE0EF"/>
                        </a:gs>
                        <a:gs pos="100000">
                          <a:srgbClr val="DFEFF6"/>
                        </a:gs>
                      </a:gsLst>
                      <a:path path="rect">
                        <a:fillToRect l="50000" t="50000" r="50000" b="50000"/>
                      </a:path>
                    </a:gradFill>
                  </a:tcPr>
                </a:tc>
                <a:tc gridSpan="5"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Исполнено на </a:t>
                      </a:r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01.01.2021 года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91CFE8"/>
                        </a:gs>
                        <a:gs pos="50000">
                          <a:srgbClr val="BDE0EF"/>
                        </a:gs>
                        <a:gs pos="100000">
                          <a:srgbClr val="DFEFF6"/>
                        </a:gs>
                      </a:gsLst>
                      <a:path path="rect">
                        <a:fillToRect l="50000" t="50000" r="50000" b="50000"/>
                      </a:path>
                    </a:gra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УВ в НАЛОГ и НЕНАЛ. </a:t>
                      </a:r>
                      <a:r>
                        <a:rPr lang="ru-RU" sz="800" b="1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поступлениях, %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gradFill>
                      <a:gsLst>
                        <a:gs pos="0">
                          <a:srgbClr val="91CFE8"/>
                        </a:gs>
                        <a:gs pos="50000">
                          <a:srgbClr val="BDE0EF"/>
                        </a:gs>
                        <a:gs pos="100000">
                          <a:srgbClr val="DFEFF6"/>
                        </a:gs>
                      </a:gsLst>
                      <a:path path="rect">
                        <a:fillToRect l="50000" t="50000" r="50000" b="50000"/>
                      </a:path>
                    </a:gra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УВ в налог. </a:t>
                      </a:r>
                      <a:r>
                        <a:rPr lang="ru-RU" sz="900" b="1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поступлениях, </a:t>
                      </a:r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%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gradFill>
                      <a:gsLst>
                        <a:gs pos="0">
                          <a:srgbClr val="91CFE8"/>
                        </a:gs>
                        <a:gs pos="50000">
                          <a:srgbClr val="BDE0EF"/>
                        </a:gs>
                        <a:gs pos="100000">
                          <a:srgbClr val="DFEFF6"/>
                        </a:gs>
                      </a:gsLst>
                      <a:path path="rect">
                        <a:fillToRect l="50000" t="50000" r="50000" b="50000"/>
                      </a:path>
                    </a:gradFill>
                  </a:tcPr>
                </a:tc>
              </a:tr>
              <a:tr h="83258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Сумма, </a:t>
                      </a:r>
                      <a:endParaRPr lang="ru-RU" sz="1100" b="1" i="0" u="none" strike="noStrike" dirty="0" smtClean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 fontAlgn="ctr"/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руб.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91CFE8"/>
                        </a:gs>
                        <a:gs pos="50000">
                          <a:srgbClr val="BDE0EF"/>
                        </a:gs>
                        <a:gs pos="100000">
                          <a:srgbClr val="DFEFF6"/>
                        </a:gs>
                      </a:gsLst>
                      <a:path path="rect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000" b="1" i="0" u="none" strike="noStrike" dirty="0" smtClean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 fontAlgn="ctr"/>
                      <a:r>
                        <a:rPr lang="ru-RU" sz="800" b="1" i="0" u="none" strike="noStrike" dirty="0" err="1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Исполн</a:t>
                      </a:r>
                      <a:r>
                        <a:rPr lang="ru-RU" sz="800" b="1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. </a:t>
                      </a:r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УТВЕР. </a:t>
                      </a:r>
                      <a:r>
                        <a:rPr lang="ru-RU" sz="900" b="1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плана,  </a:t>
                      </a:r>
                    </a:p>
                    <a:p>
                      <a:pPr algn="ctr" fontAlgn="ctr"/>
                      <a:r>
                        <a:rPr lang="ru-RU" sz="900" b="1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%</a:t>
                      </a:r>
                      <a:endParaRPr lang="ru-RU" sz="1000" b="1" i="0" u="none" strike="noStrike" dirty="0" smtClean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 fontAlgn="ctr"/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91CFE8"/>
                        </a:gs>
                        <a:gs pos="50000">
                          <a:srgbClr val="BDE0EF"/>
                        </a:gs>
                        <a:gs pos="100000">
                          <a:srgbClr val="DFEFF6"/>
                        </a:gs>
                      </a:gsLst>
                      <a:path path="rect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ОТКЛ. УТВЕР. </a:t>
                      </a:r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плана, </a:t>
                      </a:r>
                    </a:p>
                    <a:p>
                      <a:pPr algn="ctr" fontAlgn="ctr"/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руб.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91CFE8"/>
                        </a:gs>
                        <a:gs pos="50000">
                          <a:srgbClr val="BDE0EF"/>
                        </a:gs>
                        <a:gs pos="100000">
                          <a:srgbClr val="DFEFF6"/>
                        </a:gs>
                      </a:gsLst>
                      <a:path path="rect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 err="1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Исполн</a:t>
                      </a:r>
                      <a:r>
                        <a:rPr lang="ru-RU" sz="800" b="1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  <a:r>
                        <a:rPr lang="ru-RU" sz="900" b="1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  к </a:t>
                      </a:r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уровню </a:t>
                      </a:r>
                      <a:r>
                        <a:rPr lang="ru-RU" sz="900" b="1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пр.года, %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91CFE8"/>
                        </a:gs>
                        <a:gs pos="50000">
                          <a:srgbClr val="BDE0EF"/>
                        </a:gs>
                        <a:gs pos="100000">
                          <a:srgbClr val="DFEFF6"/>
                        </a:gs>
                      </a:gsLst>
                      <a:path path="rect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ОТКЛ. </a:t>
                      </a:r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к исполнению </a:t>
                      </a:r>
                    </a:p>
                    <a:p>
                      <a:pPr algn="ctr" fontAlgn="ctr"/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пр.года, </a:t>
                      </a:r>
                    </a:p>
                    <a:p>
                      <a:pPr algn="ctr" fontAlgn="ctr"/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руб.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91CFE8"/>
                        </a:gs>
                        <a:gs pos="50000">
                          <a:srgbClr val="BDE0EF"/>
                        </a:gs>
                        <a:gs pos="100000">
                          <a:srgbClr val="DFEFF6"/>
                        </a:gs>
                      </a:gsLst>
                      <a:path path="rect">
                        <a:fillToRect l="50000" t="50000" r="50000" b="50000"/>
                      </a:path>
                    </a:gra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</a:tr>
              <a:tr h="576137">
                <a:tc>
                  <a:txBody>
                    <a:bodyPr/>
                    <a:lstStyle/>
                    <a:p>
                      <a:pPr marL="85725" indent="0" algn="l" rtl="0" fontAlgn="b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НАЛОГОВЫЕ И НЕНАЛОГОВЫЕ ДОХОДЫ</a:t>
                      </a:r>
                    </a:p>
                  </a:txBody>
                  <a:tcPr marL="9525" marR="9525" marT="95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267 776 613,68</a:t>
                      </a:r>
                    </a:p>
                  </a:txBody>
                  <a:tcPr marL="9525" marR="9525" marT="95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263 050 904,00</a:t>
                      </a:r>
                    </a:p>
                  </a:txBody>
                  <a:tcPr marL="9525" marR="9525" marT="95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220 861 337,57</a:t>
                      </a:r>
                    </a:p>
                  </a:txBody>
                  <a:tcPr marL="9525" marR="9525" marT="95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83,96</a:t>
                      </a:r>
                    </a:p>
                  </a:txBody>
                  <a:tcPr marL="9525" marR="9525" marT="95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-42 189 566,43</a:t>
                      </a:r>
                    </a:p>
                  </a:txBody>
                  <a:tcPr marL="9525" marR="9525" marT="95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82,48</a:t>
                      </a:r>
                    </a:p>
                  </a:txBody>
                  <a:tcPr marL="9525" marR="9525" marT="95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-46 915 276,11</a:t>
                      </a:r>
                    </a:p>
                  </a:txBody>
                  <a:tcPr marL="9525" marR="9525" marT="95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100,00</a:t>
                      </a:r>
                    </a:p>
                  </a:txBody>
                  <a:tcPr marL="9525" marR="9525" marT="95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50000"/>
                      </a:schemeClr>
                    </a:solidFill>
                  </a:tcPr>
                </a:tc>
              </a:tr>
              <a:tr h="344848">
                <a:tc>
                  <a:txBody>
                    <a:bodyPr/>
                    <a:lstStyle/>
                    <a:p>
                      <a:pPr marL="85725" indent="0" algn="l" rtl="0" fontAlgn="b">
                        <a:tabLst/>
                      </a:pPr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НАЛОГОВЫЕ ДОХОДЫ</a:t>
                      </a:r>
                    </a:p>
                  </a:txBody>
                  <a:tcPr marL="9525" marR="9525" marT="95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242 525 748,37</a:t>
                      </a:r>
                    </a:p>
                  </a:txBody>
                  <a:tcPr marL="9525" marR="9525" marT="95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242 705 404,00</a:t>
                      </a:r>
                    </a:p>
                  </a:txBody>
                  <a:tcPr marL="9525" marR="9525" marT="95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197 154 996,22</a:t>
                      </a:r>
                    </a:p>
                  </a:txBody>
                  <a:tcPr marL="9525" marR="9525" marT="95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81,23</a:t>
                      </a:r>
                    </a:p>
                  </a:txBody>
                  <a:tcPr marL="9525" marR="9525" marT="95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-45 550 407,78</a:t>
                      </a:r>
                    </a:p>
                  </a:txBody>
                  <a:tcPr marL="9525" marR="9525" marT="95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81,29</a:t>
                      </a:r>
                    </a:p>
                  </a:txBody>
                  <a:tcPr marL="9525" marR="9525" marT="95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-45 370 752,15</a:t>
                      </a:r>
                    </a:p>
                  </a:txBody>
                  <a:tcPr marL="9525" marR="9525" marT="95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89,27</a:t>
                      </a:r>
                    </a:p>
                  </a:txBody>
                  <a:tcPr marL="9525" marR="9525" marT="95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100,0</a:t>
                      </a:r>
                    </a:p>
                  </a:txBody>
                  <a:tcPr marL="9525" marR="9525" marT="95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</a:tr>
              <a:tr h="222612">
                <a:tc>
                  <a:txBody>
                    <a:bodyPr/>
                    <a:lstStyle/>
                    <a:p>
                      <a:pPr marL="85725" indent="0" algn="l" rtl="0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НДФЛ</a:t>
                      </a:r>
                    </a:p>
                  </a:txBody>
                  <a:tcPr marL="0" marR="9525" marT="95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91CFE8"/>
                        </a:gs>
                        <a:gs pos="50000">
                          <a:srgbClr val="BDE0EF"/>
                        </a:gs>
                        <a:gs pos="100000">
                          <a:srgbClr val="DFEFF6"/>
                        </a:gs>
                      </a:gsLst>
                      <a:path path="rect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189 917 026,37</a:t>
                      </a:r>
                    </a:p>
                  </a:txBody>
                  <a:tcPr marL="9525" marR="9525" marT="95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91CFE8"/>
                        </a:gs>
                        <a:gs pos="50000">
                          <a:srgbClr val="BDE0EF"/>
                        </a:gs>
                        <a:gs pos="100000">
                          <a:srgbClr val="DFEFF6"/>
                        </a:gs>
                      </a:gsLst>
                      <a:path path="rect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187 071 205,00</a:t>
                      </a:r>
                    </a:p>
                  </a:txBody>
                  <a:tcPr marL="9525" marR="9525" marT="95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91CFE8"/>
                        </a:gs>
                        <a:gs pos="50000">
                          <a:srgbClr val="BDE0EF"/>
                        </a:gs>
                        <a:gs pos="100000">
                          <a:srgbClr val="DFEFF6"/>
                        </a:gs>
                      </a:gsLst>
                      <a:path path="rect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150 592 375,69</a:t>
                      </a:r>
                    </a:p>
                  </a:txBody>
                  <a:tcPr marL="9525" marR="9525" marT="95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91CFE8"/>
                        </a:gs>
                        <a:gs pos="50000">
                          <a:srgbClr val="BDE0EF"/>
                        </a:gs>
                        <a:gs pos="100000">
                          <a:srgbClr val="DFEFF6"/>
                        </a:gs>
                      </a:gsLst>
                      <a:path path="rect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80,50</a:t>
                      </a:r>
                    </a:p>
                  </a:txBody>
                  <a:tcPr marL="9525" marR="9525" marT="95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91CFE8"/>
                        </a:gs>
                        <a:gs pos="50000">
                          <a:srgbClr val="BDE0EF"/>
                        </a:gs>
                        <a:gs pos="100000">
                          <a:srgbClr val="DFEFF6"/>
                        </a:gs>
                      </a:gsLst>
                      <a:path path="rect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-36 478 829,31</a:t>
                      </a:r>
                    </a:p>
                  </a:txBody>
                  <a:tcPr marL="9525" marR="9525" marT="95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91CFE8"/>
                        </a:gs>
                        <a:gs pos="50000">
                          <a:srgbClr val="BDE0EF"/>
                        </a:gs>
                        <a:gs pos="100000">
                          <a:srgbClr val="DFEFF6"/>
                        </a:gs>
                      </a:gsLst>
                      <a:path path="rect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79,29</a:t>
                      </a:r>
                    </a:p>
                  </a:txBody>
                  <a:tcPr marL="9525" marR="9525" marT="95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91CFE8"/>
                        </a:gs>
                        <a:gs pos="50000">
                          <a:srgbClr val="BDE0EF"/>
                        </a:gs>
                        <a:gs pos="100000">
                          <a:srgbClr val="DFEFF6"/>
                        </a:gs>
                      </a:gsLst>
                      <a:path path="rect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-39 324 650,68</a:t>
                      </a:r>
                    </a:p>
                  </a:txBody>
                  <a:tcPr marL="9525" marR="9525" marT="95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91CFE8"/>
                        </a:gs>
                        <a:gs pos="50000">
                          <a:srgbClr val="BDE0EF"/>
                        </a:gs>
                        <a:gs pos="100000">
                          <a:srgbClr val="DFEFF6"/>
                        </a:gs>
                      </a:gsLst>
                      <a:path path="rect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68,18</a:t>
                      </a:r>
                    </a:p>
                  </a:txBody>
                  <a:tcPr marL="9525" marR="9525" marT="95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91CFE8"/>
                        </a:gs>
                        <a:gs pos="50000">
                          <a:srgbClr val="BDE0EF"/>
                        </a:gs>
                        <a:gs pos="100000">
                          <a:srgbClr val="DFEFF6"/>
                        </a:gs>
                      </a:gsLst>
                      <a:path path="rect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76,38</a:t>
                      </a:r>
                    </a:p>
                  </a:txBody>
                  <a:tcPr marL="9525" marR="9525" marT="95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91CFE8"/>
                        </a:gs>
                        <a:gs pos="50000">
                          <a:srgbClr val="BDE0EF"/>
                        </a:gs>
                        <a:gs pos="100000">
                          <a:srgbClr val="DFEFF6"/>
                        </a:gs>
                      </a:gsLst>
                      <a:path path="rect">
                        <a:fillToRect l="50000" t="50000" r="50000" b="50000"/>
                      </a:path>
                    </a:gradFill>
                  </a:tcPr>
                </a:tc>
              </a:tr>
              <a:tr h="225419">
                <a:tc>
                  <a:txBody>
                    <a:bodyPr/>
                    <a:lstStyle/>
                    <a:p>
                      <a:pPr marL="0" indent="85725" algn="l" rtl="0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АКЦИЗЫ</a:t>
                      </a:r>
                    </a:p>
                  </a:txBody>
                  <a:tcPr marL="0" marR="9525" marT="95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91CFE8"/>
                        </a:gs>
                        <a:gs pos="50000">
                          <a:srgbClr val="BDE0EF"/>
                        </a:gs>
                        <a:gs pos="100000">
                          <a:srgbClr val="DFEFF6"/>
                        </a:gs>
                      </a:gsLst>
                      <a:path path="rect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24 601 029,16</a:t>
                      </a:r>
                    </a:p>
                  </a:txBody>
                  <a:tcPr marL="9525" marR="9525" marT="95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91CFE8"/>
                        </a:gs>
                        <a:gs pos="50000">
                          <a:srgbClr val="BDE0EF"/>
                        </a:gs>
                        <a:gs pos="100000">
                          <a:srgbClr val="DFEFF6"/>
                        </a:gs>
                      </a:gsLst>
                      <a:path path="rect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26 808 448,00</a:t>
                      </a:r>
                    </a:p>
                  </a:txBody>
                  <a:tcPr marL="9525" marR="9525" marT="95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91CFE8"/>
                        </a:gs>
                        <a:gs pos="50000">
                          <a:srgbClr val="BDE0EF"/>
                        </a:gs>
                        <a:gs pos="100000">
                          <a:srgbClr val="DFEFF6"/>
                        </a:gs>
                      </a:gsLst>
                      <a:path path="rect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22 753 832,20</a:t>
                      </a:r>
                    </a:p>
                  </a:txBody>
                  <a:tcPr marL="9525" marR="9525" marT="95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91CFE8"/>
                        </a:gs>
                        <a:gs pos="50000">
                          <a:srgbClr val="BDE0EF"/>
                        </a:gs>
                        <a:gs pos="100000">
                          <a:srgbClr val="DFEFF6"/>
                        </a:gs>
                      </a:gsLst>
                      <a:path path="rect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84,88</a:t>
                      </a:r>
                    </a:p>
                  </a:txBody>
                  <a:tcPr marL="9525" marR="9525" marT="95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91CFE8"/>
                        </a:gs>
                        <a:gs pos="50000">
                          <a:srgbClr val="BDE0EF"/>
                        </a:gs>
                        <a:gs pos="100000">
                          <a:srgbClr val="DFEFF6"/>
                        </a:gs>
                      </a:gsLst>
                      <a:path path="rect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-4 054 615,80</a:t>
                      </a:r>
                    </a:p>
                  </a:txBody>
                  <a:tcPr marL="9525" marR="9525" marT="95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91CFE8"/>
                        </a:gs>
                        <a:gs pos="50000">
                          <a:srgbClr val="BDE0EF"/>
                        </a:gs>
                        <a:gs pos="100000">
                          <a:srgbClr val="DFEFF6"/>
                        </a:gs>
                      </a:gsLst>
                      <a:path path="rect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92,49</a:t>
                      </a:r>
                    </a:p>
                  </a:txBody>
                  <a:tcPr marL="9525" marR="9525" marT="95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91CFE8"/>
                        </a:gs>
                        <a:gs pos="50000">
                          <a:srgbClr val="BDE0EF"/>
                        </a:gs>
                        <a:gs pos="100000">
                          <a:srgbClr val="DFEFF6"/>
                        </a:gs>
                      </a:gsLst>
                      <a:path path="rect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-1 847 196,96</a:t>
                      </a:r>
                    </a:p>
                  </a:txBody>
                  <a:tcPr marL="9525" marR="9525" marT="95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91CFE8"/>
                        </a:gs>
                        <a:gs pos="50000">
                          <a:srgbClr val="BDE0EF"/>
                        </a:gs>
                        <a:gs pos="100000">
                          <a:srgbClr val="DFEFF6"/>
                        </a:gs>
                      </a:gsLst>
                      <a:path path="rect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10,30</a:t>
                      </a:r>
                    </a:p>
                  </a:txBody>
                  <a:tcPr marL="9525" marR="9525" marT="95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91CFE8"/>
                        </a:gs>
                        <a:gs pos="50000">
                          <a:srgbClr val="BDE0EF"/>
                        </a:gs>
                        <a:gs pos="100000">
                          <a:srgbClr val="DFEFF6"/>
                        </a:gs>
                      </a:gsLst>
                      <a:path path="rect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11,54</a:t>
                      </a:r>
                    </a:p>
                  </a:txBody>
                  <a:tcPr marL="9525" marR="9525" marT="95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91CFE8"/>
                        </a:gs>
                        <a:gs pos="50000">
                          <a:srgbClr val="BDE0EF"/>
                        </a:gs>
                        <a:gs pos="100000">
                          <a:srgbClr val="DFEFF6"/>
                        </a:gs>
                      </a:gsLst>
                      <a:path path="rect">
                        <a:fillToRect l="50000" t="50000" r="50000" b="50000"/>
                      </a:path>
                    </a:gradFill>
                  </a:tcPr>
                </a:tc>
              </a:tr>
              <a:tr h="512510">
                <a:tc>
                  <a:txBody>
                    <a:bodyPr/>
                    <a:lstStyle/>
                    <a:p>
                      <a:pPr marL="85725" indent="0" algn="l" rtl="0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НАЛОГИ НА СОВОКУПНЫЙ ДОХОД, в т.ч.</a:t>
                      </a:r>
                    </a:p>
                  </a:txBody>
                  <a:tcPr marL="0" marR="9525" marT="95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91CFE8"/>
                        </a:gs>
                        <a:gs pos="50000">
                          <a:srgbClr val="BDE0EF"/>
                        </a:gs>
                        <a:gs pos="100000">
                          <a:srgbClr val="DFEFF6"/>
                        </a:gs>
                      </a:gsLst>
                      <a:path path="rect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23 550 254,81</a:t>
                      </a:r>
                    </a:p>
                  </a:txBody>
                  <a:tcPr marL="9525" marR="9525" marT="95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91CFE8"/>
                        </a:gs>
                        <a:gs pos="50000">
                          <a:srgbClr val="BDE0EF"/>
                        </a:gs>
                        <a:gs pos="100000">
                          <a:srgbClr val="DFEFF6"/>
                        </a:gs>
                      </a:gsLst>
                      <a:path path="rect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24 377 936,00</a:t>
                      </a:r>
                    </a:p>
                  </a:txBody>
                  <a:tcPr marL="9525" marR="9525" marT="95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91CFE8"/>
                        </a:gs>
                        <a:gs pos="50000">
                          <a:srgbClr val="BDE0EF"/>
                        </a:gs>
                        <a:gs pos="100000">
                          <a:srgbClr val="DFEFF6"/>
                        </a:gs>
                      </a:gsLst>
                      <a:path path="rect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19 437 300,53</a:t>
                      </a:r>
                    </a:p>
                  </a:txBody>
                  <a:tcPr marL="9525" marR="9525" marT="95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91CFE8"/>
                        </a:gs>
                        <a:gs pos="50000">
                          <a:srgbClr val="BDE0EF"/>
                        </a:gs>
                        <a:gs pos="100000">
                          <a:srgbClr val="DFEFF6"/>
                        </a:gs>
                      </a:gsLst>
                      <a:path path="rect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79,73</a:t>
                      </a:r>
                    </a:p>
                  </a:txBody>
                  <a:tcPr marL="9525" marR="9525" marT="95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91CFE8"/>
                        </a:gs>
                        <a:gs pos="50000">
                          <a:srgbClr val="BDE0EF"/>
                        </a:gs>
                        <a:gs pos="100000">
                          <a:srgbClr val="DFEFF6"/>
                        </a:gs>
                      </a:gsLst>
                      <a:path path="rect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-4 940 635,47</a:t>
                      </a:r>
                    </a:p>
                  </a:txBody>
                  <a:tcPr marL="9525" marR="9525" marT="95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91CFE8"/>
                        </a:gs>
                        <a:gs pos="50000">
                          <a:srgbClr val="BDE0EF"/>
                        </a:gs>
                        <a:gs pos="100000">
                          <a:srgbClr val="DFEFF6"/>
                        </a:gs>
                      </a:gsLst>
                      <a:path path="rect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82,54</a:t>
                      </a:r>
                    </a:p>
                  </a:txBody>
                  <a:tcPr marL="9525" marR="9525" marT="95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91CFE8"/>
                        </a:gs>
                        <a:gs pos="50000">
                          <a:srgbClr val="BDE0EF"/>
                        </a:gs>
                        <a:gs pos="100000">
                          <a:srgbClr val="DFEFF6"/>
                        </a:gs>
                      </a:gsLst>
                      <a:path path="rect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-4 112 954,28</a:t>
                      </a:r>
                    </a:p>
                  </a:txBody>
                  <a:tcPr marL="9525" marR="9525" marT="95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91CFE8"/>
                        </a:gs>
                        <a:gs pos="50000">
                          <a:srgbClr val="BDE0EF"/>
                        </a:gs>
                        <a:gs pos="100000">
                          <a:srgbClr val="DFEFF6"/>
                        </a:gs>
                      </a:gsLst>
                      <a:path path="rect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8,80</a:t>
                      </a:r>
                    </a:p>
                  </a:txBody>
                  <a:tcPr marL="9525" marR="9525" marT="95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91CFE8"/>
                        </a:gs>
                        <a:gs pos="50000">
                          <a:srgbClr val="BDE0EF"/>
                        </a:gs>
                        <a:gs pos="100000">
                          <a:srgbClr val="DFEFF6"/>
                        </a:gs>
                      </a:gsLst>
                      <a:path path="rect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9,86</a:t>
                      </a:r>
                    </a:p>
                  </a:txBody>
                  <a:tcPr marL="9525" marR="9525" marT="95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91CFE8"/>
                        </a:gs>
                        <a:gs pos="50000">
                          <a:srgbClr val="BDE0EF"/>
                        </a:gs>
                        <a:gs pos="100000">
                          <a:srgbClr val="DFEFF6"/>
                        </a:gs>
                      </a:gsLst>
                      <a:path path="rect">
                        <a:fillToRect l="50000" t="50000" r="50000" b="50000"/>
                      </a:path>
                    </a:gradFill>
                  </a:tcPr>
                </a:tc>
              </a:tr>
              <a:tr h="202912"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1100" b="0" i="1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  ЕНВД</a:t>
                      </a:r>
                      <a:endParaRPr lang="ru-RU" sz="1100" b="0" i="1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107999" marR="9525" marT="95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91CFE8"/>
                        </a:gs>
                        <a:gs pos="50000">
                          <a:srgbClr val="BDE0EF"/>
                        </a:gs>
                        <a:gs pos="100000">
                          <a:srgbClr val="DFEFF6"/>
                        </a:gs>
                      </a:gsLst>
                      <a:path path="rect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23 435 854,59</a:t>
                      </a:r>
                    </a:p>
                  </a:txBody>
                  <a:tcPr marL="9525" marR="9525" marT="95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91CFE8"/>
                        </a:gs>
                        <a:gs pos="50000">
                          <a:srgbClr val="BDE0EF"/>
                        </a:gs>
                        <a:gs pos="100000">
                          <a:srgbClr val="DFEFF6"/>
                        </a:gs>
                      </a:gsLst>
                      <a:path path="rect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24 251 000,00</a:t>
                      </a:r>
                    </a:p>
                  </a:txBody>
                  <a:tcPr marL="9525" marR="9525" marT="95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91CFE8"/>
                        </a:gs>
                        <a:gs pos="50000">
                          <a:srgbClr val="BDE0EF"/>
                        </a:gs>
                        <a:gs pos="100000">
                          <a:srgbClr val="DFEFF6"/>
                        </a:gs>
                      </a:gsLst>
                      <a:path path="rect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19 298 503,24</a:t>
                      </a:r>
                    </a:p>
                  </a:txBody>
                  <a:tcPr marL="9525" marR="9525" marT="95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91CFE8"/>
                        </a:gs>
                        <a:gs pos="50000">
                          <a:srgbClr val="BDE0EF"/>
                        </a:gs>
                        <a:gs pos="100000">
                          <a:srgbClr val="DFEFF6"/>
                        </a:gs>
                      </a:gsLst>
                      <a:path path="rect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100" b="0" i="1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79,58</a:t>
                      </a:r>
                    </a:p>
                  </a:txBody>
                  <a:tcPr marL="9525" marR="9525" marT="95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91CFE8"/>
                        </a:gs>
                        <a:gs pos="50000">
                          <a:srgbClr val="BDE0EF"/>
                        </a:gs>
                        <a:gs pos="100000">
                          <a:srgbClr val="DFEFF6"/>
                        </a:gs>
                      </a:gsLst>
                      <a:path path="rect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100" b="0" i="1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-4 952 496,76</a:t>
                      </a:r>
                    </a:p>
                  </a:txBody>
                  <a:tcPr marL="9525" marR="9525" marT="95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91CFE8"/>
                        </a:gs>
                        <a:gs pos="50000">
                          <a:srgbClr val="BDE0EF"/>
                        </a:gs>
                        <a:gs pos="100000">
                          <a:srgbClr val="DFEFF6"/>
                        </a:gs>
                      </a:gsLst>
                      <a:path path="rect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82,35</a:t>
                      </a:r>
                    </a:p>
                  </a:txBody>
                  <a:tcPr marL="9525" marR="9525" marT="95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91CFE8"/>
                        </a:gs>
                        <a:gs pos="50000">
                          <a:srgbClr val="BDE0EF"/>
                        </a:gs>
                        <a:gs pos="100000">
                          <a:srgbClr val="DFEFF6"/>
                        </a:gs>
                      </a:gsLst>
                      <a:path path="rect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100" b="0" i="1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-4 137 351,35</a:t>
                      </a:r>
                    </a:p>
                  </a:txBody>
                  <a:tcPr marL="9525" marR="9525" marT="95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91CFE8"/>
                        </a:gs>
                        <a:gs pos="50000">
                          <a:srgbClr val="BDE0EF"/>
                        </a:gs>
                        <a:gs pos="100000">
                          <a:srgbClr val="DFEFF6"/>
                        </a:gs>
                      </a:gsLst>
                      <a:path path="rect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8,74</a:t>
                      </a:r>
                    </a:p>
                  </a:txBody>
                  <a:tcPr marL="9525" marR="9525" marT="95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91CFE8"/>
                        </a:gs>
                        <a:gs pos="50000">
                          <a:srgbClr val="BDE0EF"/>
                        </a:gs>
                        <a:gs pos="100000">
                          <a:srgbClr val="DFEFF6"/>
                        </a:gs>
                      </a:gsLst>
                      <a:path path="rect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9,79</a:t>
                      </a:r>
                    </a:p>
                  </a:txBody>
                  <a:tcPr marL="9525" marR="9525" marT="95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91CFE8"/>
                        </a:gs>
                        <a:gs pos="50000">
                          <a:srgbClr val="BDE0EF"/>
                        </a:gs>
                        <a:gs pos="100000">
                          <a:srgbClr val="DFEFF6"/>
                        </a:gs>
                      </a:gsLst>
                      <a:path path="rect">
                        <a:fillToRect l="50000" t="50000" r="50000" b="50000"/>
                      </a:path>
                    </a:gradFill>
                  </a:tcPr>
                </a:tc>
              </a:tr>
              <a:tr h="202912"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1100" b="0" i="1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  ЕСХН</a:t>
                      </a:r>
                      <a:endParaRPr lang="ru-RU" sz="1100" b="0" i="1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107999" marR="9525" marT="95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91CFE8"/>
                        </a:gs>
                        <a:gs pos="50000">
                          <a:srgbClr val="BDE0EF"/>
                        </a:gs>
                        <a:gs pos="100000">
                          <a:srgbClr val="DFEFF6"/>
                        </a:gs>
                      </a:gsLst>
                      <a:path path="rect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7 362,35</a:t>
                      </a:r>
                    </a:p>
                  </a:txBody>
                  <a:tcPr marL="9525" marR="9525" marT="95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91CFE8"/>
                        </a:gs>
                        <a:gs pos="50000">
                          <a:srgbClr val="BDE0EF"/>
                        </a:gs>
                        <a:gs pos="100000">
                          <a:srgbClr val="DFEFF6"/>
                        </a:gs>
                      </a:gsLst>
                      <a:path path="rect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4 936,00</a:t>
                      </a:r>
                    </a:p>
                  </a:txBody>
                  <a:tcPr marL="9525" marR="9525" marT="95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91CFE8"/>
                        </a:gs>
                        <a:gs pos="50000">
                          <a:srgbClr val="BDE0EF"/>
                        </a:gs>
                        <a:gs pos="100000">
                          <a:srgbClr val="DFEFF6"/>
                        </a:gs>
                      </a:gsLst>
                      <a:path path="rect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307,29</a:t>
                      </a:r>
                    </a:p>
                  </a:txBody>
                  <a:tcPr marL="9525" marR="9525" marT="95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91CFE8"/>
                        </a:gs>
                        <a:gs pos="50000">
                          <a:srgbClr val="BDE0EF"/>
                        </a:gs>
                        <a:gs pos="100000">
                          <a:srgbClr val="DFEFF6"/>
                        </a:gs>
                      </a:gsLst>
                      <a:path path="rect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100" b="0" i="1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6,23</a:t>
                      </a:r>
                    </a:p>
                  </a:txBody>
                  <a:tcPr marL="9525" marR="9525" marT="95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91CFE8"/>
                        </a:gs>
                        <a:gs pos="50000">
                          <a:srgbClr val="BDE0EF"/>
                        </a:gs>
                        <a:gs pos="100000">
                          <a:srgbClr val="DFEFF6"/>
                        </a:gs>
                      </a:gsLst>
                      <a:path path="rect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100" b="0" i="1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-4 628,71</a:t>
                      </a:r>
                    </a:p>
                  </a:txBody>
                  <a:tcPr marL="9525" marR="9525" marT="95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91CFE8"/>
                        </a:gs>
                        <a:gs pos="50000">
                          <a:srgbClr val="BDE0EF"/>
                        </a:gs>
                        <a:gs pos="100000">
                          <a:srgbClr val="DFEFF6"/>
                        </a:gs>
                      </a:gsLst>
                      <a:path path="rect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4,17</a:t>
                      </a:r>
                    </a:p>
                  </a:txBody>
                  <a:tcPr marL="9525" marR="9525" marT="95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91CFE8"/>
                        </a:gs>
                        <a:gs pos="50000">
                          <a:srgbClr val="BDE0EF"/>
                        </a:gs>
                        <a:gs pos="100000">
                          <a:srgbClr val="DFEFF6"/>
                        </a:gs>
                      </a:gsLst>
                      <a:path path="rect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100" b="0" i="1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-7 055,06</a:t>
                      </a:r>
                    </a:p>
                  </a:txBody>
                  <a:tcPr marL="9525" marR="9525" marT="95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91CFE8"/>
                        </a:gs>
                        <a:gs pos="50000">
                          <a:srgbClr val="BDE0EF"/>
                        </a:gs>
                        <a:gs pos="100000">
                          <a:srgbClr val="DFEFF6"/>
                        </a:gs>
                      </a:gsLst>
                      <a:path path="rect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0,00</a:t>
                      </a:r>
                    </a:p>
                  </a:txBody>
                  <a:tcPr marL="9525" marR="9525" marT="95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91CFE8"/>
                        </a:gs>
                        <a:gs pos="50000">
                          <a:srgbClr val="BDE0EF"/>
                        </a:gs>
                        <a:gs pos="100000">
                          <a:srgbClr val="DFEFF6"/>
                        </a:gs>
                      </a:gsLst>
                      <a:path path="rect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0,00</a:t>
                      </a:r>
                    </a:p>
                  </a:txBody>
                  <a:tcPr marL="9525" marR="9525" marT="95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91CFE8"/>
                        </a:gs>
                        <a:gs pos="50000">
                          <a:srgbClr val="BDE0EF"/>
                        </a:gs>
                        <a:gs pos="100000">
                          <a:srgbClr val="DFEFF6"/>
                        </a:gs>
                      </a:gsLst>
                      <a:path path="rect">
                        <a:fillToRect l="50000" t="50000" r="50000" b="50000"/>
                      </a:path>
                    </a:gradFill>
                  </a:tcPr>
                </a:tc>
              </a:tr>
              <a:tr h="512510"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1100" b="0" i="1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  Налог </a:t>
                      </a:r>
                      <a:r>
                        <a:rPr lang="ru-RU" sz="1100" b="0" i="1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по патентной </a:t>
                      </a:r>
                      <a:r>
                        <a:rPr lang="ru-RU" sz="1100" b="0" i="1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    системе   налогообложения</a:t>
                      </a:r>
                      <a:endParaRPr lang="ru-RU" sz="1100" b="0" i="1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107999" marR="9525" marT="952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91CFE8"/>
                        </a:gs>
                        <a:gs pos="50000">
                          <a:srgbClr val="BDE0EF"/>
                        </a:gs>
                        <a:gs pos="100000">
                          <a:srgbClr val="DFEFF6"/>
                        </a:gs>
                      </a:gsLst>
                      <a:path path="rect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107 037,87</a:t>
                      </a:r>
                    </a:p>
                  </a:txBody>
                  <a:tcPr marL="9525" marR="9525" marT="95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91CFE8"/>
                        </a:gs>
                        <a:gs pos="50000">
                          <a:srgbClr val="BDE0EF"/>
                        </a:gs>
                        <a:gs pos="100000">
                          <a:srgbClr val="DFEFF6"/>
                        </a:gs>
                      </a:gsLst>
                      <a:path path="rect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122 000,00</a:t>
                      </a:r>
                    </a:p>
                  </a:txBody>
                  <a:tcPr marL="9525" marR="9525" marT="95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91CFE8"/>
                        </a:gs>
                        <a:gs pos="50000">
                          <a:srgbClr val="BDE0EF"/>
                        </a:gs>
                        <a:gs pos="100000">
                          <a:srgbClr val="DFEFF6"/>
                        </a:gs>
                      </a:gsLst>
                      <a:path path="rect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138 490,00</a:t>
                      </a:r>
                    </a:p>
                  </a:txBody>
                  <a:tcPr marL="9525" marR="9525" marT="95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91CFE8"/>
                        </a:gs>
                        <a:gs pos="50000">
                          <a:srgbClr val="BDE0EF"/>
                        </a:gs>
                        <a:gs pos="100000">
                          <a:srgbClr val="DFEFF6"/>
                        </a:gs>
                      </a:gsLst>
                      <a:path path="rect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100" b="0" i="1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113,52</a:t>
                      </a:r>
                    </a:p>
                  </a:txBody>
                  <a:tcPr marL="9525" marR="9525" marT="95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91CFE8"/>
                        </a:gs>
                        <a:gs pos="50000">
                          <a:srgbClr val="BDE0EF"/>
                        </a:gs>
                        <a:gs pos="100000">
                          <a:srgbClr val="DFEFF6"/>
                        </a:gs>
                      </a:gsLst>
                      <a:path path="rect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100" b="0" i="1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16 490,00</a:t>
                      </a:r>
                    </a:p>
                  </a:txBody>
                  <a:tcPr marL="9525" marR="9525" marT="95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91CFE8"/>
                        </a:gs>
                        <a:gs pos="50000">
                          <a:srgbClr val="BDE0EF"/>
                        </a:gs>
                        <a:gs pos="100000">
                          <a:srgbClr val="DFEFF6"/>
                        </a:gs>
                      </a:gsLst>
                      <a:path path="rect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129,38</a:t>
                      </a:r>
                    </a:p>
                  </a:txBody>
                  <a:tcPr marL="9525" marR="9525" marT="95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91CFE8"/>
                        </a:gs>
                        <a:gs pos="50000">
                          <a:srgbClr val="BDE0EF"/>
                        </a:gs>
                        <a:gs pos="100000">
                          <a:srgbClr val="DFEFF6"/>
                        </a:gs>
                      </a:gsLst>
                      <a:path path="rect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100" b="0" i="1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31 452,13</a:t>
                      </a:r>
                    </a:p>
                  </a:txBody>
                  <a:tcPr marL="9525" marR="9525" marT="95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91CFE8"/>
                        </a:gs>
                        <a:gs pos="50000">
                          <a:srgbClr val="BDE0EF"/>
                        </a:gs>
                        <a:gs pos="100000">
                          <a:srgbClr val="DFEFF6"/>
                        </a:gs>
                      </a:gsLst>
                      <a:path path="rect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0,06</a:t>
                      </a:r>
                    </a:p>
                  </a:txBody>
                  <a:tcPr marL="9525" marR="9525" marT="95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91CFE8"/>
                        </a:gs>
                        <a:gs pos="50000">
                          <a:srgbClr val="BDE0EF"/>
                        </a:gs>
                        <a:gs pos="100000">
                          <a:srgbClr val="DFEFF6"/>
                        </a:gs>
                      </a:gsLst>
                      <a:path path="rect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0,07</a:t>
                      </a:r>
                    </a:p>
                  </a:txBody>
                  <a:tcPr marL="9525" marR="9525" marT="95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91CFE8"/>
                        </a:gs>
                        <a:gs pos="50000">
                          <a:srgbClr val="BDE0EF"/>
                        </a:gs>
                        <a:gs pos="100000">
                          <a:srgbClr val="DFEFF6"/>
                        </a:gs>
                      </a:gsLst>
                      <a:path path="rect">
                        <a:fillToRect l="50000" t="50000" r="50000" b="50000"/>
                      </a:path>
                    </a:gradFill>
                  </a:tcPr>
                </a:tc>
              </a:tr>
              <a:tr h="210396">
                <a:tc>
                  <a:txBody>
                    <a:bodyPr/>
                    <a:lstStyle/>
                    <a:p>
                      <a:pPr marL="85725" indent="0" algn="l" rtl="0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ГОС </a:t>
                      </a:r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ПОШЛИНА           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600" marR="9525" marT="95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91CFE8"/>
                        </a:gs>
                        <a:gs pos="50000">
                          <a:srgbClr val="BDE0EF"/>
                        </a:gs>
                        <a:gs pos="100000">
                          <a:srgbClr val="DFEFF6"/>
                        </a:gs>
                      </a:gsLst>
                      <a:path path="rect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4 457 080,94</a:t>
                      </a:r>
                    </a:p>
                  </a:txBody>
                  <a:tcPr marL="9525" marR="9525" marT="95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91CFE8"/>
                        </a:gs>
                        <a:gs pos="50000">
                          <a:srgbClr val="BDE0EF"/>
                        </a:gs>
                        <a:gs pos="100000">
                          <a:srgbClr val="DFEFF6"/>
                        </a:gs>
                      </a:gsLst>
                      <a:path path="rect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4 447 815,00</a:t>
                      </a:r>
                    </a:p>
                  </a:txBody>
                  <a:tcPr marL="9525" marR="9525" marT="95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91CFE8"/>
                        </a:gs>
                        <a:gs pos="50000">
                          <a:srgbClr val="BDE0EF"/>
                        </a:gs>
                        <a:gs pos="100000">
                          <a:srgbClr val="DFEFF6"/>
                        </a:gs>
                      </a:gsLst>
                      <a:path path="rect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4 371 464,10</a:t>
                      </a:r>
                    </a:p>
                  </a:txBody>
                  <a:tcPr marL="9525" marR="9525" marT="95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91CFE8"/>
                        </a:gs>
                        <a:gs pos="50000">
                          <a:srgbClr val="BDE0EF"/>
                        </a:gs>
                        <a:gs pos="100000">
                          <a:srgbClr val="DFEFF6"/>
                        </a:gs>
                      </a:gsLst>
                      <a:path path="rect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98,28</a:t>
                      </a:r>
                    </a:p>
                  </a:txBody>
                  <a:tcPr marL="9525" marR="9525" marT="95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91CFE8"/>
                        </a:gs>
                        <a:gs pos="50000">
                          <a:srgbClr val="BDE0EF"/>
                        </a:gs>
                        <a:gs pos="100000">
                          <a:srgbClr val="DFEFF6"/>
                        </a:gs>
                      </a:gsLst>
                      <a:path path="rect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-76 350,90</a:t>
                      </a:r>
                    </a:p>
                  </a:txBody>
                  <a:tcPr marL="9525" marR="9525" marT="95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91CFE8"/>
                        </a:gs>
                        <a:gs pos="50000">
                          <a:srgbClr val="BDE0EF"/>
                        </a:gs>
                        <a:gs pos="100000">
                          <a:srgbClr val="DFEFF6"/>
                        </a:gs>
                      </a:gsLst>
                      <a:path path="rect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98,08</a:t>
                      </a:r>
                    </a:p>
                  </a:txBody>
                  <a:tcPr marL="9525" marR="9525" marT="95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91CFE8"/>
                        </a:gs>
                        <a:gs pos="50000">
                          <a:srgbClr val="BDE0EF"/>
                        </a:gs>
                        <a:gs pos="100000">
                          <a:srgbClr val="DFEFF6"/>
                        </a:gs>
                      </a:gsLst>
                      <a:path path="rect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-85 616,84</a:t>
                      </a:r>
                    </a:p>
                  </a:txBody>
                  <a:tcPr marL="9525" marR="9525" marT="95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91CFE8"/>
                        </a:gs>
                        <a:gs pos="50000">
                          <a:srgbClr val="BDE0EF"/>
                        </a:gs>
                        <a:gs pos="100000">
                          <a:srgbClr val="DFEFF6"/>
                        </a:gs>
                      </a:gsLst>
                      <a:path path="rect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1,98</a:t>
                      </a:r>
                    </a:p>
                  </a:txBody>
                  <a:tcPr marL="9525" marR="9525" marT="95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91CFE8"/>
                        </a:gs>
                        <a:gs pos="50000">
                          <a:srgbClr val="BDE0EF"/>
                        </a:gs>
                        <a:gs pos="100000">
                          <a:srgbClr val="DFEFF6"/>
                        </a:gs>
                      </a:gsLst>
                      <a:path path="rect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2,22</a:t>
                      </a:r>
                    </a:p>
                  </a:txBody>
                  <a:tcPr marL="9525" marR="9525" marT="95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91CFE8"/>
                        </a:gs>
                        <a:gs pos="50000">
                          <a:srgbClr val="BDE0EF"/>
                        </a:gs>
                        <a:gs pos="100000">
                          <a:srgbClr val="DFEFF6"/>
                        </a:gs>
                      </a:gsLst>
                      <a:path path="rect">
                        <a:fillToRect l="50000" t="50000" r="50000" b="50000"/>
                      </a:path>
                    </a:gradFill>
                  </a:tcPr>
                </a:tc>
              </a:tr>
              <a:tr h="634445">
                <a:tc>
                  <a:txBody>
                    <a:bodyPr/>
                    <a:lstStyle/>
                    <a:p>
                      <a:pPr marL="85725" indent="0" algn="l" rtl="0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ЗАДОЛЖЕННОСТЬ </a:t>
                      </a:r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И ПЕРЕРАСЧЕТЫ ПО ОТМЕНЕННЫМ НАЛОГАМ, СБОРАМ 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600" marR="9525" marT="95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91CFE8"/>
                        </a:gs>
                        <a:gs pos="50000">
                          <a:srgbClr val="BDE0EF"/>
                        </a:gs>
                        <a:gs pos="100000">
                          <a:srgbClr val="DFEFF6"/>
                        </a:gs>
                      </a:gsLst>
                      <a:path path="rect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357,09</a:t>
                      </a:r>
                    </a:p>
                  </a:txBody>
                  <a:tcPr marL="9525" marR="9525" marT="95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91CFE8"/>
                        </a:gs>
                        <a:gs pos="50000">
                          <a:srgbClr val="BDE0EF"/>
                        </a:gs>
                        <a:gs pos="100000">
                          <a:srgbClr val="DFEFF6"/>
                        </a:gs>
                      </a:gsLst>
                      <a:path path="rect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0,00</a:t>
                      </a:r>
                    </a:p>
                  </a:txBody>
                  <a:tcPr marL="9525" marR="9525" marT="95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91CFE8"/>
                        </a:gs>
                        <a:gs pos="50000">
                          <a:srgbClr val="BDE0EF"/>
                        </a:gs>
                        <a:gs pos="100000">
                          <a:srgbClr val="DFEFF6"/>
                        </a:gs>
                      </a:gsLst>
                      <a:path path="rect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23,70</a:t>
                      </a:r>
                    </a:p>
                  </a:txBody>
                  <a:tcPr marL="9525" marR="9525" marT="95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91CFE8"/>
                        </a:gs>
                        <a:gs pos="50000">
                          <a:srgbClr val="BDE0EF"/>
                        </a:gs>
                        <a:gs pos="100000">
                          <a:srgbClr val="DFEFF6"/>
                        </a:gs>
                      </a:gsLst>
                      <a:path path="rect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91CFE8"/>
                        </a:gs>
                        <a:gs pos="50000">
                          <a:srgbClr val="BDE0EF"/>
                        </a:gs>
                        <a:gs pos="100000">
                          <a:srgbClr val="DFEFF6"/>
                        </a:gs>
                      </a:gsLst>
                      <a:path path="rect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23,70</a:t>
                      </a:r>
                    </a:p>
                  </a:txBody>
                  <a:tcPr marL="9525" marR="9525" marT="95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91CFE8"/>
                        </a:gs>
                        <a:gs pos="50000">
                          <a:srgbClr val="BDE0EF"/>
                        </a:gs>
                        <a:gs pos="100000">
                          <a:srgbClr val="DFEFF6"/>
                        </a:gs>
                      </a:gsLst>
                      <a:path path="rect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6,64</a:t>
                      </a:r>
                    </a:p>
                  </a:txBody>
                  <a:tcPr marL="9525" marR="9525" marT="95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91CFE8"/>
                        </a:gs>
                        <a:gs pos="50000">
                          <a:srgbClr val="BDE0EF"/>
                        </a:gs>
                        <a:gs pos="100000">
                          <a:srgbClr val="DFEFF6"/>
                        </a:gs>
                      </a:gsLst>
                      <a:path path="rect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-333,39</a:t>
                      </a:r>
                    </a:p>
                  </a:txBody>
                  <a:tcPr marL="9525" marR="9525" marT="95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91CFE8"/>
                        </a:gs>
                        <a:gs pos="50000">
                          <a:srgbClr val="BDE0EF"/>
                        </a:gs>
                        <a:gs pos="100000">
                          <a:srgbClr val="DFEFF6"/>
                        </a:gs>
                      </a:gsLst>
                      <a:path path="rect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0,00</a:t>
                      </a:r>
                    </a:p>
                  </a:txBody>
                  <a:tcPr marL="9525" marR="9525" marT="95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91CFE8"/>
                        </a:gs>
                        <a:gs pos="50000">
                          <a:srgbClr val="BDE0EF"/>
                        </a:gs>
                        <a:gs pos="100000">
                          <a:srgbClr val="DFEFF6"/>
                        </a:gs>
                      </a:gsLst>
                      <a:path path="rect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0,00</a:t>
                      </a:r>
                    </a:p>
                  </a:txBody>
                  <a:tcPr marL="9525" marR="9525" marT="95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91CFE8"/>
                        </a:gs>
                        <a:gs pos="50000">
                          <a:srgbClr val="BDE0EF"/>
                        </a:gs>
                        <a:gs pos="100000">
                          <a:srgbClr val="DFEFF6"/>
                        </a:gs>
                      </a:gsLst>
                      <a:path path="rect">
                        <a:fillToRect l="50000" t="50000" r="50000" b="50000"/>
                      </a:path>
                    </a:gra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683568" y="188640"/>
            <a:ext cx="8001056" cy="504056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Исполнение неналоговых доходов за 2020 год</a:t>
            </a:r>
            <a:endParaRPr lang="ru-RU" sz="16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Times New Roman" pitchFamily="18" charset="0"/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323850" y="765175"/>
          <a:ext cx="8496300" cy="5489573"/>
        </p:xfrm>
        <a:graphic>
          <a:graphicData uri="http://schemas.openxmlformats.org/drawingml/2006/table">
            <a:tbl>
              <a:tblPr/>
              <a:tblGrid>
                <a:gridCol w="1847023"/>
                <a:gridCol w="961076"/>
                <a:gridCol w="936034"/>
                <a:gridCol w="864030"/>
                <a:gridCol w="504018"/>
                <a:gridCol w="1080038"/>
                <a:gridCol w="504018"/>
                <a:gridCol w="936032"/>
                <a:gridCol w="432016"/>
                <a:gridCol w="432015"/>
              </a:tblGrid>
              <a:tr h="205907">
                <a:tc rowSpan="2">
                  <a:txBody>
                    <a:bodyPr/>
                    <a:lstStyle/>
                    <a:p>
                      <a:pPr marL="85725" indent="0" algn="ctr" fontAlgn="ctr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Показатель</a:t>
                      </a:r>
                    </a:p>
                  </a:txBody>
                  <a:tcPr marL="9524" marR="9524" marT="952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rgbClr val="91CFE8"/>
                        </a:gs>
                        <a:gs pos="50000">
                          <a:srgbClr val="BDE0EF"/>
                        </a:gs>
                        <a:gs pos="100000">
                          <a:srgbClr val="DFEFF6"/>
                        </a:gs>
                      </a:gsLst>
                      <a:path path="rect">
                        <a:fillToRect l="50000" t="50000" r="50000" b="50000"/>
                      </a:path>
                    </a:gra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Исполнено, аналогичный период прошлого года</a:t>
                      </a:r>
                    </a:p>
                  </a:txBody>
                  <a:tcPr marL="9524" marR="9524" marT="952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rgbClr val="91CFE8"/>
                        </a:gs>
                        <a:gs pos="50000">
                          <a:srgbClr val="BDE0EF"/>
                        </a:gs>
                        <a:gs pos="100000">
                          <a:srgbClr val="DFEFF6"/>
                        </a:gs>
                      </a:gsLst>
                      <a:path path="rect">
                        <a:fillToRect l="50000" t="50000" r="50000" b="50000"/>
                      </a:path>
                    </a:gra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Утверждено</a:t>
                      </a:r>
                    </a:p>
                  </a:txBody>
                  <a:tcPr marL="9524" marR="9524" marT="952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rgbClr val="91CFE8"/>
                        </a:gs>
                        <a:gs pos="50000">
                          <a:srgbClr val="BDE0EF"/>
                        </a:gs>
                        <a:gs pos="100000">
                          <a:srgbClr val="DFEFF6"/>
                        </a:gs>
                      </a:gsLst>
                      <a:path path="rect">
                        <a:fillToRect l="50000" t="50000" r="50000" b="50000"/>
                      </a:path>
                    </a:gradFill>
                  </a:tcPr>
                </a:tc>
                <a:tc gridSpan="5"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Исполнено </a:t>
                      </a:r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на 01.01.2021 года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4" marR="9524" marT="952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rgbClr val="91CFE8"/>
                        </a:gs>
                        <a:gs pos="50000">
                          <a:srgbClr val="BDE0EF"/>
                        </a:gs>
                        <a:gs pos="100000">
                          <a:srgbClr val="DFEFF6"/>
                        </a:gs>
                      </a:gsLst>
                      <a:path path="rect">
                        <a:fillToRect l="50000" t="50000" r="50000" b="50000"/>
                      </a:path>
                    </a:gra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УВ в НАЛОГ и НЕНАЛ. </a:t>
                      </a:r>
                      <a:r>
                        <a:rPr lang="ru-RU" sz="800" b="1" i="0" u="none" strike="noStrike" dirty="0" err="1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поступле</a:t>
                      </a:r>
                      <a:r>
                        <a:rPr lang="ru-RU" sz="800" b="1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800" b="1" i="0" u="none" strike="noStrike" dirty="0" err="1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ниях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4" marR="9524" marT="952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rgbClr val="91CFE8"/>
                        </a:gs>
                        <a:gs pos="50000">
                          <a:srgbClr val="BDE0EF"/>
                        </a:gs>
                        <a:gs pos="100000">
                          <a:srgbClr val="DFEFF6"/>
                        </a:gs>
                      </a:gsLst>
                      <a:path path="rect">
                        <a:fillToRect l="50000" t="50000" r="50000" b="50000"/>
                      </a:path>
                    </a:gra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УВ в </a:t>
                      </a:r>
                      <a:r>
                        <a:rPr lang="ru-RU" sz="800" b="1" i="0" u="none" strike="noStrike" dirty="0" err="1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неналог</a:t>
                      </a:r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. </a:t>
                      </a:r>
                      <a:r>
                        <a:rPr lang="ru-RU" sz="800" b="1" i="0" u="none" strike="noStrike" dirty="0" err="1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поступле</a:t>
                      </a:r>
                      <a:r>
                        <a:rPr lang="ru-RU" sz="800" b="1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800" b="1" i="0" u="none" strike="noStrike" dirty="0" err="1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ниях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4" marR="9524" marT="952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rgbClr val="91CFE8"/>
                        </a:gs>
                        <a:gs pos="50000">
                          <a:srgbClr val="BDE0EF"/>
                        </a:gs>
                        <a:gs pos="100000">
                          <a:srgbClr val="DFEFF6"/>
                        </a:gs>
                      </a:gsLst>
                      <a:path path="rect">
                        <a:fillToRect l="50000" t="50000" r="50000" b="50000"/>
                      </a:path>
                    </a:gradFill>
                  </a:tcPr>
                </a:tc>
              </a:tr>
              <a:tr h="63720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Сумма, руб.</a:t>
                      </a:r>
                    </a:p>
                  </a:txBody>
                  <a:tcPr marL="9524" marR="9524" marT="952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rgbClr val="91CFE8"/>
                        </a:gs>
                        <a:gs pos="50000">
                          <a:srgbClr val="BDE0EF"/>
                        </a:gs>
                        <a:gs pos="100000">
                          <a:srgbClr val="DFEFF6"/>
                        </a:gs>
                      </a:gsLst>
                      <a:path path="rect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% </a:t>
                      </a:r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исп. УТВЕР. плана </a:t>
                      </a:r>
                    </a:p>
                  </a:txBody>
                  <a:tcPr marL="9524" marR="9524" marT="952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rgbClr val="91CFE8"/>
                        </a:gs>
                        <a:gs pos="50000">
                          <a:srgbClr val="BDE0EF"/>
                        </a:gs>
                        <a:gs pos="100000">
                          <a:srgbClr val="DFEFF6"/>
                        </a:gs>
                      </a:gsLst>
                      <a:path path="rect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ОТКЛ. УТВЕР. плана (тыс.руб.)</a:t>
                      </a:r>
                    </a:p>
                  </a:txBody>
                  <a:tcPr marL="9524" marR="9524" marT="952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rgbClr val="91CFE8"/>
                        </a:gs>
                        <a:gs pos="50000">
                          <a:srgbClr val="BDE0EF"/>
                        </a:gs>
                        <a:gs pos="100000">
                          <a:srgbClr val="DFEFF6"/>
                        </a:gs>
                      </a:gsLst>
                      <a:path path="rect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% </a:t>
                      </a:r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исп. к уровню пр.года</a:t>
                      </a:r>
                    </a:p>
                  </a:txBody>
                  <a:tcPr marL="9524" marR="9524" marT="952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rgbClr val="91CFE8"/>
                        </a:gs>
                        <a:gs pos="50000">
                          <a:srgbClr val="BDE0EF"/>
                        </a:gs>
                        <a:gs pos="100000">
                          <a:srgbClr val="DFEFF6"/>
                        </a:gs>
                      </a:gsLst>
                      <a:path path="rect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ОТКЛ.  </a:t>
                      </a:r>
                      <a:r>
                        <a:rPr lang="ru-RU" sz="800" b="1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к уровню </a:t>
                      </a:r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пр.года (тыс.руб.)</a:t>
                      </a:r>
                    </a:p>
                  </a:txBody>
                  <a:tcPr marL="9524" marR="9524" marT="952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rgbClr val="91CFE8"/>
                        </a:gs>
                        <a:gs pos="50000">
                          <a:srgbClr val="BDE0EF"/>
                        </a:gs>
                        <a:gs pos="100000">
                          <a:srgbClr val="DFEFF6"/>
                        </a:gs>
                      </a:gsLst>
                      <a:path path="rect">
                        <a:fillToRect l="50000" t="50000" r="50000" b="50000"/>
                      </a:path>
                    </a:gra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</a:tr>
              <a:tr h="432102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НАЛОГОВЫЕ И НЕНАЛОГОВЫЕ </a:t>
                      </a:r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 </a:t>
                      </a:r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 </a:t>
                      </a:r>
                    </a:p>
                  </a:txBody>
                  <a:tcPr marL="85718" marR="9524" marT="952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267 776 613,68</a:t>
                      </a:r>
                    </a:p>
                  </a:txBody>
                  <a:tcPr marL="9524" marR="9524" marT="952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263 050 904,00</a:t>
                      </a:r>
                    </a:p>
                  </a:txBody>
                  <a:tcPr marL="9524" marR="9524" marT="952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220 861 337,57</a:t>
                      </a:r>
                    </a:p>
                  </a:txBody>
                  <a:tcPr marL="9524" marR="9524" marT="952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83,96</a:t>
                      </a:r>
                    </a:p>
                  </a:txBody>
                  <a:tcPr marL="9524" marR="9524" marT="952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-42 189 566,43</a:t>
                      </a:r>
                    </a:p>
                  </a:txBody>
                  <a:tcPr marL="9524" marR="9524" marT="952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82,48</a:t>
                      </a:r>
                    </a:p>
                  </a:txBody>
                  <a:tcPr marL="9524" marR="9524" marT="952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-46 915 276,11</a:t>
                      </a:r>
                    </a:p>
                  </a:txBody>
                  <a:tcPr marL="9524" marR="9524" marT="952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100,00</a:t>
                      </a:r>
                    </a:p>
                  </a:txBody>
                  <a:tcPr marL="9524" marR="9524" marT="952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9524" marR="9524" marT="952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50000"/>
                      </a:schemeClr>
                    </a:solidFill>
                  </a:tcPr>
                </a:tc>
              </a:tr>
              <a:tr h="344845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НЕНАЛОГОВЫЕ ДОХОДЫ</a:t>
                      </a:r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 </a:t>
                      </a:r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 </a:t>
                      </a:r>
                    </a:p>
                  </a:txBody>
                  <a:tcPr marL="85718" marR="9524" marT="952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25 250 865,31</a:t>
                      </a:r>
                    </a:p>
                  </a:txBody>
                  <a:tcPr marL="9524" marR="9524" marT="952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20 345 500,00</a:t>
                      </a:r>
                    </a:p>
                  </a:txBody>
                  <a:tcPr marL="9524" marR="9524" marT="952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23 706 341,35</a:t>
                      </a:r>
                    </a:p>
                  </a:txBody>
                  <a:tcPr marL="9524" marR="9524" marT="952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116,52</a:t>
                      </a:r>
                    </a:p>
                  </a:txBody>
                  <a:tcPr marL="9524" marR="9524" marT="952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3 360 841,35</a:t>
                      </a:r>
                    </a:p>
                  </a:txBody>
                  <a:tcPr marL="9524" marR="9524" marT="952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93,88</a:t>
                      </a:r>
                    </a:p>
                  </a:txBody>
                  <a:tcPr marL="9524" marR="9524" marT="952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-1 544 523,96</a:t>
                      </a:r>
                    </a:p>
                  </a:txBody>
                  <a:tcPr marL="9524" marR="9524" marT="952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1,41</a:t>
                      </a:r>
                    </a:p>
                  </a:txBody>
                  <a:tcPr marL="9524" marR="9524" marT="952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10,73</a:t>
                      </a:r>
                    </a:p>
                  </a:txBody>
                  <a:tcPr marL="9524" marR="9524" marT="952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75000"/>
                      </a:schemeClr>
                    </a:solidFill>
                  </a:tcPr>
                </a:tc>
              </a:tr>
              <a:tr h="680170"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ДОХОДЫ ОТ ИСПОЛЬЗОВАНИЯ МУНИЦИПАЛЬНОГО ИМУЩЕСТВА</a:t>
                      </a:r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 </a:t>
                      </a:r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 </a:t>
                      </a:r>
                    </a:p>
                  </a:txBody>
                  <a:tcPr marL="71995" marR="9524" marT="952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rgbClr val="91CFE8"/>
                        </a:gs>
                        <a:gs pos="50000">
                          <a:srgbClr val="BDE0EF"/>
                        </a:gs>
                        <a:gs pos="100000">
                          <a:srgbClr val="DFEFF6"/>
                        </a:gs>
                      </a:gsLst>
                      <a:path path="rect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20 866 083,41</a:t>
                      </a:r>
                    </a:p>
                  </a:txBody>
                  <a:tcPr marL="9524" marR="9524" marT="952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rgbClr val="91CFE8"/>
                        </a:gs>
                        <a:gs pos="50000">
                          <a:srgbClr val="BDE0EF"/>
                        </a:gs>
                        <a:gs pos="100000">
                          <a:srgbClr val="DFEFF6"/>
                        </a:gs>
                      </a:gsLst>
                      <a:path path="rect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16 696 000,00</a:t>
                      </a:r>
                    </a:p>
                  </a:txBody>
                  <a:tcPr marL="9524" marR="9524" marT="952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rgbClr val="91CFE8"/>
                        </a:gs>
                        <a:gs pos="50000">
                          <a:srgbClr val="BDE0EF"/>
                        </a:gs>
                        <a:gs pos="100000">
                          <a:srgbClr val="DFEFF6"/>
                        </a:gs>
                      </a:gsLst>
                      <a:path path="rect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17 137 649,23</a:t>
                      </a:r>
                    </a:p>
                  </a:txBody>
                  <a:tcPr marL="9524" marR="9524" marT="952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rgbClr val="91CFE8"/>
                        </a:gs>
                        <a:gs pos="50000">
                          <a:srgbClr val="BDE0EF"/>
                        </a:gs>
                        <a:gs pos="100000">
                          <a:srgbClr val="DFEFF6"/>
                        </a:gs>
                      </a:gsLst>
                      <a:path path="rect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102,65</a:t>
                      </a:r>
                    </a:p>
                  </a:txBody>
                  <a:tcPr marL="9524" marR="9524" marT="952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rgbClr val="91CFE8"/>
                        </a:gs>
                        <a:gs pos="50000">
                          <a:srgbClr val="BDE0EF"/>
                        </a:gs>
                        <a:gs pos="100000">
                          <a:srgbClr val="DFEFF6"/>
                        </a:gs>
                      </a:gsLst>
                      <a:path path="rect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441 649,23</a:t>
                      </a:r>
                    </a:p>
                  </a:txBody>
                  <a:tcPr marL="9524" marR="9524" marT="952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rgbClr val="91CFE8"/>
                        </a:gs>
                        <a:gs pos="50000">
                          <a:srgbClr val="BDE0EF"/>
                        </a:gs>
                        <a:gs pos="100000">
                          <a:srgbClr val="DFEFF6"/>
                        </a:gs>
                      </a:gsLst>
                      <a:path path="rect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82,13</a:t>
                      </a:r>
                    </a:p>
                  </a:txBody>
                  <a:tcPr marL="9524" marR="9524" marT="952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rgbClr val="91CFE8"/>
                        </a:gs>
                        <a:gs pos="50000">
                          <a:srgbClr val="BDE0EF"/>
                        </a:gs>
                        <a:gs pos="100000">
                          <a:srgbClr val="DFEFF6"/>
                        </a:gs>
                      </a:gsLst>
                      <a:path path="rect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-3 728 434,18</a:t>
                      </a:r>
                    </a:p>
                  </a:txBody>
                  <a:tcPr marL="9524" marR="9524" marT="952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rgbClr val="91CFE8"/>
                        </a:gs>
                        <a:gs pos="50000">
                          <a:srgbClr val="BDE0EF"/>
                        </a:gs>
                        <a:gs pos="100000">
                          <a:srgbClr val="DFEFF6"/>
                        </a:gs>
                      </a:gsLst>
                      <a:path path="rect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1,02</a:t>
                      </a:r>
                    </a:p>
                  </a:txBody>
                  <a:tcPr marL="9524" marR="9524" marT="952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rgbClr val="91CFE8"/>
                        </a:gs>
                        <a:gs pos="50000">
                          <a:srgbClr val="BDE0EF"/>
                        </a:gs>
                        <a:gs pos="100000">
                          <a:srgbClr val="DFEFF6"/>
                        </a:gs>
                      </a:gsLst>
                      <a:path path="rect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7,76</a:t>
                      </a:r>
                    </a:p>
                  </a:txBody>
                  <a:tcPr marL="9524" marR="9524" marT="952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rgbClr val="91CFE8"/>
                        </a:gs>
                        <a:gs pos="50000">
                          <a:srgbClr val="BDE0EF"/>
                        </a:gs>
                        <a:gs pos="100000">
                          <a:srgbClr val="DFEFF6"/>
                        </a:gs>
                      </a:gsLst>
                      <a:path path="rect">
                        <a:fillToRect l="50000" t="50000" r="50000" b="50000"/>
                      </a:path>
                    </a:gradFill>
                  </a:tcPr>
                </a:tc>
              </a:tr>
              <a:tr h="177188"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1100" b="0" i="1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Доходы за З/У до РГС </a:t>
                      </a:r>
                    </a:p>
                  </a:txBody>
                  <a:tcPr marL="143989" marR="9524" marT="952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rgbClr val="91CFE8"/>
                        </a:gs>
                        <a:gs pos="50000">
                          <a:srgbClr val="BDE0EF"/>
                        </a:gs>
                        <a:gs pos="100000">
                          <a:srgbClr val="DFEFF6"/>
                        </a:gs>
                      </a:gsLst>
                      <a:path path="rect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1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14 757 720,55 </a:t>
                      </a:r>
                    </a:p>
                  </a:txBody>
                  <a:tcPr marL="9524" marR="9524" marT="952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rgbClr val="91CFE8"/>
                        </a:gs>
                        <a:gs pos="50000">
                          <a:srgbClr val="BDE0EF"/>
                        </a:gs>
                        <a:gs pos="100000">
                          <a:srgbClr val="DFEFF6"/>
                        </a:gs>
                      </a:gsLst>
                      <a:path path="rect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1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11 255 770,00 </a:t>
                      </a:r>
                    </a:p>
                  </a:txBody>
                  <a:tcPr marL="9524" marR="9524" marT="952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rgbClr val="91CFE8"/>
                        </a:gs>
                        <a:gs pos="50000">
                          <a:srgbClr val="BDE0EF"/>
                        </a:gs>
                        <a:gs pos="100000">
                          <a:srgbClr val="DFEFF6"/>
                        </a:gs>
                      </a:gsLst>
                      <a:path path="rect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1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11 105 374,11 </a:t>
                      </a:r>
                    </a:p>
                  </a:txBody>
                  <a:tcPr marL="9524" marR="9524" marT="952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rgbClr val="91CFE8"/>
                        </a:gs>
                        <a:gs pos="50000">
                          <a:srgbClr val="BDE0EF"/>
                        </a:gs>
                        <a:gs pos="100000">
                          <a:srgbClr val="DFEFF6"/>
                        </a:gs>
                      </a:gsLst>
                      <a:path path="rect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1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98,66</a:t>
                      </a:r>
                    </a:p>
                  </a:txBody>
                  <a:tcPr marL="9524" marR="9524" marT="952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rgbClr val="91CFE8"/>
                        </a:gs>
                        <a:gs pos="50000">
                          <a:srgbClr val="BDE0EF"/>
                        </a:gs>
                        <a:gs pos="100000">
                          <a:srgbClr val="DFEFF6"/>
                        </a:gs>
                      </a:gsLst>
                      <a:path path="rect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1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-150 395,89</a:t>
                      </a:r>
                    </a:p>
                  </a:txBody>
                  <a:tcPr marL="9524" marR="9524" marT="952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rgbClr val="91CFE8"/>
                        </a:gs>
                        <a:gs pos="50000">
                          <a:srgbClr val="BDE0EF"/>
                        </a:gs>
                        <a:gs pos="100000">
                          <a:srgbClr val="DFEFF6"/>
                        </a:gs>
                      </a:gsLst>
                      <a:path path="rect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1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75,25</a:t>
                      </a:r>
                    </a:p>
                  </a:txBody>
                  <a:tcPr marL="9524" marR="9524" marT="952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rgbClr val="91CFE8"/>
                        </a:gs>
                        <a:gs pos="50000">
                          <a:srgbClr val="BDE0EF"/>
                        </a:gs>
                        <a:gs pos="100000">
                          <a:srgbClr val="DFEFF6"/>
                        </a:gs>
                      </a:gsLst>
                      <a:path path="rect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1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-3 652 346,44</a:t>
                      </a:r>
                    </a:p>
                  </a:txBody>
                  <a:tcPr marL="9524" marR="9524" marT="952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rgbClr val="91CFE8"/>
                        </a:gs>
                        <a:gs pos="50000">
                          <a:srgbClr val="BDE0EF"/>
                        </a:gs>
                        <a:gs pos="100000">
                          <a:srgbClr val="DFEFF6"/>
                        </a:gs>
                      </a:gsLst>
                      <a:path path="rect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1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0,66</a:t>
                      </a:r>
                    </a:p>
                  </a:txBody>
                  <a:tcPr marL="9524" marR="9524" marT="952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rgbClr val="91CFE8"/>
                        </a:gs>
                        <a:gs pos="50000">
                          <a:srgbClr val="BDE0EF"/>
                        </a:gs>
                        <a:gs pos="100000">
                          <a:srgbClr val="DFEFF6"/>
                        </a:gs>
                      </a:gsLst>
                      <a:path path="rect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1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5,03</a:t>
                      </a:r>
                    </a:p>
                  </a:txBody>
                  <a:tcPr marL="9524" marR="9524" marT="952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rgbClr val="91CFE8"/>
                        </a:gs>
                        <a:gs pos="50000">
                          <a:srgbClr val="BDE0EF"/>
                        </a:gs>
                        <a:gs pos="100000">
                          <a:srgbClr val="DFEFF6"/>
                        </a:gs>
                      </a:gsLst>
                      <a:path path="rect">
                        <a:fillToRect l="50000" t="50000" r="50000" b="50000"/>
                      </a:path>
                    </a:gradFill>
                  </a:tcPr>
                </a:tc>
              </a:tr>
              <a:tr h="231486"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1100" b="0" i="1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Доходы за З/У после РГС </a:t>
                      </a:r>
                    </a:p>
                  </a:txBody>
                  <a:tcPr marL="143989" marR="9524" marT="952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rgbClr val="91CFE8"/>
                        </a:gs>
                        <a:gs pos="50000">
                          <a:srgbClr val="BDE0EF"/>
                        </a:gs>
                        <a:gs pos="100000">
                          <a:srgbClr val="DFEFF6"/>
                        </a:gs>
                      </a:gsLst>
                      <a:path path="rect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1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360 040,00 </a:t>
                      </a:r>
                    </a:p>
                  </a:txBody>
                  <a:tcPr marL="9524" marR="9524" marT="952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rgbClr val="91CFE8"/>
                        </a:gs>
                        <a:gs pos="50000">
                          <a:srgbClr val="BDE0EF"/>
                        </a:gs>
                        <a:gs pos="100000">
                          <a:srgbClr val="DFEFF6"/>
                        </a:gs>
                      </a:gsLst>
                      <a:path path="rect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1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601 420,00 </a:t>
                      </a:r>
                    </a:p>
                  </a:txBody>
                  <a:tcPr marL="9524" marR="9524" marT="952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rgbClr val="91CFE8"/>
                        </a:gs>
                        <a:gs pos="50000">
                          <a:srgbClr val="BDE0EF"/>
                        </a:gs>
                        <a:gs pos="100000">
                          <a:srgbClr val="DFEFF6"/>
                        </a:gs>
                      </a:gsLst>
                      <a:path path="rect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1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601 419,00 </a:t>
                      </a:r>
                    </a:p>
                  </a:txBody>
                  <a:tcPr marL="9524" marR="9524" marT="952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rgbClr val="91CFE8"/>
                        </a:gs>
                        <a:gs pos="50000">
                          <a:srgbClr val="BDE0EF"/>
                        </a:gs>
                        <a:gs pos="100000">
                          <a:srgbClr val="DFEFF6"/>
                        </a:gs>
                      </a:gsLst>
                      <a:path path="rect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1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100,00</a:t>
                      </a:r>
                    </a:p>
                  </a:txBody>
                  <a:tcPr marL="9524" marR="9524" marT="952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rgbClr val="91CFE8"/>
                        </a:gs>
                        <a:gs pos="50000">
                          <a:srgbClr val="BDE0EF"/>
                        </a:gs>
                        <a:gs pos="100000">
                          <a:srgbClr val="DFEFF6"/>
                        </a:gs>
                      </a:gsLst>
                      <a:path path="rect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1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-1,00</a:t>
                      </a:r>
                    </a:p>
                  </a:txBody>
                  <a:tcPr marL="9524" marR="9524" marT="952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rgbClr val="91CFE8"/>
                        </a:gs>
                        <a:gs pos="50000">
                          <a:srgbClr val="BDE0EF"/>
                        </a:gs>
                        <a:gs pos="100000">
                          <a:srgbClr val="DFEFF6"/>
                        </a:gs>
                      </a:gsLst>
                      <a:path path="rect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1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167,04</a:t>
                      </a:r>
                    </a:p>
                  </a:txBody>
                  <a:tcPr marL="9524" marR="9524" marT="952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rgbClr val="91CFE8"/>
                        </a:gs>
                        <a:gs pos="50000">
                          <a:srgbClr val="BDE0EF"/>
                        </a:gs>
                        <a:gs pos="100000">
                          <a:srgbClr val="DFEFF6"/>
                        </a:gs>
                      </a:gsLst>
                      <a:path path="rect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1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241 379,00</a:t>
                      </a:r>
                    </a:p>
                  </a:txBody>
                  <a:tcPr marL="9524" marR="9524" marT="952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rgbClr val="91CFE8"/>
                        </a:gs>
                        <a:gs pos="50000">
                          <a:srgbClr val="BDE0EF"/>
                        </a:gs>
                        <a:gs pos="100000">
                          <a:srgbClr val="DFEFF6"/>
                        </a:gs>
                      </a:gsLst>
                      <a:path path="rect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1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0,04</a:t>
                      </a:r>
                    </a:p>
                  </a:txBody>
                  <a:tcPr marL="9524" marR="9524" marT="952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rgbClr val="91CFE8"/>
                        </a:gs>
                        <a:gs pos="50000">
                          <a:srgbClr val="BDE0EF"/>
                        </a:gs>
                        <a:gs pos="100000">
                          <a:srgbClr val="DFEFF6"/>
                        </a:gs>
                      </a:gsLst>
                      <a:path path="rect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1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0,27</a:t>
                      </a:r>
                    </a:p>
                  </a:txBody>
                  <a:tcPr marL="9524" marR="9524" marT="952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rgbClr val="91CFE8"/>
                        </a:gs>
                        <a:gs pos="50000">
                          <a:srgbClr val="BDE0EF"/>
                        </a:gs>
                        <a:gs pos="100000">
                          <a:srgbClr val="DFEFF6"/>
                        </a:gs>
                      </a:gsLst>
                      <a:path path="rect">
                        <a:fillToRect l="50000" t="50000" r="50000" b="50000"/>
                      </a:path>
                    </a:gradFill>
                  </a:tcPr>
                </a:tc>
              </a:tr>
              <a:tr h="199073"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1100" b="0" i="1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Аренда имущества  казны  </a:t>
                      </a:r>
                    </a:p>
                  </a:txBody>
                  <a:tcPr marL="143989" marR="9524" marT="952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rgbClr val="91CFE8"/>
                        </a:gs>
                        <a:gs pos="50000">
                          <a:srgbClr val="BDE0EF"/>
                        </a:gs>
                        <a:gs pos="100000">
                          <a:srgbClr val="DFEFF6"/>
                        </a:gs>
                      </a:gsLst>
                      <a:path path="rect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1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644 382,26 </a:t>
                      </a:r>
                    </a:p>
                  </a:txBody>
                  <a:tcPr marL="9524" marR="9524" marT="952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rgbClr val="91CFE8"/>
                        </a:gs>
                        <a:gs pos="50000">
                          <a:srgbClr val="BDE0EF"/>
                        </a:gs>
                        <a:gs pos="100000">
                          <a:srgbClr val="DFEFF6"/>
                        </a:gs>
                      </a:gsLst>
                      <a:path path="rect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1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369 810,00 </a:t>
                      </a:r>
                    </a:p>
                  </a:txBody>
                  <a:tcPr marL="9524" marR="9524" marT="952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rgbClr val="91CFE8"/>
                        </a:gs>
                        <a:gs pos="50000">
                          <a:srgbClr val="BDE0EF"/>
                        </a:gs>
                        <a:gs pos="100000">
                          <a:srgbClr val="DFEFF6"/>
                        </a:gs>
                      </a:gsLst>
                      <a:path path="rect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1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366 225,96 </a:t>
                      </a:r>
                    </a:p>
                  </a:txBody>
                  <a:tcPr marL="9524" marR="9524" marT="952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rgbClr val="91CFE8"/>
                        </a:gs>
                        <a:gs pos="50000">
                          <a:srgbClr val="BDE0EF"/>
                        </a:gs>
                        <a:gs pos="100000">
                          <a:srgbClr val="DFEFF6"/>
                        </a:gs>
                      </a:gsLst>
                      <a:path path="rect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1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99,03</a:t>
                      </a:r>
                    </a:p>
                  </a:txBody>
                  <a:tcPr marL="9524" marR="9524" marT="952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rgbClr val="91CFE8"/>
                        </a:gs>
                        <a:gs pos="50000">
                          <a:srgbClr val="BDE0EF"/>
                        </a:gs>
                        <a:gs pos="100000">
                          <a:srgbClr val="DFEFF6"/>
                        </a:gs>
                      </a:gsLst>
                      <a:path path="rect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1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-3 584,04</a:t>
                      </a:r>
                    </a:p>
                  </a:txBody>
                  <a:tcPr marL="9524" marR="9524" marT="952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rgbClr val="91CFE8"/>
                        </a:gs>
                        <a:gs pos="50000">
                          <a:srgbClr val="BDE0EF"/>
                        </a:gs>
                        <a:gs pos="100000">
                          <a:srgbClr val="DFEFF6"/>
                        </a:gs>
                      </a:gsLst>
                      <a:path path="rect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1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56,83</a:t>
                      </a:r>
                    </a:p>
                  </a:txBody>
                  <a:tcPr marL="9524" marR="9524" marT="952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rgbClr val="91CFE8"/>
                        </a:gs>
                        <a:gs pos="50000">
                          <a:srgbClr val="BDE0EF"/>
                        </a:gs>
                        <a:gs pos="100000">
                          <a:srgbClr val="DFEFF6"/>
                        </a:gs>
                      </a:gsLst>
                      <a:path path="rect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1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-278 156,30</a:t>
                      </a:r>
                    </a:p>
                  </a:txBody>
                  <a:tcPr marL="9524" marR="9524" marT="952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rgbClr val="91CFE8"/>
                        </a:gs>
                        <a:gs pos="50000">
                          <a:srgbClr val="BDE0EF"/>
                        </a:gs>
                        <a:gs pos="100000">
                          <a:srgbClr val="DFEFF6"/>
                        </a:gs>
                      </a:gsLst>
                      <a:path path="rect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1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0,02</a:t>
                      </a:r>
                    </a:p>
                  </a:txBody>
                  <a:tcPr marL="9524" marR="9524" marT="952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rgbClr val="91CFE8"/>
                        </a:gs>
                        <a:gs pos="50000">
                          <a:srgbClr val="BDE0EF"/>
                        </a:gs>
                        <a:gs pos="100000">
                          <a:srgbClr val="DFEFF6"/>
                        </a:gs>
                      </a:gsLst>
                      <a:path path="rect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1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0,17</a:t>
                      </a:r>
                    </a:p>
                  </a:txBody>
                  <a:tcPr marL="9524" marR="9524" marT="952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rgbClr val="91CFE8"/>
                        </a:gs>
                        <a:gs pos="50000">
                          <a:srgbClr val="BDE0EF"/>
                        </a:gs>
                        <a:gs pos="100000">
                          <a:srgbClr val="DFEFF6"/>
                        </a:gs>
                      </a:gsLst>
                      <a:path path="rect">
                        <a:fillToRect l="50000" t="50000" r="50000" b="50000"/>
                      </a:path>
                    </a:gradFill>
                  </a:tcPr>
                </a:tc>
              </a:tr>
              <a:tr h="344848"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1100" b="0" i="1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Доходы от перечисления части прибыли МУП</a:t>
                      </a:r>
                    </a:p>
                  </a:txBody>
                  <a:tcPr marL="143989" marR="9524" marT="952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rgbClr val="91CFE8"/>
                        </a:gs>
                        <a:gs pos="50000">
                          <a:srgbClr val="BDE0EF"/>
                        </a:gs>
                        <a:gs pos="100000">
                          <a:srgbClr val="DFEFF6"/>
                        </a:gs>
                      </a:gsLst>
                      <a:path path="rect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1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36 123,89 </a:t>
                      </a:r>
                    </a:p>
                  </a:txBody>
                  <a:tcPr marL="9524" marR="9524" marT="952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rgbClr val="91CFE8"/>
                        </a:gs>
                        <a:gs pos="50000">
                          <a:srgbClr val="BDE0EF"/>
                        </a:gs>
                        <a:gs pos="100000">
                          <a:srgbClr val="DFEFF6"/>
                        </a:gs>
                      </a:gsLst>
                      <a:path path="rect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1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50 000,00 </a:t>
                      </a:r>
                    </a:p>
                  </a:txBody>
                  <a:tcPr marL="9524" marR="9524" marT="952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rgbClr val="91CFE8"/>
                        </a:gs>
                        <a:gs pos="50000">
                          <a:srgbClr val="BDE0EF"/>
                        </a:gs>
                        <a:gs pos="100000">
                          <a:srgbClr val="DFEFF6"/>
                        </a:gs>
                      </a:gsLst>
                      <a:path path="rect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1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0,00 </a:t>
                      </a:r>
                    </a:p>
                  </a:txBody>
                  <a:tcPr marL="9524" marR="9524" marT="952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rgbClr val="91CFE8"/>
                        </a:gs>
                        <a:gs pos="50000">
                          <a:srgbClr val="BDE0EF"/>
                        </a:gs>
                        <a:gs pos="100000">
                          <a:srgbClr val="DFEFF6"/>
                        </a:gs>
                      </a:gsLst>
                      <a:path path="rect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1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0,00</a:t>
                      </a:r>
                    </a:p>
                  </a:txBody>
                  <a:tcPr marL="9524" marR="9524" marT="952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rgbClr val="91CFE8"/>
                        </a:gs>
                        <a:gs pos="50000">
                          <a:srgbClr val="BDE0EF"/>
                        </a:gs>
                        <a:gs pos="100000">
                          <a:srgbClr val="DFEFF6"/>
                        </a:gs>
                      </a:gsLst>
                      <a:path path="rect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1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-50 000,00</a:t>
                      </a:r>
                    </a:p>
                  </a:txBody>
                  <a:tcPr marL="9524" marR="9524" marT="952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rgbClr val="91CFE8"/>
                        </a:gs>
                        <a:gs pos="50000">
                          <a:srgbClr val="BDE0EF"/>
                        </a:gs>
                        <a:gs pos="100000">
                          <a:srgbClr val="DFEFF6"/>
                        </a:gs>
                      </a:gsLst>
                      <a:path path="rect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1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0,00</a:t>
                      </a:r>
                    </a:p>
                  </a:txBody>
                  <a:tcPr marL="9524" marR="9524" marT="952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rgbClr val="91CFE8"/>
                        </a:gs>
                        <a:gs pos="50000">
                          <a:srgbClr val="BDE0EF"/>
                        </a:gs>
                        <a:gs pos="100000">
                          <a:srgbClr val="DFEFF6"/>
                        </a:gs>
                      </a:gsLst>
                      <a:path path="rect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1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-36 123,89</a:t>
                      </a:r>
                    </a:p>
                  </a:txBody>
                  <a:tcPr marL="9524" marR="9524" marT="952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rgbClr val="91CFE8"/>
                        </a:gs>
                        <a:gs pos="50000">
                          <a:srgbClr val="BDE0EF"/>
                        </a:gs>
                        <a:gs pos="100000">
                          <a:srgbClr val="DFEFF6"/>
                        </a:gs>
                      </a:gsLst>
                      <a:path path="rect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1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0,00</a:t>
                      </a:r>
                    </a:p>
                  </a:txBody>
                  <a:tcPr marL="9524" marR="9524" marT="952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rgbClr val="91CFE8"/>
                        </a:gs>
                        <a:gs pos="50000">
                          <a:srgbClr val="BDE0EF"/>
                        </a:gs>
                        <a:gs pos="100000">
                          <a:srgbClr val="DFEFF6"/>
                        </a:gs>
                      </a:gsLst>
                      <a:path path="rect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1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0,00</a:t>
                      </a:r>
                    </a:p>
                  </a:txBody>
                  <a:tcPr marL="9524" marR="9524" marT="952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rgbClr val="91CFE8"/>
                        </a:gs>
                        <a:gs pos="50000">
                          <a:srgbClr val="BDE0EF"/>
                        </a:gs>
                        <a:gs pos="100000">
                          <a:srgbClr val="DFEFF6"/>
                        </a:gs>
                      </a:gsLst>
                      <a:path path="rect">
                        <a:fillToRect l="50000" t="50000" r="50000" b="50000"/>
                      </a:path>
                    </a:gradFill>
                  </a:tcPr>
                </a:tc>
              </a:tr>
              <a:tr h="344848"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1100" b="0" i="1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Прочие доходы от использования имущества </a:t>
                      </a:r>
                    </a:p>
                  </a:txBody>
                  <a:tcPr marL="143989" marR="9524" marT="952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rgbClr val="91CFE8"/>
                        </a:gs>
                        <a:gs pos="50000">
                          <a:srgbClr val="BDE0EF"/>
                        </a:gs>
                        <a:gs pos="100000">
                          <a:srgbClr val="DFEFF6"/>
                        </a:gs>
                      </a:gsLst>
                      <a:path path="rect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1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5 067 816,71 </a:t>
                      </a:r>
                    </a:p>
                  </a:txBody>
                  <a:tcPr marL="9524" marR="9524" marT="952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rgbClr val="91CFE8"/>
                        </a:gs>
                        <a:gs pos="50000">
                          <a:srgbClr val="BDE0EF"/>
                        </a:gs>
                        <a:gs pos="100000">
                          <a:srgbClr val="DFEFF6"/>
                        </a:gs>
                      </a:gsLst>
                      <a:path path="rect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1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4 419 000,00 </a:t>
                      </a:r>
                    </a:p>
                  </a:txBody>
                  <a:tcPr marL="9524" marR="9524" marT="952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rgbClr val="91CFE8"/>
                        </a:gs>
                        <a:gs pos="50000">
                          <a:srgbClr val="BDE0EF"/>
                        </a:gs>
                        <a:gs pos="100000">
                          <a:srgbClr val="DFEFF6"/>
                        </a:gs>
                      </a:gsLst>
                      <a:path path="rect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1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5 064 630,16 </a:t>
                      </a:r>
                    </a:p>
                  </a:txBody>
                  <a:tcPr marL="9524" marR="9524" marT="952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rgbClr val="91CFE8"/>
                        </a:gs>
                        <a:gs pos="50000">
                          <a:srgbClr val="BDE0EF"/>
                        </a:gs>
                        <a:gs pos="100000">
                          <a:srgbClr val="DFEFF6"/>
                        </a:gs>
                      </a:gsLst>
                      <a:path path="rect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1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114,61</a:t>
                      </a:r>
                    </a:p>
                  </a:txBody>
                  <a:tcPr marL="9524" marR="9524" marT="952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rgbClr val="91CFE8"/>
                        </a:gs>
                        <a:gs pos="50000">
                          <a:srgbClr val="BDE0EF"/>
                        </a:gs>
                        <a:gs pos="100000">
                          <a:srgbClr val="DFEFF6"/>
                        </a:gs>
                      </a:gsLst>
                      <a:path path="rect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1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645 630,16</a:t>
                      </a:r>
                    </a:p>
                  </a:txBody>
                  <a:tcPr marL="9524" marR="9524" marT="952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rgbClr val="91CFE8"/>
                        </a:gs>
                        <a:gs pos="50000">
                          <a:srgbClr val="BDE0EF"/>
                        </a:gs>
                        <a:gs pos="100000">
                          <a:srgbClr val="DFEFF6"/>
                        </a:gs>
                      </a:gsLst>
                      <a:path path="rect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1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99,94</a:t>
                      </a:r>
                    </a:p>
                  </a:txBody>
                  <a:tcPr marL="9524" marR="9524" marT="952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rgbClr val="91CFE8"/>
                        </a:gs>
                        <a:gs pos="50000">
                          <a:srgbClr val="BDE0EF"/>
                        </a:gs>
                        <a:gs pos="100000">
                          <a:srgbClr val="DFEFF6"/>
                        </a:gs>
                      </a:gsLst>
                      <a:path path="rect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1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-3 186,55</a:t>
                      </a:r>
                    </a:p>
                  </a:txBody>
                  <a:tcPr marL="9524" marR="9524" marT="952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rgbClr val="91CFE8"/>
                        </a:gs>
                        <a:gs pos="50000">
                          <a:srgbClr val="BDE0EF"/>
                        </a:gs>
                        <a:gs pos="100000">
                          <a:srgbClr val="DFEFF6"/>
                        </a:gs>
                      </a:gsLst>
                      <a:path path="rect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1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0,30</a:t>
                      </a:r>
                    </a:p>
                  </a:txBody>
                  <a:tcPr marL="9524" marR="9524" marT="952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rgbClr val="91CFE8"/>
                        </a:gs>
                        <a:gs pos="50000">
                          <a:srgbClr val="BDE0EF"/>
                        </a:gs>
                        <a:gs pos="100000">
                          <a:srgbClr val="DFEFF6"/>
                        </a:gs>
                      </a:gsLst>
                      <a:path path="rect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1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2,29</a:t>
                      </a:r>
                    </a:p>
                  </a:txBody>
                  <a:tcPr marL="9524" marR="9524" marT="952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rgbClr val="91CFE8"/>
                        </a:gs>
                        <a:gs pos="50000">
                          <a:srgbClr val="BDE0EF"/>
                        </a:gs>
                        <a:gs pos="100000">
                          <a:srgbClr val="DFEFF6"/>
                        </a:gs>
                      </a:gsLst>
                      <a:path path="rect">
                        <a:fillToRect l="50000" t="50000" r="50000" b="50000"/>
                      </a:path>
                    </a:gradFill>
                  </a:tcPr>
                </a:tc>
              </a:tr>
              <a:tr h="512509"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Плата за негативное воздействие на окружающую среду</a:t>
                      </a:r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 </a:t>
                      </a:r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 </a:t>
                      </a:r>
                    </a:p>
                  </a:txBody>
                  <a:tcPr marL="71995" marR="35997" marT="952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rgbClr val="91CFE8"/>
                        </a:gs>
                        <a:gs pos="50000">
                          <a:srgbClr val="BDE0EF"/>
                        </a:gs>
                        <a:gs pos="100000">
                          <a:srgbClr val="DFEFF6"/>
                        </a:gs>
                      </a:gsLst>
                      <a:path path="rect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461 619,48 </a:t>
                      </a:r>
                    </a:p>
                  </a:txBody>
                  <a:tcPr marL="9524" marR="9524" marT="952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rgbClr val="91CFE8"/>
                        </a:gs>
                        <a:gs pos="50000">
                          <a:srgbClr val="BDE0EF"/>
                        </a:gs>
                        <a:gs pos="100000">
                          <a:srgbClr val="DFEFF6"/>
                        </a:gs>
                      </a:gsLst>
                      <a:path path="rect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430 800,00 </a:t>
                      </a:r>
                    </a:p>
                  </a:txBody>
                  <a:tcPr marL="9524" marR="9524" marT="952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rgbClr val="91CFE8"/>
                        </a:gs>
                        <a:gs pos="50000">
                          <a:srgbClr val="BDE0EF"/>
                        </a:gs>
                        <a:gs pos="100000">
                          <a:srgbClr val="DFEFF6"/>
                        </a:gs>
                      </a:gsLst>
                      <a:path path="rect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456 660,16 </a:t>
                      </a:r>
                    </a:p>
                  </a:txBody>
                  <a:tcPr marL="9524" marR="9524" marT="952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rgbClr val="91CFE8"/>
                        </a:gs>
                        <a:gs pos="50000">
                          <a:srgbClr val="BDE0EF"/>
                        </a:gs>
                        <a:gs pos="100000">
                          <a:srgbClr val="DFEFF6"/>
                        </a:gs>
                      </a:gsLst>
                      <a:path path="rect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106,00</a:t>
                      </a:r>
                    </a:p>
                  </a:txBody>
                  <a:tcPr marL="9524" marR="9524" marT="952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rgbClr val="91CFE8"/>
                        </a:gs>
                        <a:gs pos="50000">
                          <a:srgbClr val="BDE0EF"/>
                        </a:gs>
                        <a:gs pos="100000">
                          <a:srgbClr val="DFEFF6"/>
                        </a:gs>
                      </a:gsLst>
                      <a:path path="rect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25 860,16</a:t>
                      </a:r>
                    </a:p>
                  </a:txBody>
                  <a:tcPr marL="9524" marR="9524" marT="952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rgbClr val="91CFE8"/>
                        </a:gs>
                        <a:gs pos="50000">
                          <a:srgbClr val="BDE0EF"/>
                        </a:gs>
                        <a:gs pos="100000">
                          <a:srgbClr val="DFEFF6"/>
                        </a:gs>
                      </a:gsLst>
                      <a:path path="rect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98,93</a:t>
                      </a:r>
                    </a:p>
                  </a:txBody>
                  <a:tcPr marL="9524" marR="9524" marT="952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rgbClr val="91CFE8"/>
                        </a:gs>
                        <a:gs pos="50000">
                          <a:srgbClr val="BDE0EF"/>
                        </a:gs>
                        <a:gs pos="100000">
                          <a:srgbClr val="DFEFF6"/>
                        </a:gs>
                      </a:gsLst>
                      <a:path path="rect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-4 959,32</a:t>
                      </a:r>
                    </a:p>
                  </a:txBody>
                  <a:tcPr marL="9524" marR="9524" marT="952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rgbClr val="91CFE8"/>
                        </a:gs>
                        <a:gs pos="50000">
                          <a:srgbClr val="BDE0EF"/>
                        </a:gs>
                        <a:gs pos="100000">
                          <a:srgbClr val="DFEFF6"/>
                        </a:gs>
                      </a:gsLst>
                      <a:path path="rect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0,03</a:t>
                      </a:r>
                    </a:p>
                  </a:txBody>
                  <a:tcPr marL="9524" marR="9524" marT="952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rgbClr val="91CFE8"/>
                        </a:gs>
                        <a:gs pos="50000">
                          <a:srgbClr val="BDE0EF"/>
                        </a:gs>
                        <a:gs pos="100000">
                          <a:srgbClr val="DFEFF6"/>
                        </a:gs>
                      </a:gsLst>
                      <a:path path="rect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0,21</a:t>
                      </a:r>
                    </a:p>
                  </a:txBody>
                  <a:tcPr marL="9524" marR="9524" marT="952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rgbClr val="91CFE8"/>
                        </a:gs>
                        <a:gs pos="50000">
                          <a:srgbClr val="BDE0EF"/>
                        </a:gs>
                        <a:gs pos="100000">
                          <a:srgbClr val="DFEFF6"/>
                        </a:gs>
                      </a:gsLst>
                      <a:path path="rect">
                        <a:fillToRect l="50000" t="50000" r="50000" b="50000"/>
                      </a:path>
                    </a:gradFill>
                  </a:tcPr>
                </a:tc>
              </a:tr>
              <a:tr h="344848"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ДОХОДЫ ОТ ОКАЗАНИЯ УСЛУГ</a:t>
                      </a:r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 </a:t>
                      </a:r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 </a:t>
                      </a:r>
                    </a:p>
                  </a:txBody>
                  <a:tcPr marL="71995" marR="35997" marT="952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rgbClr val="91CFE8"/>
                        </a:gs>
                        <a:gs pos="50000">
                          <a:srgbClr val="BDE0EF"/>
                        </a:gs>
                        <a:gs pos="100000">
                          <a:srgbClr val="DFEFF6"/>
                        </a:gs>
                      </a:gsLst>
                      <a:path path="rect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500 506,49 </a:t>
                      </a:r>
                    </a:p>
                  </a:txBody>
                  <a:tcPr marL="9524" marR="9524" marT="952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rgbClr val="91CFE8"/>
                        </a:gs>
                        <a:gs pos="50000">
                          <a:srgbClr val="BDE0EF"/>
                        </a:gs>
                        <a:gs pos="100000">
                          <a:srgbClr val="DFEFF6"/>
                        </a:gs>
                      </a:gsLst>
                      <a:path path="rect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273 000,00 </a:t>
                      </a:r>
                    </a:p>
                  </a:txBody>
                  <a:tcPr marL="9524" marR="9524" marT="952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rgbClr val="91CFE8"/>
                        </a:gs>
                        <a:gs pos="50000">
                          <a:srgbClr val="BDE0EF"/>
                        </a:gs>
                        <a:gs pos="100000">
                          <a:srgbClr val="DFEFF6"/>
                        </a:gs>
                      </a:gsLst>
                      <a:path path="rect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171 297,70 </a:t>
                      </a:r>
                    </a:p>
                  </a:txBody>
                  <a:tcPr marL="9524" marR="9524" marT="952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rgbClr val="91CFE8"/>
                        </a:gs>
                        <a:gs pos="50000">
                          <a:srgbClr val="BDE0EF"/>
                        </a:gs>
                        <a:gs pos="100000">
                          <a:srgbClr val="DFEFF6"/>
                        </a:gs>
                      </a:gsLst>
                      <a:path path="rect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62,75</a:t>
                      </a:r>
                    </a:p>
                  </a:txBody>
                  <a:tcPr marL="9524" marR="9524" marT="952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rgbClr val="91CFE8"/>
                        </a:gs>
                        <a:gs pos="50000">
                          <a:srgbClr val="BDE0EF"/>
                        </a:gs>
                        <a:gs pos="100000">
                          <a:srgbClr val="DFEFF6"/>
                        </a:gs>
                      </a:gsLst>
                      <a:path path="rect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-101 702,30</a:t>
                      </a:r>
                    </a:p>
                  </a:txBody>
                  <a:tcPr marL="9524" marR="9524" marT="952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rgbClr val="91CFE8"/>
                        </a:gs>
                        <a:gs pos="50000">
                          <a:srgbClr val="BDE0EF"/>
                        </a:gs>
                        <a:gs pos="100000">
                          <a:srgbClr val="DFEFF6"/>
                        </a:gs>
                      </a:gsLst>
                      <a:path path="rect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34,22</a:t>
                      </a:r>
                    </a:p>
                  </a:txBody>
                  <a:tcPr marL="9524" marR="9524" marT="952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rgbClr val="91CFE8"/>
                        </a:gs>
                        <a:gs pos="50000">
                          <a:srgbClr val="BDE0EF"/>
                        </a:gs>
                        <a:gs pos="100000">
                          <a:srgbClr val="DFEFF6"/>
                        </a:gs>
                      </a:gsLst>
                      <a:path path="rect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-329 208,79</a:t>
                      </a:r>
                    </a:p>
                  </a:txBody>
                  <a:tcPr marL="9524" marR="9524" marT="952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rgbClr val="91CFE8"/>
                        </a:gs>
                        <a:gs pos="50000">
                          <a:srgbClr val="BDE0EF"/>
                        </a:gs>
                        <a:gs pos="100000">
                          <a:srgbClr val="DFEFF6"/>
                        </a:gs>
                      </a:gsLst>
                      <a:path path="rect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0,01</a:t>
                      </a:r>
                    </a:p>
                  </a:txBody>
                  <a:tcPr marL="9524" marR="9524" marT="952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rgbClr val="91CFE8"/>
                        </a:gs>
                        <a:gs pos="50000">
                          <a:srgbClr val="BDE0EF"/>
                        </a:gs>
                        <a:gs pos="100000">
                          <a:srgbClr val="DFEFF6"/>
                        </a:gs>
                      </a:gsLst>
                      <a:path path="rect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0,08</a:t>
                      </a:r>
                    </a:p>
                  </a:txBody>
                  <a:tcPr marL="9524" marR="9524" marT="952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rgbClr val="91CFE8"/>
                        </a:gs>
                        <a:gs pos="50000">
                          <a:srgbClr val="BDE0EF"/>
                        </a:gs>
                        <a:gs pos="100000">
                          <a:srgbClr val="DFEFF6"/>
                        </a:gs>
                      </a:gsLst>
                      <a:path path="rect">
                        <a:fillToRect l="50000" t="50000" r="50000" b="50000"/>
                      </a:path>
                    </a:gradFill>
                  </a:tcPr>
                </a:tc>
              </a:tr>
              <a:tr h="344848"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ДОХОДЫ ОТ ПРОДАЖИ АКТИВОВ</a:t>
                      </a:r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 </a:t>
                      </a:r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 </a:t>
                      </a:r>
                    </a:p>
                  </a:txBody>
                  <a:tcPr marL="71995" marR="35997" marT="952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rgbClr val="91CFE8"/>
                        </a:gs>
                        <a:gs pos="50000">
                          <a:srgbClr val="BDE0EF"/>
                        </a:gs>
                        <a:gs pos="100000">
                          <a:srgbClr val="DFEFF6"/>
                        </a:gs>
                      </a:gsLst>
                      <a:path path="rect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226 290,12 </a:t>
                      </a:r>
                    </a:p>
                  </a:txBody>
                  <a:tcPr marL="9524" marR="9524" marT="952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rgbClr val="91CFE8"/>
                        </a:gs>
                        <a:gs pos="50000">
                          <a:srgbClr val="BDE0EF"/>
                        </a:gs>
                        <a:gs pos="100000">
                          <a:srgbClr val="DFEFF6"/>
                        </a:gs>
                      </a:gsLst>
                      <a:path path="rect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1 691 700,00 </a:t>
                      </a:r>
                    </a:p>
                  </a:txBody>
                  <a:tcPr marL="9524" marR="9524" marT="952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rgbClr val="91CFE8"/>
                        </a:gs>
                        <a:gs pos="50000">
                          <a:srgbClr val="BDE0EF"/>
                        </a:gs>
                        <a:gs pos="100000">
                          <a:srgbClr val="DFEFF6"/>
                        </a:gs>
                      </a:gsLst>
                      <a:path path="rect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4 211 549,74 </a:t>
                      </a:r>
                    </a:p>
                  </a:txBody>
                  <a:tcPr marL="9524" marR="9524" marT="952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rgbClr val="91CFE8"/>
                        </a:gs>
                        <a:gs pos="50000">
                          <a:srgbClr val="BDE0EF"/>
                        </a:gs>
                        <a:gs pos="100000">
                          <a:srgbClr val="DFEFF6"/>
                        </a:gs>
                      </a:gsLst>
                      <a:path path="rect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248,95</a:t>
                      </a:r>
                    </a:p>
                  </a:txBody>
                  <a:tcPr marL="9524" marR="9524" marT="952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rgbClr val="91CFE8"/>
                        </a:gs>
                        <a:gs pos="50000">
                          <a:srgbClr val="BDE0EF"/>
                        </a:gs>
                        <a:gs pos="100000">
                          <a:srgbClr val="DFEFF6"/>
                        </a:gs>
                      </a:gsLst>
                      <a:path path="rect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2 519 849,74</a:t>
                      </a:r>
                    </a:p>
                  </a:txBody>
                  <a:tcPr marL="9524" marR="9524" marT="952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rgbClr val="91CFE8"/>
                        </a:gs>
                        <a:gs pos="50000">
                          <a:srgbClr val="BDE0EF"/>
                        </a:gs>
                        <a:gs pos="100000">
                          <a:srgbClr val="DFEFF6"/>
                        </a:gs>
                      </a:gsLst>
                      <a:path path="rect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1 861,13</a:t>
                      </a:r>
                    </a:p>
                  </a:txBody>
                  <a:tcPr marL="9524" marR="9524" marT="952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rgbClr val="91CFE8"/>
                        </a:gs>
                        <a:gs pos="50000">
                          <a:srgbClr val="BDE0EF"/>
                        </a:gs>
                        <a:gs pos="100000">
                          <a:srgbClr val="DFEFF6"/>
                        </a:gs>
                      </a:gsLst>
                      <a:path path="rect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3 985 259,62</a:t>
                      </a:r>
                    </a:p>
                  </a:txBody>
                  <a:tcPr marL="9524" marR="9524" marT="952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rgbClr val="91CFE8"/>
                        </a:gs>
                        <a:gs pos="50000">
                          <a:srgbClr val="BDE0EF"/>
                        </a:gs>
                        <a:gs pos="100000">
                          <a:srgbClr val="DFEFF6"/>
                        </a:gs>
                      </a:gsLst>
                      <a:path path="rect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0,25</a:t>
                      </a:r>
                    </a:p>
                  </a:txBody>
                  <a:tcPr marL="9524" marR="9524" marT="952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rgbClr val="91CFE8"/>
                        </a:gs>
                        <a:gs pos="50000">
                          <a:srgbClr val="BDE0EF"/>
                        </a:gs>
                        <a:gs pos="100000">
                          <a:srgbClr val="DFEFF6"/>
                        </a:gs>
                      </a:gsLst>
                      <a:path path="rect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1,91</a:t>
                      </a:r>
                    </a:p>
                  </a:txBody>
                  <a:tcPr marL="9524" marR="9524" marT="952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rgbClr val="91CFE8"/>
                        </a:gs>
                        <a:gs pos="50000">
                          <a:srgbClr val="BDE0EF"/>
                        </a:gs>
                        <a:gs pos="100000">
                          <a:srgbClr val="DFEFF6"/>
                        </a:gs>
                      </a:gsLst>
                      <a:path path="rect">
                        <a:fillToRect l="50000" t="50000" r="50000" b="50000"/>
                      </a:path>
                    </a:gradFill>
                  </a:tcPr>
                </a:tc>
              </a:tr>
              <a:tr h="177188"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ШТРАФЫ, САНКЦИИ</a:t>
                      </a:r>
                    </a:p>
                  </a:txBody>
                  <a:tcPr marL="71995" marR="35997" marT="952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rgbClr val="91CFE8"/>
                        </a:gs>
                        <a:gs pos="50000">
                          <a:srgbClr val="BDE0EF"/>
                        </a:gs>
                        <a:gs pos="100000">
                          <a:srgbClr val="DFEFF6"/>
                        </a:gs>
                      </a:gsLst>
                      <a:path path="rect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3 147 154,60 </a:t>
                      </a:r>
                    </a:p>
                  </a:txBody>
                  <a:tcPr marL="9524" marR="9524" marT="952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rgbClr val="91CFE8"/>
                        </a:gs>
                        <a:gs pos="50000">
                          <a:srgbClr val="BDE0EF"/>
                        </a:gs>
                        <a:gs pos="100000">
                          <a:srgbClr val="DFEFF6"/>
                        </a:gs>
                      </a:gsLst>
                      <a:path path="rect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1 254 000,00 </a:t>
                      </a:r>
                    </a:p>
                  </a:txBody>
                  <a:tcPr marL="9524" marR="9524" marT="952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rgbClr val="91CFE8"/>
                        </a:gs>
                        <a:gs pos="50000">
                          <a:srgbClr val="BDE0EF"/>
                        </a:gs>
                        <a:gs pos="100000">
                          <a:srgbClr val="DFEFF6"/>
                        </a:gs>
                      </a:gsLst>
                      <a:path path="rect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1 769 810,27 </a:t>
                      </a:r>
                    </a:p>
                  </a:txBody>
                  <a:tcPr marL="9524" marR="9524" marT="952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rgbClr val="91CFE8"/>
                        </a:gs>
                        <a:gs pos="50000">
                          <a:srgbClr val="BDE0EF"/>
                        </a:gs>
                        <a:gs pos="100000">
                          <a:srgbClr val="DFEFF6"/>
                        </a:gs>
                      </a:gsLst>
                      <a:path path="rect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141,13</a:t>
                      </a:r>
                    </a:p>
                  </a:txBody>
                  <a:tcPr marL="9524" marR="9524" marT="952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rgbClr val="91CFE8"/>
                        </a:gs>
                        <a:gs pos="50000">
                          <a:srgbClr val="BDE0EF"/>
                        </a:gs>
                        <a:gs pos="100000">
                          <a:srgbClr val="DFEFF6"/>
                        </a:gs>
                      </a:gsLst>
                      <a:path path="rect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515 810,27</a:t>
                      </a:r>
                    </a:p>
                  </a:txBody>
                  <a:tcPr marL="9524" marR="9524" marT="952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rgbClr val="91CFE8"/>
                        </a:gs>
                        <a:gs pos="50000">
                          <a:srgbClr val="BDE0EF"/>
                        </a:gs>
                        <a:gs pos="100000">
                          <a:srgbClr val="DFEFF6"/>
                        </a:gs>
                      </a:gsLst>
                      <a:path path="rect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56,24</a:t>
                      </a:r>
                    </a:p>
                  </a:txBody>
                  <a:tcPr marL="9524" marR="9524" marT="952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rgbClr val="91CFE8"/>
                        </a:gs>
                        <a:gs pos="50000">
                          <a:srgbClr val="BDE0EF"/>
                        </a:gs>
                        <a:gs pos="100000">
                          <a:srgbClr val="DFEFF6"/>
                        </a:gs>
                      </a:gsLst>
                      <a:path path="rect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-1 377 344,33</a:t>
                      </a:r>
                    </a:p>
                  </a:txBody>
                  <a:tcPr marL="9524" marR="9524" marT="952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rgbClr val="91CFE8"/>
                        </a:gs>
                        <a:gs pos="50000">
                          <a:srgbClr val="BDE0EF"/>
                        </a:gs>
                        <a:gs pos="100000">
                          <a:srgbClr val="DFEFF6"/>
                        </a:gs>
                      </a:gsLst>
                      <a:path path="rect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0,11</a:t>
                      </a:r>
                    </a:p>
                  </a:txBody>
                  <a:tcPr marL="9524" marR="9524" marT="952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rgbClr val="91CFE8"/>
                        </a:gs>
                        <a:gs pos="50000">
                          <a:srgbClr val="BDE0EF"/>
                        </a:gs>
                        <a:gs pos="100000">
                          <a:srgbClr val="DFEFF6"/>
                        </a:gs>
                      </a:gsLst>
                      <a:path path="rect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0,80</a:t>
                      </a:r>
                    </a:p>
                  </a:txBody>
                  <a:tcPr marL="9524" marR="9524" marT="952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rgbClr val="91CFE8"/>
                        </a:gs>
                        <a:gs pos="50000">
                          <a:srgbClr val="BDE0EF"/>
                        </a:gs>
                        <a:gs pos="100000">
                          <a:srgbClr val="DFEFF6"/>
                        </a:gs>
                      </a:gsLst>
                      <a:path path="rect">
                        <a:fillToRect l="50000" t="50000" r="50000" b="50000"/>
                      </a:path>
                    </a:gradFill>
                  </a:tcPr>
                </a:tc>
              </a:tr>
              <a:tr h="512509"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ПРОЧИЕ НЕНАЛОГОВЫЕ ДОХОДЫ</a:t>
                      </a:r>
                    </a:p>
                  </a:txBody>
                  <a:tcPr marL="71995" marR="35997" marT="952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rgbClr val="91CFE8"/>
                        </a:gs>
                        <a:gs pos="50000">
                          <a:srgbClr val="BDE0EF"/>
                        </a:gs>
                        <a:gs pos="100000">
                          <a:srgbClr val="DFEFF6"/>
                        </a:gs>
                      </a:gsLst>
                      <a:path path="rect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49 211,21 </a:t>
                      </a:r>
                    </a:p>
                  </a:txBody>
                  <a:tcPr marL="9524" marR="9524" marT="952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rgbClr val="91CFE8"/>
                        </a:gs>
                        <a:gs pos="50000">
                          <a:srgbClr val="BDE0EF"/>
                        </a:gs>
                        <a:gs pos="100000">
                          <a:srgbClr val="DFEFF6"/>
                        </a:gs>
                      </a:gsLst>
                      <a:path path="rect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0,00 </a:t>
                      </a:r>
                    </a:p>
                  </a:txBody>
                  <a:tcPr marL="9524" marR="9524" marT="952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rgbClr val="91CFE8"/>
                        </a:gs>
                        <a:gs pos="50000">
                          <a:srgbClr val="BDE0EF"/>
                        </a:gs>
                        <a:gs pos="100000">
                          <a:srgbClr val="DFEFF6"/>
                        </a:gs>
                      </a:gsLst>
                      <a:path path="rect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-40 625,75 </a:t>
                      </a:r>
                    </a:p>
                  </a:txBody>
                  <a:tcPr marL="9524" marR="9524" marT="952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rgbClr val="91CFE8"/>
                        </a:gs>
                        <a:gs pos="50000">
                          <a:srgbClr val="BDE0EF"/>
                        </a:gs>
                        <a:gs pos="100000">
                          <a:srgbClr val="DFEFF6"/>
                        </a:gs>
                      </a:gsLst>
                      <a:path path="rect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0,00</a:t>
                      </a:r>
                    </a:p>
                  </a:txBody>
                  <a:tcPr marL="9524" marR="9524" marT="952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rgbClr val="91CFE8"/>
                        </a:gs>
                        <a:gs pos="50000">
                          <a:srgbClr val="BDE0EF"/>
                        </a:gs>
                        <a:gs pos="100000">
                          <a:srgbClr val="DFEFF6"/>
                        </a:gs>
                      </a:gsLst>
                      <a:path path="rect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-40 625,75</a:t>
                      </a:r>
                    </a:p>
                  </a:txBody>
                  <a:tcPr marL="9524" marR="9524" marT="952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rgbClr val="91CFE8"/>
                        </a:gs>
                        <a:gs pos="50000">
                          <a:srgbClr val="BDE0EF"/>
                        </a:gs>
                        <a:gs pos="100000">
                          <a:srgbClr val="DFEFF6"/>
                        </a:gs>
                      </a:gsLst>
                      <a:path path="rect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-82,55</a:t>
                      </a:r>
                    </a:p>
                  </a:txBody>
                  <a:tcPr marL="9524" marR="9524" marT="952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rgbClr val="91CFE8"/>
                        </a:gs>
                        <a:gs pos="50000">
                          <a:srgbClr val="BDE0EF"/>
                        </a:gs>
                        <a:gs pos="100000">
                          <a:srgbClr val="DFEFF6"/>
                        </a:gs>
                      </a:gsLst>
                      <a:path path="rect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-89 836,96</a:t>
                      </a:r>
                    </a:p>
                  </a:txBody>
                  <a:tcPr marL="9524" marR="9524" marT="952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rgbClr val="91CFE8"/>
                        </a:gs>
                        <a:gs pos="50000">
                          <a:srgbClr val="BDE0EF"/>
                        </a:gs>
                        <a:gs pos="100000">
                          <a:srgbClr val="DFEFF6"/>
                        </a:gs>
                      </a:gsLst>
                      <a:path path="rect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0,00</a:t>
                      </a:r>
                    </a:p>
                  </a:txBody>
                  <a:tcPr marL="9524" marR="9524" marT="952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rgbClr val="91CFE8"/>
                        </a:gs>
                        <a:gs pos="50000">
                          <a:srgbClr val="BDE0EF"/>
                        </a:gs>
                        <a:gs pos="100000">
                          <a:srgbClr val="DFEFF6"/>
                        </a:gs>
                      </a:gsLst>
                      <a:path path="rect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-0,02</a:t>
                      </a:r>
                    </a:p>
                  </a:txBody>
                  <a:tcPr marL="9524" marR="9524" marT="952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rgbClr val="91CFE8"/>
                        </a:gs>
                        <a:gs pos="50000">
                          <a:srgbClr val="BDE0EF"/>
                        </a:gs>
                        <a:gs pos="100000">
                          <a:srgbClr val="DFEFF6"/>
                        </a:gs>
                      </a:gsLst>
                      <a:path path="rect">
                        <a:fillToRect l="50000" t="50000" r="50000" b="50000"/>
                      </a:path>
                    </a:gra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rotWithShape="0">
          <a:gsLst>
            <a:gs pos="0">
              <a:srgbClr val="91CFE8"/>
            </a:gs>
            <a:gs pos="50000">
              <a:srgbClr val="BDE0EF"/>
            </a:gs>
            <a:gs pos="100000">
              <a:srgbClr val="DFEFF6"/>
            </a:gs>
          </a:gsLst>
          <a:path path="shap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 idx="4294967295"/>
          </p:nvPr>
        </p:nvSpPr>
        <p:spPr>
          <a:xfrm>
            <a:off x="428596" y="285728"/>
            <a:ext cx="8229600" cy="654050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algn="ctr">
              <a:defRPr/>
            </a:pPr>
            <a:endParaRPr lang="ru-RU" sz="2400" b="0" dirty="0">
              <a:solidFill>
                <a:schemeClr val="tx1"/>
              </a:solidFill>
              <a:latin typeface="Arial" charset="0"/>
            </a:endParaRPr>
          </a:p>
          <a:p>
            <a:pPr algn="ctr">
              <a:defRPr/>
            </a:pPr>
            <a:r>
              <a:rPr lang="ru-RU" sz="2400" b="0" dirty="0" smtClean="0">
                <a:solidFill>
                  <a:schemeClr val="tx1"/>
                </a:solidFill>
                <a:latin typeface="Arial" charset="0"/>
              </a:rPr>
              <a:t>Сравнительный анализ исполнения доходов бюджета    </a:t>
            </a:r>
            <a:r>
              <a:rPr lang="ru-RU" sz="1600" b="0" i="1" dirty="0" smtClean="0">
                <a:solidFill>
                  <a:schemeClr val="tx1"/>
                </a:solidFill>
                <a:latin typeface="Arial" charset="0"/>
              </a:rPr>
              <a:t>с аналогичным периодом прошлого года</a:t>
            </a:r>
            <a:endParaRPr lang="ru-RU" sz="2400" b="0" i="1" dirty="0">
              <a:solidFill>
                <a:schemeClr val="tx1"/>
              </a:solidFill>
              <a:latin typeface="Arial" charset="0"/>
            </a:endParaRPr>
          </a:p>
          <a:p>
            <a:pPr algn="ctr">
              <a:defRPr/>
            </a:pPr>
            <a:endParaRPr lang="ru-RU" sz="2400" b="0" dirty="0">
              <a:solidFill>
                <a:schemeClr val="tx1"/>
              </a:solidFill>
              <a:latin typeface="Arial" charset="0"/>
            </a:endParaRPr>
          </a:p>
        </p:txBody>
      </p:sp>
      <p:graphicFrame>
        <p:nvGraphicFramePr>
          <p:cNvPr id="4" name="Диаграмма 3"/>
          <p:cNvGraphicFramePr/>
          <p:nvPr/>
        </p:nvGraphicFramePr>
        <p:xfrm>
          <a:off x="467544" y="1124744"/>
          <a:ext cx="8136904" cy="49685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702888" y="290974"/>
            <a:ext cx="8001056" cy="1001565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2000" dirty="0">
              <a:solidFill>
                <a:schemeClr val="tx1"/>
              </a:solidFill>
              <a:latin typeface="Arial" charset="0"/>
            </a:endParaRPr>
          </a:p>
          <a:p>
            <a:pPr algn="ctr">
              <a:defRPr/>
            </a:pPr>
            <a:r>
              <a:rPr lang="ru-RU" sz="2000" dirty="0">
                <a:solidFill>
                  <a:schemeClr val="tx1"/>
                </a:solidFill>
                <a:latin typeface="Arial" charset="0"/>
              </a:rPr>
              <a:t>Удельный вес исполнения структуры расходов бюджета</a:t>
            </a:r>
          </a:p>
          <a:p>
            <a:pPr algn="ctr">
              <a:defRPr/>
            </a:pPr>
            <a:r>
              <a:rPr lang="ru-RU" sz="2000" dirty="0">
                <a:solidFill>
                  <a:schemeClr val="tx1"/>
                </a:solidFill>
                <a:latin typeface="Arial" charset="0"/>
              </a:rPr>
              <a:t> по отраслям в 2019 - 2020 годах</a:t>
            </a:r>
          </a:p>
        </p:txBody>
      </p:sp>
      <p:graphicFrame>
        <p:nvGraphicFramePr>
          <p:cNvPr id="22533" name="Object 5"/>
          <p:cNvGraphicFramePr>
            <a:graphicFrameLocks noChangeAspect="1"/>
          </p:cNvGraphicFramePr>
          <p:nvPr/>
        </p:nvGraphicFramePr>
        <p:xfrm>
          <a:off x="1524000" y="1395413"/>
          <a:ext cx="6096000" cy="4067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632" name="Диаграмма" r:id="rId3" imgW="6096000" imgH="4067024" progId="MSGraph.Chart.8">
                  <p:embed followColorScheme="full"/>
                </p:oleObj>
              </mc:Choice>
              <mc:Fallback>
                <p:oleObj name="Диаграмма" r:id="rId3" imgW="6096000" imgH="4067024" progId="MSGraph.Chart.8">
                  <p:embed followColorScheme="full"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0" y="1395413"/>
                        <a:ext cx="6096000" cy="40671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534" name="Object 6"/>
          <p:cNvGraphicFramePr>
            <a:graphicFrameLocks noChangeAspect="1"/>
          </p:cNvGraphicFramePr>
          <p:nvPr/>
        </p:nvGraphicFramePr>
        <p:xfrm>
          <a:off x="1520825" y="2970213"/>
          <a:ext cx="3990975" cy="2486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633" name="Диаграмма" r:id="rId5" imgW="3990934" imgH="2486034" progId="MSGraph.Chart.8">
                  <p:embed followColorScheme="full"/>
                </p:oleObj>
              </mc:Choice>
              <mc:Fallback>
                <p:oleObj name="Диаграмма" r:id="rId5" imgW="3990934" imgH="2486034" progId="MSGraph.Chart.8">
                  <p:embed followColorScheme="full"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0825" y="2970213"/>
                        <a:ext cx="3990975" cy="24860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535" name="Object 7"/>
          <p:cNvGraphicFramePr>
            <a:graphicFrameLocks noChangeAspect="1"/>
          </p:cNvGraphicFramePr>
          <p:nvPr/>
        </p:nvGraphicFramePr>
        <p:xfrm>
          <a:off x="1524000" y="1395413"/>
          <a:ext cx="6096000" cy="4067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634" name="Диаграмма" r:id="rId7" imgW="6096000" imgH="4067024" progId="MSGraph.Chart.8">
                  <p:embed followColorScheme="full"/>
                </p:oleObj>
              </mc:Choice>
              <mc:Fallback>
                <p:oleObj name="Диаграмма" r:id="rId7" imgW="6096000" imgH="4067024" progId="MSGraph.Chart.8">
                  <p:embed followColorScheme="full"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0" y="1395413"/>
                        <a:ext cx="6096000" cy="40671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536" name="Object 8"/>
          <p:cNvGraphicFramePr>
            <a:graphicFrameLocks noChangeAspect="1"/>
          </p:cNvGraphicFramePr>
          <p:nvPr/>
        </p:nvGraphicFramePr>
        <p:xfrm>
          <a:off x="1524000" y="1395413"/>
          <a:ext cx="6096000" cy="4067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635" name="Диаграмма" r:id="rId8" imgW="6096000" imgH="4067024" progId="MSGraph.Chart.8">
                  <p:embed followColorScheme="full"/>
                </p:oleObj>
              </mc:Choice>
              <mc:Fallback>
                <p:oleObj name="Диаграмма" r:id="rId8" imgW="6096000" imgH="4067024" progId="MSGraph.Chart.8">
                  <p:embed followColorScheme="full"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0" y="1395413"/>
                        <a:ext cx="6096000" cy="40671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4181" name="Group 213"/>
          <p:cNvGraphicFramePr>
            <a:graphicFrameLocks noGrp="1"/>
          </p:cNvGraphicFramePr>
          <p:nvPr/>
        </p:nvGraphicFramePr>
        <p:xfrm>
          <a:off x="684213" y="1484313"/>
          <a:ext cx="7991475" cy="5080000"/>
        </p:xfrm>
        <a:graphic>
          <a:graphicData uri="http://schemas.openxmlformats.org/drawingml/2006/table">
            <a:tbl>
              <a:tblPr/>
              <a:tblGrid>
                <a:gridCol w="3240087"/>
                <a:gridCol w="1511300"/>
                <a:gridCol w="1081088"/>
                <a:gridCol w="1223962"/>
                <a:gridCol w="935038"/>
              </a:tblGrid>
              <a:tr h="1158789">
                <a:tc>
                  <a:txBody>
                    <a:bodyPr/>
                    <a:lstStyle/>
                    <a:p>
                      <a:pPr marL="109538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Наименование  отрасли</a:t>
                      </a:r>
                    </a:p>
                  </a:txBody>
                  <a:tcPr marT="45717" marB="45717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91CFE8"/>
                        </a:gs>
                        <a:gs pos="50000">
                          <a:srgbClr val="BDE0EF"/>
                        </a:gs>
                        <a:gs pos="100000">
                          <a:srgbClr val="DFEFF6"/>
                        </a:gs>
                      </a:gsLst>
                      <a:lin ang="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109538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</a:endParaRPr>
                    </a:p>
                    <a:p>
                      <a:pPr marL="109538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Исполнено</a:t>
                      </a:r>
                    </a:p>
                    <a:p>
                      <a:pPr marL="109538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 2019 год</a:t>
                      </a:r>
                    </a:p>
                    <a:p>
                      <a:pPr marL="109538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</a:endParaRPr>
                    </a:p>
                    <a:p>
                      <a:pPr marL="109538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Сумма, руб.</a:t>
                      </a:r>
                    </a:p>
                    <a:p>
                      <a:pPr marL="109538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17" marB="45717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91CFE8"/>
                        </a:gs>
                        <a:gs pos="50000">
                          <a:srgbClr val="BDE0EF"/>
                        </a:gs>
                        <a:gs pos="100000">
                          <a:srgbClr val="DFEFF6"/>
                        </a:gs>
                      </a:gsLst>
                      <a:path path="rect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marL="109538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Удельный вес расходов </a:t>
                      </a:r>
                    </a:p>
                    <a:p>
                      <a:pPr marL="109538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в 2019</a:t>
                      </a:r>
                    </a:p>
                    <a:p>
                      <a:pPr marL="109538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 году</a:t>
                      </a:r>
                    </a:p>
                    <a:p>
                      <a:pPr marL="109538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%</a:t>
                      </a:r>
                    </a:p>
                  </a:txBody>
                  <a:tcPr marT="45717" marB="4571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91CFE8"/>
                        </a:gs>
                        <a:gs pos="50000">
                          <a:srgbClr val="BDE0EF"/>
                        </a:gs>
                        <a:gs pos="100000">
                          <a:srgbClr val="DFEFF6"/>
                        </a:gs>
                      </a:gsLst>
                      <a:path path="rect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marL="109538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</a:endParaRPr>
                    </a:p>
                    <a:p>
                      <a:pPr marL="109538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Исполнено</a:t>
                      </a:r>
                    </a:p>
                    <a:p>
                      <a:pPr marL="109538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 2020 год</a:t>
                      </a:r>
                    </a:p>
                    <a:p>
                      <a:pPr marL="109538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</a:endParaRPr>
                    </a:p>
                    <a:p>
                      <a:pPr marL="109538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Сумма, руб.</a:t>
                      </a:r>
                    </a:p>
                    <a:p>
                      <a:pPr marL="109538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</a:endParaRPr>
                    </a:p>
                    <a:p>
                      <a:pPr marL="109538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17" marB="4571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91CFE8"/>
                        </a:gs>
                        <a:gs pos="50000">
                          <a:srgbClr val="BDE0EF"/>
                        </a:gs>
                        <a:gs pos="100000">
                          <a:srgbClr val="DFEFF6"/>
                        </a:gs>
                      </a:gsLst>
                      <a:path path="rect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marL="109538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Удельный вес расходов </a:t>
                      </a:r>
                    </a:p>
                    <a:p>
                      <a:pPr marL="109538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в 2020</a:t>
                      </a:r>
                    </a:p>
                    <a:p>
                      <a:pPr marL="109538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 году</a:t>
                      </a:r>
                    </a:p>
                    <a:p>
                      <a:pPr marL="109538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%</a:t>
                      </a:r>
                    </a:p>
                  </a:txBody>
                  <a:tcPr marT="45717" marB="4571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91CFE8"/>
                        </a:gs>
                        <a:gs pos="50000">
                          <a:srgbClr val="BDE0EF"/>
                        </a:gs>
                        <a:gs pos="100000">
                          <a:srgbClr val="DFEFF6"/>
                        </a:gs>
                      </a:gsLst>
                      <a:path path="rect">
                        <a:fillToRect l="50000" t="50000" r="50000" b="50000"/>
                      </a:path>
                    </a:gradFill>
                  </a:tcPr>
                </a:tc>
              </a:tr>
              <a:tr h="284141">
                <a:tc>
                  <a:txBody>
                    <a:bodyPr/>
                    <a:lstStyle/>
                    <a:p>
                      <a:pPr marL="109538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Общегосударственные вопросы</a:t>
                      </a:r>
                    </a:p>
                  </a:txBody>
                  <a:tcPr marT="45717" marB="45717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91CFE8"/>
                        </a:gs>
                        <a:gs pos="50000">
                          <a:srgbClr val="BDE0EF"/>
                        </a:gs>
                        <a:gs pos="100000">
                          <a:srgbClr val="DFEFF6"/>
                        </a:gs>
                      </a:gsLst>
                      <a:lin ang="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109538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78 454 643,18</a:t>
                      </a:r>
                    </a:p>
                  </a:txBody>
                  <a:tcPr marT="45717" marB="45717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91CFE8"/>
                        </a:gs>
                        <a:gs pos="50000">
                          <a:srgbClr val="BDE0EF"/>
                        </a:gs>
                        <a:gs pos="100000">
                          <a:srgbClr val="DFEFF6"/>
                        </a:gs>
                      </a:gsLst>
                      <a:path path="rect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marL="109538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5,75</a:t>
                      </a:r>
                    </a:p>
                  </a:txBody>
                  <a:tcPr marT="45717" marB="4571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91CFE8"/>
                        </a:gs>
                        <a:gs pos="50000">
                          <a:srgbClr val="BDE0EF"/>
                        </a:gs>
                        <a:gs pos="100000">
                          <a:srgbClr val="DFEFF6"/>
                        </a:gs>
                      </a:gsLst>
                      <a:path path="rect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marL="109538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79 570 281,62</a:t>
                      </a:r>
                    </a:p>
                  </a:txBody>
                  <a:tcPr marT="45717" marB="4571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91CFE8"/>
                        </a:gs>
                        <a:gs pos="50000">
                          <a:srgbClr val="BDE0EF"/>
                        </a:gs>
                        <a:gs pos="100000">
                          <a:srgbClr val="DFEFF6"/>
                        </a:gs>
                      </a:gsLst>
                      <a:path path="rect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marL="109538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4,64</a:t>
                      </a:r>
                    </a:p>
                  </a:txBody>
                  <a:tcPr marT="45717" marB="4571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91CFE8"/>
                        </a:gs>
                        <a:gs pos="50000">
                          <a:srgbClr val="BDE0EF"/>
                        </a:gs>
                        <a:gs pos="100000">
                          <a:srgbClr val="DFEFF6"/>
                        </a:gs>
                      </a:gsLst>
                      <a:path path="rect">
                        <a:fillToRect l="50000" t="50000" r="50000" b="50000"/>
                      </a:path>
                    </a:gradFill>
                  </a:tcPr>
                </a:tc>
              </a:tr>
              <a:tr h="243834">
                <a:tc>
                  <a:txBody>
                    <a:bodyPr/>
                    <a:lstStyle/>
                    <a:p>
                      <a:pPr marL="109538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Национальная оборона</a:t>
                      </a:r>
                    </a:p>
                  </a:txBody>
                  <a:tcPr marT="45717" marB="45717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91CFE8"/>
                        </a:gs>
                        <a:gs pos="50000">
                          <a:srgbClr val="BDE0EF"/>
                        </a:gs>
                        <a:gs pos="100000">
                          <a:srgbClr val="DFEFF6"/>
                        </a:gs>
                      </a:gsLst>
                      <a:lin ang="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109538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2 888 900,00</a:t>
                      </a:r>
                    </a:p>
                  </a:txBody>
                  <a:tcPr marT="45717" marB="45717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91CFE8"/>
                        </a:gs>
                        <a:gs pos="50000">
                          <a:srgbClr val="BDE0EF"/>
                        </a:gs>
                        <a:gs pos="100000">
                          <a:srgbClr val="DFEFF6"/>
                        </a:gs>
                      </a:gsLst>
                      <a:path path="rect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marL="109538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0,21</a:t>
                      </a:r>
                    </a:p>
                  </a:txBody>
                  <a:tcPr marT="45717" marB="4571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91CFE8"/>
                        </a:gs>
                        <a:gs pos="50000">
                          <a:srgbClr val="BDE0EF"/>
                        </a:gs>
                        <a:gs pos="100000">
                          <a:srgbClr val="DFEFF6"/>
                        </a:gs>
                      </a:gsLst>
                      <a:path path="rect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marL="109538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3 227 200,00</a:t>
                      </a:r>
                    </a:p>
                  </a:txBody>
                  <a:tcPr marT="45717" marB="4571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91CFE8"/>
                        </a:gs>
                        <a:gs pos="50000">
                          <a:srgbClr val="BDE0EF"/>
                        </a:gs>
                        <a:gs pos="100000">
                          <a:srgbClr val="DFEFF6"/>
                        </a:gs>
                      </a:gsLst>
                      <a:path path="rect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marL="109538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0,19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17" marB="4571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91CFE8"/>
                        </a:gs>
                        <a:gs pos="50000">
                          <a:srgbClr val="BDE0EF"/>
                        </a:gs>
                        <a:gs pos="100000">
                          <a:srgbClr val="DFEFF6"/>
                        </a:gs>
                      </a:gsLst>
                      <a:path path="rect">
                        <a:fillToRect l="50000" t="50000" r="50000" b="50000"/>
                      </a:path>
                    </a:gradFill>
                  </a:tcPr>
                </a:tc>
              </a:tr>
              <a:tr h="385734">
                <a:tc>
                  <a:txBody>
                    <a:bodyPr/>
                    <a:lstStyle/>
                    <a:p>
                      <a:pPr marL="109538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Национальная безопасность и правоохранительная деятельность</a:t>
                      </a:r>
                    </a:p>
                  </a:txBody>
                  <a:tcPr marT="45717" marB="45717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91CFE8"/>
                        </a:gs>
                        <a:gs pos="50000">
                          <a:srgbClr val="BDE0EF"/>
                        </a:gs>
                        <a:gs pos="100000">
                          <a:srgbClr val="DFEFF6"/>
                        </a:gs>
                      </a:gsLst>
                      <a:lin ang="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109538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535 675,00</a:t>
                      </a:r>
                    </a:p>
                  </a:txBody>
                  <a:tcPr marT="45717" marB="45717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91CFE8"/>
                        </a:gs>
                        <a:gs pos="50000">
                          <a:srgbClr val="BDE0EF"/>
                        </a:gs>
                        <a:gs pos="100000">
                          <a:srgbClr val="DFEFF6"/>
                        </a:gs>
                      </a:gsLst>
                      <a:path path="rect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marL="109538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0,04</a:t>
                      </a:r>
                    </a:p>
                  </a:txBody>
                  <a:tcPr marT="45717" marB="4571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91CFE8"/>
                        </a:gs>
                        <a:gs pos="50000">
                          <a:srgbClr val="BDE0EF"/>
                        </a:gs>
                        <a:gs pos="100000">
                          <a:srgbClr val="DFEFF6"/>
                        </a:gs>
                      </a:gsLst>
                      <a:path path="rect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marL="109538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7 873 865,26</a:t>
                      </a:r>
                    </a:p>
                  </a:txBody>
                  <a:tcPr marT="45717" marB="4571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91CFE8"/>
                        </a:gs>
                        <a:gs pos="50000">
                          <a:srgbClr val="BDE0EF"/>
                        </a:gs>
                        <a:gs pos="100000">
                          <a:srgbClr val="DFEFF6"/>
                        </a:gs>
                      </a:gsLst>
                      <a:path path="rect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marL="109538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0,46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17" marB="4571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91CFE8"/>
                        </a:gs>
                        <a:gs pos="50000">
                          <a:srgbClr val="BDE0EF"/>
                        </a:gs>
                        <a:gs pos="100000">
                          <a:srgbClr val="DFEFF6"/>
                        </a:gs>
                      </a:gsLst>
                      <a:path path="rect">
                        <a:fillToRect l="50000" t="50000" r="50000" b="50000"/>
                      </a:path>
                    </a:gradFill>
                  </a:tcPr>
                </a:tc>
              </a:tr>
              <a:tr h="243834">
                <a:tc>
                  <a:txBody>
                    <a:bodyPr/>
                    <a:lstStyle/>
                    <a:p>
                      <a:pPr marL="109538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Национальная экономика</a:t>
                      </a:r>
                    </a:p>
                  </a:txBody>
                  <a:tcPr marT="45717" marB="45717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91CFE8"/>
                        </a:gs>
                        <a:gs pos="50000">
                          <a:srgbClr val="BDE0EF"/>
                        </a:gs>
                        <a:gs pos="100000">
                          <a:srgbClr val="DFEFF6"/>
                        </a:gs>
                      </a:gsLst>
                      <a:lin ang="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109538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62 258 939,73</a:t>
                      </a:r>
                    </a:p>
                  </a:txBody>
                  <a:tcPr marT="45717" marB="45717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91CFE8"/>
                        </a:gs>
                        <a:gs pos="50000">
                          <a:srgbClr val="BDE0EF"/>
                        </a:gs>
                        <a:gs pos="100000">
                          <a:srgbClr val="DFEFF6"/>
                        </a:gs>
                      </a:gsLst>
                      <a:path path="rect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marL="109538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4,56</a:t>
                      </a:r>
                    </a:p>
                  </a:txBody>
                  <a:tcPr marT="45717" marB="4571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91CFE8"/>
                        </a:gs>
                        <a:gs pos="50000">
                          <a:srgbClr val="BDE0EF"/>
                        </a:gs>
                        <a:gs pos="100000">
                          <a:srgbClr val="DFEFF6"/>
                        </a:gs>
                      </a:gsLst>
                      <a:path path="rect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marL="109538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78 633 364,81</a:t>
                      </a:r>
                    </a:p>
                  </a:txBody>
                  <a:tcPr marT="45717" marB="4571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91CFE8"/>
                        </a:gs>
                        <a:gs pos="50000">
                          <a:srgbClr val="BDE0EF"/>
                        </a:gs>
                        <a:gs pos="100000">
                          <a:srgbClr val="DFEFF6"/>
                        </a:gs>
                      </a:gsLst>
                      <a:path path="rect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marL="109538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4,58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17" marB="4571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91CFE8"/>
                        </a:gs>
                        <a:gs pos="50000">
                          <a:srgbClr val="BDE0EF"/>
                        </a:gs>
                        <a:gs pos="100000">
                          <a:srgbClr val="DFEFF6"/>
                        </a:gs>
                      </a:gsLst>
                      <a:path path="rect">
                        <a:fillToRect l="50000" t="50000" r="50000" b="50000"/>
                      </a:path>
                    </a:gradFill>
                  </a:tcPr>
                </a:tc>
              </a:tr>
              <a:tr h="280966">
                <a:tc>
                  <a:txBody>
                    <a:bodyPr/>
                    <a:lstStyle/>
                    <a:p>
                      <a:pPr marL="109538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Жилищно-коммунальное хозяйство</a:t>
                      </a:r>
                    </a:p>
                  </a:txBody>
                  <a:tcPr marT="45717" marB="45717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91CFE8"/>
                        </a:gs>
                        <a:gs pos="50000">
                          <a:srgbClr val="BDE0EF"/>
                        </a:gs>
                        <a:gs pos="100000">
                          <a:srgbClr val="DFEFF6"/>
                        </a:gs>
                      </a:gsLst>
                      <a:lin ang="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109538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26 660 097,87</a:t>
                      </a:r>
                    </a:p>
                  </a:txBody>
                  <a:tcPr marT="45717" marB="45717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91CFE8"/>
                        </a:gs>
                        <a:gs pos="50000">
                          <a:srgbClr val="BDE0EF"/>
                        </a:gs>
                        <a:gs pos="100000">
                          <a:srgbClr val="DFEFF6"/>
                        </a:gs>
                      </a:gsLst>
                      <a:path path="rect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marL="109538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1,95</a:t>
                      </a:r>
                    </a:p>
                  </a:txBody>
                  <a:tcPr marT="45717" marB="4571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91CFE8"/>
                        </a:gs>
                        <a:gs pos="50000">
                          <a:srgbClr val="BDE0EF"/>
                        </a:gs>
                        <a:gs pos="100000">
                          <a:srgbClr val="DFEFF6"/>
                        </a:gs>
                      </a:gsLst>
                      <a:path path="rect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marL="109538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321 963 899,09</a:t>
                      </a:r>
                    </a:p>
                  </a:txBody>
                  <a:tcPr marT="45717" marB="4571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91CFE8"/>
                        </a:gs>
                        <a:gs pos="50000">
                          <a:srgbClr val="BDE0EF"/>
                        </a:gs>
                        <a:gs pos="100000">
                          <a:srgbClr val="DFEFF6"/>
                        </a:gs>
                      </a:gsLst>
                      <a:path path="rect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marL="109538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18,76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17" marB="4571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91CFE8"/>
                        </a:gs>
                        <a:gs pos="50000">
                          <a:srgbClr val="BDE0EF"/>
                        </a:gs>
                        <a:gs pos="100000">
                          <a:srgbClr val="DFEFF6"/>
                        </a:gs>
                      </a:gsLst>
                      <a:path path="rect">
                        <a:fillToRect l="50000" t="50000" r="50000" b="50000"/>
                      </a:path>
                    </a:gradFill>
                  </a:tcPr>
                </a:tc>
              </a:tr>
              <a:tr h="280966">
                <a:tc>
                  <a:txBody>
                    <a:bodyPr/>
                    <a:lstStyle/>
                    <a:p>
                      <a:pPr marL="109538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Охрана окружающей среды</a:t>
                      </a:r>
                    </a:p>
                  </a:txBody>
                  <a:tcPr marT="45717" marB="45717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91CFE8"/>
                        </a:gs>
                        <a:gs pos="50000">
                          <a:srgbClr val="BDE0EF"/>
                        </a:gs>
                        <a:gs pos="100000">
                          <a:srgbClr val="DFEFF6"/>
                        </a:gs>
                      </a:gsLst>
                      <a:lin ang="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109538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6 260 409,01</a:t>
                      </a:r>
                    </a:p>
                  </a:txBody>
                  <a:tcPr marT="45717" marB="45717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91CFE8"/>
                        </a:gs>
                        <a:gs pos="50000">
                          <a:srgbClr val="BDE0EF"/>
                        </a:gs>
                        <a:gs pos="100000">
                          <a:srgbClr val="DFEFF6"/>
                        </a:gs>
                      </a:gsLst>
                      <a:path path="rect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marL="109538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0,46</a:t>
                      </a:r>
                    </a:p>
                  </a:txBody>
                  <a:tcPr marT="45717" marB="4571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91CFE8"/>
                        </a:gs>
                        <a:gs pos="50000">
                          <a:srgbClr val="BDE0EF"/>
                        </a:gs>
                        <a:gs pos="100000">
                          <a:srgbClr val="DFEFF6"/>
                        </a:gs>
                      </a:gsLst>
                      <a:path path="rect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marL="109538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10 123 777,50</a:t>
                      </a:r>
                    </a:p>
                  </a:txBody>
                  <a:tcPr marT="45717" marB="4571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91CFE8"/>
                        </a:gs>
                        <a:gs pos="50000">
                          <a:srgbClr val="BDE0EF"/>
                        </a:gs>
                        <a:gs pos="100000">
                          <a:srgbClr val="DFEFF6"/>
                        </a:gs>
                      </a:gsLst>
                      <a:path path="rect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marL="109538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0,59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17" marB="4571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91CFE8"/>
                        </a:gs>
                        <a:gs pos="50000">
                          <a:srgbClr val="BDE0EF"/>
                        </a:gs>
                        <a:gs pos="100000">
                          <a:srgbClr val="DFEFF6"/>
                        </a:gs>
                      </a:gsLst>
                      <a:path path="rect">
                        <a:fillToRect l="50000" t="50000" r="50000" b="50000"/>
                      </a:path>
                    </a:gradFill>
                  </a:tcPr>
                </a:tc>
              </a:tr>
              <a:tr h="243834">
                <a:tc>
                  <a:txBody>
                    <a:bodyPr/>
                    <a:lstStyle/>
                    <a:p>
                      <a:pPr marL="109538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Образование</a:t>
                      </a:r>
                    </a:p>
                  </a:txBody>
                  <a:tcPr marT="45717" marB="45717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91CFE8"/>
                        </a:gs>
                        <a:gs pos="50000">
                          <a:srgbClr val="BDE0EF"/>
                        </a:gs>
                        <a:gs pos="100000">
                          <a:srgbClr val="DFEFF6"/>
                        </a:gs>
                      </a:gsLst>
                      <a:lin ang="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109538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953 232 989,23</a:t>
                      </a:r>
                    </a:p>
                  </a:txBody>
                  <a:tcPr marT="45717" marB="45717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91CFE8"/>
                        </a:gs>
                        <a:gs pos="50000">
                          <a:srgbClr val="BDE0EF"/>
                        </a:gs>
                        <a:gs pos="100000">
                          <a:srgbClr val="DFEFF6"/>
                        </a:gs>
                      </a:gsLst>
                      <a:path path="rect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marL="109538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69,85</a:t>
                      </a:r>
                    </a:p>
                  </a:txBody>
                  <a:tcPr marT="45717" marB="4571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91CFE8"/>
                        </a:gs>
                        <a:gs pos="50000">
                          <a:srgbClr val="BDE0EF"/>
                        </a:gs>
                        <a:gs pos="100000">
                          <a:srgbClr val="DFEFF6"/>
                        </a:gs>
                      </a:gsLst>
                      <a:path path="rect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marL="109538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975 970 984,19</a:t>
                      </a:r>
                    </a:p>
                  </a:txBody>
                  <a:tcPr marT="45717" marB="4571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91CFE8"/>
                        </a:gs>
                        <a:gs pos="50000">
                          <a:srgbClr val="BDE0EF"/>
                        </a:gs>
                        <a:gs pos="100000">
                          <a:srgbClr val="DFEFF6"/>
                        </a:gs>
                      </a:gsLst>
                      <a:path path="rect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marL="109538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56,87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17" marB="4571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91CFE8"/>
                        </a:gs>
                        <a:gs pos="50000">
                          <a:srgbClr val="BDE0EF"/>
                        </a:gs>
                        <a:gs pos="100000">
                          <a:srgbClr val="DFEFF6"/>
                        </a:gs>
                      </a:gsLst>
                      <a:path path="rect">
                        <a:fillToRect l="50000" t="50000" r="50000" b="50000"/>
                      </a:path>
                    </a:gradFill>
                  </a:tcPr>
                </a:tc>
              </a:tr>
              <a:tr h="280966">
                <a:tc>
                  <a:txBody>
                    <a:bodyPr/>
                    <a:lstStyle/>
                    <a:p>
                      <a:pPr marL="109538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Культура и кинематография</a:t>
                      </a:r>
                    </a:p>
                  </a:txBody>
                  <a:tcPr marT="45717" marB="45717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91CFE8"/>
                        </a:gs>
                        <a:gs pos="50000">
                          <a:srgbClr val="BDE0EF"/>
                        </a:gs>
                        <a:gs pos="100000">
                          <a:srgbClr val="DFEFF6"/>
                        </a:gs>
                      </a:gsLst>
                      <a:lin ang="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109538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138 466 711,00</a:t>
                      </a:r>
                    </a:p>
                  </a:txBody>
                  <a:tcPr marT="45717" marB="45717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91CFE8"/>
                        </a:gs>
                        <a:gs pos="50000">
                          <a:srgbClr val="BDE0EF"/>
                        </a:gs>
                        <a:gs pos="100000">
                          <a:srgbClr val="DFEFF6"/>
                        </a:gs>
                      </a:gsLst>
                      <a:path path="rect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marL="109538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10,15</a:t>
                      </a:r>
                    </a:p>
                  </a:txBody>
                  <a:tcPr marT="45717" marB="4571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91CFE8"/>
                        </a:gs>
                        <a:gs pos="50000">
                          <a:srgbClr val="BDE0EF"/>
                        </a:gs>
                        <a:gs pos="100000">
                          <a:srgbClr val="DFEFF6"/>
                        </a:gs>
                      </a:gsLst>
                      <a:path path="rect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marL="109538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124 455 838,48</a:t>
                      </a:r>
                    </a:p>
                  </a:txBody>
                  <a:tcPr marT="45717" marB="4571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91CFE8"/>
                        </a:gs>
                        <a:gs pos="50000">
                          <a:srgbClr val="BDE0EF"/>
                        </a:gs>
                        <a:gs pos="100000">
                          <a:srgbClr val="DFEFF6"/>
                        </a:gs>
                      </a:gsLst>
                      <a:path path="rect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marL="109538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7,25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17" marB="4571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91CFE8"/>
                        </a:gs>
                        <a:gs pos="50000">
                          <a:srgbClr val="BDE0EF"/>
                        </a:gs>
                        <a:gs pos="100000">
                          <a:srgbClr val="DFEFF6"/>
                        </a:gs>
                      </a:gsLst>
                      <a:path path="rect">
                        <a:fillToRect l="50000" t="50000" r="50000" b="50000"/>
                      </a:path>
                    </a:gradFill>
                  </a:tcPr>
                </a:tc>
              </a:tr>
              <a:tr h="243834">
                <a:tc>
                  <a:txBody>
                    <a:bodyPr/>
                    <a:lstStyle/>
                    <a:p>
                      <a:pPr marL="109538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Социальная политика</a:t>
                      </a:r>
                    </a:p>
                  </a:txBody>
                  <a:tcPr marT="45717" marB="45717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91CFE8"/>
                        </a:gs>
                        <a:gs pos="50000">
                          <a:srgbClr val="BDE0EF"/>
                        </a:gs>
                        <a:gs pos="100000">
                          <a:srgbClr val="DFEFF6"/>
                        </a:gs>
                      </a:gsLst>
                      <a:lin ang="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109538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55 171 231,36</a:t>
                      </a:r>
                    </a:p>
                  </a:txBody>
                  <a:tcPr marT="45717" marB="45717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91CFE8"/>
                        </a:gs>
                        <a:gs pos="50000">
                          <a:srgbClr val="BDE0EF"/>
                        </a:gs>
                        <a:gs pos="100000">
                          <a:srgbClr val="DFEFF6"/>
                        </a:gs>
                      </a:gsLst>
                      <a:path path="rect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marL="109538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4,04</a:t>
                      </a:r>
                    </a:p>
                  </a:txBody>
                  <a:tcPr marT="45717" marB="4571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91CFE8"/>
                        </a:gs>
                        <a:gs pos="50000">
                          <a:srgbClr val="BDE0EF"/>
                        </a:gs>
                        <a:gs pos="100000">
                          <a:srgbClr val="DFEFF6"/>
                        </a:gs>
                      </a:gsLst>
                      <a:path path="rect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marL="109538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55 825 116,70</a:t>
                      </a:r>
                    </a:p>
                  </a:txBody>
                  <a:tcPr marT="45717" marB="4571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91CFE8"/>
                        </a:gs>
                        <a:gs pos="50000">
                          <a:srgbClr val="BDE0EF"/>
                        </a:gs>
                        <a:gs pos="100000">
                          <a:srgbClr val="DFEFF6"/>
                        </a:gs>
                      </a:gsLst>
                      <a:path path="rect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marL="109538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3,25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17" marB="4571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91CFE8"/>
                        </a:gs>
                        <a:gs pos="50000">
                          <a:srgbClr val="BDE0EF"/>
                        </a:gs>
                        <a:gs pos="100000">
                          <a:srgbClr val="DFEFF6"/>
                        </a:gs>
                      </a:gsLst>
                      <a:path path="rect">
                        <a:fillToRect l="50000" t="50000" r="50000" b="50000"/>
                      </a:path>
                    </a:gradFill>
                  </a:tcPr>
                </a:tc>
              </a:tr>
              <a:tr h="284141">
                <a:tc>
                  <a:txBody>
                    <a:bodyPr/>
                    <a:lstStyle/>
                    <a:p>
                      <a:pPr marL="109538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Физическая культура и спорт</a:t>
                      </a:r>
                    </a:p>
                  </a:txBody>
                  <a:tcPr marT="45717" marB="45717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91CFE8"/>
                        </a:gs>
                        <a:gs pos="50000">
                          <a:srgbClr val="BDE0EF"/>
                        </a:gs>
                        <a:gs pos="100000">
                          <a:srgbClr val="DFEFF6"/>
                        </a:gs>
                      </a:gsLst>
                      <a:lin ang="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109538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4 921 971,09</a:t>
                      </a:r>
                    </a:p>
                  </a:txBody>
                  <a:tcPr marT="45717" marB="45717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91CFE8"/>
                        </a:gs>
                        <a:gs pos="50000">
                          <a:srgbClr val="BDE0EF"/>
                        </a:gs>
                        <a:gs pos="100000">
                          <a:srgbClr val="DFEFF6"/>
                        </a:gs>
                      </a:gsLst>
                      <a:path path="rect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marL="109538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0,36</a:t>
                      </a:r>
                    </a:p>
                  </a:txBody>
                  <a:tcPr marT="45717" marB="4571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91CFE8"/>
                        </a:gs>
                        <a:gs pos="50000">
                          <a:srgbClr val="BDE0EF"/>
                        </a:gs>
                        <a:gs pos="100000">
                          <a:srgbClr val="DFEFF6"/>
                        </a:gs>
                      </a:gsLst>
                      <a:path path="rect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marL="109538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20 990 232,38</a:t>
                      </a:r>
                    </a:p>
                  </a:txBody>
                  <a:tcPr marT="45717" marB="4571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91CFE8"/>
                        </a:gs>
                        <a:gs pos="50000">
                          <a:srgbClr val="BDE0EF"/>
                        </a:gs>
                        <a:gs pos="100000">
                          <a:srgbClr val="DFEFF6"/>
                        </a:gs>
                      </a:gsLst>
                      <a:path path="rect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marL="109538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1,22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17" marB="4571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91CFE8"/>
                        </a:gs>
                        <a:gs pos="50000">
                          <a:srgbClr val="BDE0EF"/>
                        </a:gs>
                        <a:gs pos="100000">
                          <a:srgbClr val="DFEFF6"/>
                        </a:gs>
                      </a:gsLst>
                      <a:path path="rect">
                        <a:fillToRect l="50000" t="50000" r="50000" b="50000"/>
                      </a:path>
                    </a:gradFill>
                  </a:tcPr>
                </a:tc>
              </a:tr>
              <a:tr h="385734">
                <a:tc>
                  <a:txBody>
                    <a:bodyPr/>
                    <a:lstStyle/>
                    <a:p>
                      <a:pPr marL="109538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Обслуживание государственного и муниципального долга</a:t>
                      </a:r>
                    </a:p>
                  </a:txBody>
                  <a:tcPr marT="45717" marB="45717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91CFE8"/>
                        </a:gs>
                        <a:gs pos="50000">
                          <a:srgbClr val="BDE0EF"/>
                        </a:gs>
                        <a:gs pos="100000">
                          <a:srgbClr val="DFEFF6"/>
                        </a:gs>
                      </a:gsLst>
                      <a:lin ang="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109538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1 541 960,94</a:t>
                      </a:r>
                    </a:p>
                  </a:txBody>
                  <a:tcPr marT="45717" marB="45717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91CFE8"/>
                        </a:gs>
                        <a:gs pos="50000">
                          <a:srgbClr val="BDE0EF"/>
                        </a:gs>
                        <a:gs pos="100000">
                          <a:srgbClr val="DFEFF6"/>
                        </a:gs>
                      </a:gsLst>
                      <a:path path="rect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marL="109538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0,11</a:t>
                      </a:r>
                    </a:p>
                  </a:txBody>
                  <a:tcPr marT="45717" marB="4571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91CFE8"/>
                        </a:gs>
                        <a:gs pos="50000">
                          <a:srgbClr val="BDE0EF"/>
                        </a:gs>
                        <a:gs pos="100000">
                          <a:srgbClr val="DFEFF6"/>
                        </a:gs>
                      </a:gsLst>
                      <a:path path="rect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marL="109538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232 360,22 </a:t>
                      </a:r>
                    </a:p>
                  </a:txBody>
                  <a:tcPr marT="45717" marB="4571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91CFE8"/>
                        </a:gs>
                        <a:gs pos="50000">
                          <a:srgbClr val="BDE0EF"/>
                        </a:gs>
                        <a:gs pos="100000">
                          <a:srgbClr val="DFEFF6"/>
                        </a:gs>
                      </a:gsLst>
                      <a:path path="rect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marL="109538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0,01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17" marB="4571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91CFE8"/>
                        </a:gs>
                        <a:gs pos="50000">
                          <a:srgbClr val="BDE0EF"/>
                        </a:gs>
                        <a:gs pos="100000">
                          <a:srgbClr val="DFEFF6"/>
                        </a:gs>
                      </a:gsLst>
                      <a:path path="rect">
                        <a:fillToRect l="50000" t="50000" r="50000" b="50000"/>
                      </a:path>
                    </a:gradFill>
                  </a:tcPr>
                </a:tc>
              </a:tr>
              <a:tr h="488913">
                <a:tc>
                  <a:txBody>
                    <a:bodyPr/>
                    <a:lstStyle/>
                    <a:p>
                      <a:pPr marL="109538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Межбюджетные трансферты  общего характера бюджетам субъектов РФ и муниципальных образований</a:t>
                      </a:r>
                    </a:p>
                  </a:txBody>
                  <a:tcPr marT="45717" marB="45717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91CFE8"/>
                        </a:gs>
                        <a:gs pos="50000">
                          <a:srgbClr val="BDE0EF"/>
                        </a:gs>
                        <a:gs pos="100000">
                          <a:srgbClr val="DFEFF6"/>
                        </a:gs>
                      </a:gsLst>
                      <a:lin ang="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109538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34 416 145,00</a:t>
                      </a:r>
                    </a:p>
                  </a:txBody>
                  <a:tcPr marT="45717" marB="45717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91CFE8"/>
                        </a:gs>
                        <a:gs pos="50000">
                          <a:srgbClr val="BDE0EF"/>
                        </a:gs>
                        <a:gs pos="100000">
                          <a:srgbClr val="DFEFF6"/>
                        </a:gs>
                      </a:gsLst>
                      <a:path path="rect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marL="109538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2,52</a:t>
                      </a:r>
                    </a:p>
                  </a:txBody>
                  <a:tcPr marT="45717" marB="4571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91CFE8"/>
                        </a:gs>
                        <a:gs pos="50000">
                          <a:srgbClr val="BDE0EF"/>
                        </a:gs>
                        <a:gs pos="100000">
                          <a:srgbClr val="DFEFF6"/>
                        </a:gs>
                      </a:gsLst>
                      <a:path path="rect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marL="109538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37 414 304,00</a:t>
                      </a:r>
                    </a:p>
                  </a:txBody>
                  <a:tcPr marT="45717" marB="4571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91CFE8"/>
                        </a:gs>
                        <a:gs pos="50000">
                          <a:srgbClr val="BDE0EF"/>
                        </a:gs>
                        <a:gs pos="100000">
                          <a:srgbClr val="DFEFF6"/>
                        </a:gs>
                      </a:gsLst>
                      <a:path path="rect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marL="109538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2,18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17" marB="4571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91CFE8"/>
                        </a:gs>
                        <a:gs pos="50000">
                          <a:srgbClr val="BDE0EF"/>
                        </a:gs>
                        <a:gs pos="100000">
                          <a:srgbClr val="DFEFF6"/>
                        </a:gs>
                      </a:gsLst>
                      <a:path path="rect">
                        <a:fillToRect l="50000" t="50000" r="50000" b="50000"/>
                      </a:path>
                    </a:gradFill>
                  </a:tcPr>
                </a:tc>
              </a:tr>
              <a:tr h="274313">
                <a:tc>
                  <a:txBody>
                    <a:bodyPr/>
                    <a:lstStyle/>
                    <a:p>
                      <a:pPr marL="109538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ИТОГО</a:t>
                      </a:r>
                    </a:p>
                  </a:txBody>
                  <a:tcPr marT="45717" marB="45717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91CFE8"/>
                        </a:gs>
                        <a:gs pos="50000">
                          <a:srgbClr val="BDE0EF"/>
                        </a:gs>
                        <a:gs pos="100000">
                          <a:srgbClr val="DFEFF6"/>
                        </a:gs>
                      </a:gsLst>
                      <a:lin ang="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109538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1 364 809 673,41</a:t>
                      </a:r>
                    </a:p>
                  </a:txBody>
                  <a:tcPr marT="45717" marB="45717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91CFE8"/>
                        </a:gs>
                        <a:gs pos="50000">
                          <a:srgbClr val="BDE0EF"/>
                        </a:gs>
                        <a:gs pos="100000">
                          <a:srgbClr val="DFEFF6"/>
                        </a:gs>
                      </a:gsLst>
                      <a:path path="rect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marL="109538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100,0</a:t>
                      </a:r>
                    </a:p>
                  </a:txBody>
                  <a:tcPr marT="45717" marB="4571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91CFE8"/>
                        </a:gs>
                        <a:gs pos="50000">
                          <a:srgbClr val="BDE0EF"/>
                        </a:gs>
                        <a:gs pos="100000">
                          <a:srgbClr val="DFEFF6"/>
                        </a:gs>
                      </a:gsLst>
                      <a:path path="rect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marL="109538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1 716 281 224,25</a:t>
                      </a:r>
                    </a:p>
                  </a:txBody>
                  <a:tcPr marT="45717" marB="4571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91CFE8"/>
                        </a:gs>
                        <a:gs pos="50000">
                          <a:srgbClr val="BDE0EF"/>
                        </a:gs>
                        <a:gs pos="100000">
                          <a:srgbClr val="DFEFF6"/>
                        </a:gs>
                      </a:gsLst>
                      <a:path path="rect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marL="109538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100,0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17" marB="4571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91CFE8"/>
                        </a:gs>
                        <a:gs pos="50000">
                          <a:srgbClr val="BDE0EF"/>
                        </a:gs>
                        <a:gs pos="100000">
                          <a:srgbClr val="DFEFF6"/>
                        </a:gs>
                      </a:gsLst>
                      <a:path path="rect">
                        <a:fillToRect l="50000" t="50000" r="50000" b="50000"/>
                      </a:path>
                    </a:gra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357158" y="279861"/>
            <a:ext cx="8429684" cy="1001565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2000" dirty="0">
              <a:solidFill>
                <a:schemeClr val="tx1"/>
              </a:solidFill>
              <a:latin typeface="Arial" charset="0"/>
            </a:endParaRPr>
          </a:p>
          <a:p>
            <a:pPr algn="ctr">
              <a:defRPr/>
            </a:pPr>
            <a:r>
              <a:rPr lang="ru-RU" sz="2000" dirty="0">
                <a:solidFill>
                  <a:schemeClr val="tx1"/>
                </a:solidFill>
                <a:latin typeface="Arial" charset="0"/>
              </a:rPr>
              <a:t>Анализ исполнения структуры расходов бюджета</a:t>
            </a:r>
          </a:p>
          <a:p>
            <a:pPr algn="ctr">
              <a:defRPr/>
            </a:pPr>
            <a:r>
              <a:rPr lang="ru-RU" sz="2000" dirty="0">
                <a:solidFill>
                  <a:schemeClr val="tx1"/>
                </a:solidFill>
                <a:latin typeface="Arial" charset="0"/>
              </a:rPr>
              <a:t> по отраслям в 20</a:t>
            </a:r>
            <a:r>
              <a:rPr lang="en-US" sz="2000" dirty="0">
                <a:solidFill>
                  <a:schemeClr val="tx1"/>
                </a:solidFill>
                <a:latin typeface="Arial" charset="0"/>
              </a:rPr>
              <a:t>20</a:t>
            </a:r>
            <a:r>
              <a:rPr lang="ru-RU" sz="2000" dirty="0">
                <a:solidFill>
                  <a:schemeClr val="tx1"/>
                </a:solidFill>
                <a:latin typeface="Arial" charset="0"/>
              </a:rPr>
              <a:t> году (руб.)</a:t>
            </a:r>
          </a:p>
          <a:p>
            <a:pPr algn="ctr">
              <a:defRPr/>
            </a:pPr>
            <a:endParaRPr lang="ru-RU" sz="2000" dirty="0">
              <a:solidFill>
                <a:schemeClr val="tx1"/>
              </a:solidFill>
              <a:latin typeface="Arial" charset="0"/>
            </a:endParaRPr>
          </a:p>
        </p:txBody>
      </p:sp>
      <p:graphicFrame>
        <p:nvGraphicFramePr>
          <p:cNvPr id="23557" name="Object 5"/>
          <p:cNvGraphicFramePr>
            <a:graphicFrameLocks noChangeAspect="1"/>
          </p:cNvGraphicFramePr>
          <p:nvPr/>
        </p:nvGraphicFramePr>
        <p:xfrm>
          <a:off x="1524000" y="1395413"/>
          <a:ext cx="6096000" cy="4067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703" name="Диаграмма" r:id="rId3" imgW="6096000" imgH="4067024" progId="MSGraph.Chart.8">
                  <p:embed followColorScheme="full"/>
                </p:oleObj>
              </mc:Choice>
              <mc:Fallback>
                <p:oleObj name="Диаграмма" r:id="rId3" imgW="6096000" imgH="4067024" progId="MSGraph.Chart.8">
                  <p:embed followColorScheme="full"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0" y="1395413"/>
                        <a:ext cx="6096000" cy="40671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558" name="Object 6"/>
          <p:cNvGraphicFramePr>
            <a:graphicFrameLocks noChangeAspect="1"/>
          </p:cNvGraphicFramePr>
          <p:nvPr/>
        </p:nvGraphicFramePr>
        <p:xfrm>
          <a:off x="1520825" y="2970213"/>
          <a:ext cx="3990975" cy="2486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704" name="Диаграмма" r:id="rId5" imgW="3990934" imgH="2486034" progId="MSGraph.Chart.8">
                  <p:embed followColorScheme="full"/>
                </p:oleObj>
              </mc:Choice>
              <mc:Fallback>
                <p:oleObj name="Диаграмма" r:id="rId5" imgW="3990934" imgH="2486034" progId="MSGraph.Chart.8">
                  <p:embed followColorScheme="full"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0825" y="2970213"/>
                        <a:ext cx="3990975" cy="24860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559" name="Object 7"/>
          <p:cNvGraphicFramePr>
            <a:graphicFrameLocks noChangeAspect="1"/>
          </p:cNvGraphicFramePr>
          <p:nvPr/>
        </p:nvGraphicFramePr>
        <p:xfrm>
          <a:off x="1524000" y="1395413"/>
          <a:ext cx="6096000" cy="4067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705" name="Диаграмма" r:id="rId7" imgW="6096000" imgH="4067024" progId="MSGraph.Chart.8">
                  <p:embed followColorScheme="full"/>
                </p:oleObj>
              </mc:Choice>
              <mc:Fallback>
                <p:oleObj name="Диаграмма" r:id="rId7" imgW="6096000" imgH="4067024" progId="MSGraph.Chart.8">
                  <p:embed followColorScheme="full"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0" y="1395413"/>
                        <a:ext cx="6096000" cy="40671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560" name="Object 8"/>
          <p:cNvGraphicFramePr>
            <a:graphicFrameLocks noChangeAspect="1"/>
          </p:cNvGraphicFramePr>
          <p:nvPr/>
        </p:nvGraphicFramePr>
        <p:xfrm>
          <a:off x="1524000" y="1395413"/>
          <a:ext cx="6096000" cy="4067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706" name="Диаграмма" r:id="rId8" imgW="6096000" imgH="4067024" progId="MSGraph.Chart.8">
                  <p:embed followColorScheme="full"/>
                </p:oleObj>
              </mc:Choice>
              <mc:Fallback>
                <p:oleObj name="Диаграмма" r:id="rId8" imgW="6096000" imgH="4067024" progId="MSGraph.Chart.8">
                  <p:embed followColorScheme="full"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0" y="1395413"/>
                        <a:ext cx="6096000" cy="40671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3895" name="Group 167"/>
          <p:cNvGraphicFramePr>
            <a:graphicFrameLocks noGrp="1"/>
          </p:cNvGraphicFramePr>
          <p:nvPr/>
        </p:nvGraphicFramePr>
        <p:xfrm>
          <a:off x="571500" y="1428750"/>
          <a:ext cx="7961313" cy="5300660"/>
        </p:xfrm>
        <a:graphic>
          <a:graphicData uri="http://schemas.openxmlformats.org/drawingml/2006/table">
            <a:tbl>
              <a:tblPr/>
              <a:tblGrid>
                <a:gridCol w="1727275"/>
                <a:gridCol w="1152575"/>
                <a:gridCol w="1081135"/>
                <a:gridCol w="1263906"/>
                <a:gridCol w="719825"/>
                <a:gridCol w="720080"/>
                <a:gridCol w="648417"/>
                <a:gridCol w="648100"/>
              </a:tblGrid>
              <a:tr h="243854">
                <a:tc rowSpan="3">
                  <a:txBody>
                    <a:bodyPr/>
                    <a:lstStyle/>
                    <a:p>
                      <a:pPr marL="109538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Наименование  отрасли</a:t>
                      </a:r>
                    </a:p>
                  </a:txBody>
                  <a:tcPr marL="91444" marR="91444" marT="45723" marB="45723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91CFE8"/>
                        </a:gs>
                        <a:gs pos="50000">
                          <a:srgbClr val="BDE0EF"/>
                        </a:gs>
                        <a:gs pos="100000">
                          <a:srgbClr val="DFEFF6"/>
                        </a:gs>
                      </a:gsLst>
                      <a:lin ang="0" scaled="1"/>
                    </a:gradFill>
                  </a:tcPr>
                </a:tc>
                <a:tc rowSpan="3">
                  <a:txBody>
                    <a:bodyPr/>
                    <a:lstStyle/>
                    <a:p>
                      <a:pPr marL="109538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Исполнено 20</a:t>
                      </a:r>
                      <a:r>
                        <a:rPr kumimoji="0" lang="en-US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19</a:t>
                      </a: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 год</a:t>
                      </a:r>
                    </a:p>
                  </a:txBody>
                  <a:tcPr marL="91444" marR="91444" marT="45723" marB="45723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91CFE8"/>
                        </a:gs>
                        <a:gs pos="50000">
                          <a:srgbClr val="BDE0EF"/>
                        </a:gs>
                        <a:gs pos="100000">
                          <a:srgbClr val="DFEFF6"/>
                        </a:gs>
                      </a:gsLst>
                      <a:path path="rect">
                        <a:fillToRect l="50000" t="50000" r="50000" b="50000"/>
                      </a:path>
                    </a:gradFill>
                  </a:tcPr>
                </a:tc>
                <a:tc rowSpan="2">
                  <a:txBody>
                    <a:bodyPr/>
                    <a:lstStyle/>
                    <a:p>
                      <a:pPr marL="109538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</a:endParaRPr>
                    </a:p>
                    <a:p>
                      <a:pPr marL="109538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</a:endParaRPr>
                    </a:p>
                    <a:p>
                      <a:pPr marL="109538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</a:endParaRPr>
                    </a:p>
                    <a:p>
                      <a:pPr marL="109538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Утверждено 2020 год</a:t>
                      </a:r>
                    </a:p>
                  </a:txBody>
                  <a:tcPr marL="91444" marR="91444" marT="45723" marB="4572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91CFE8"/>
                        </a:gs>
                        <a:gs pos="50000">
                          <a:srgbClr val="BDE0EF"/>
                        </a:gs>
                        <a:gs pos="100000">
                          <a:srgbClr val="DFEFF6"/>
                        </a:gs>
                      </a:gsLst>
                      <a:path path="rect">
                        <a:fillToRect l="50000" t="50000" r="50000" b="50000"/>
                      </a:path>
                    </a:gradFill>
                  </a:tcPr>
                </a:tc>
                <a:tc gridSpan="5">
                  <a:txBody>
                    <a:bodyPr/>
                    <a:lstStyle/>
                    <a:p>
                      <a:pPr marL="109538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Исполнено 20</a:t>
                      </a:r>
                      <a:r>
                        <a:rPr kumimoji="0" lang="en-US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20</a:t>
                      </a: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 год</a:t>
                      </a:r>
                    </a:p>
                  </a:txBody>
                  <a:tcPr marL="91444" marR="91444" marT="45723" marB="4572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91CFE8"/>
                        </a:gs>
                        <a:gs pos="50000">
                          <a:srgbClr val="BDE0EF"/>
                        </a:gs>
                        <a:gs pos="100000">
                          <a:srgbClr val="DFEFF6"/>
                        </a:gs>
                      </a:gsLst>
                      <a:path path="rect">
                        <a:fillToRect l="50000" t="50000" r="50000" b="50000"/>
                      </a:path>
                    </a:gra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60963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09538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44" marR="91444" marT="45723" marB="4572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91CFE8"/>
                        </a:gs>
                        <a:gs pos="50000">
                          <a:srgbClr val="BDE0EF"/>
                        </a:gs>
                        <a:gs pos="100000">
                          <a:srgbClr val="DFEFF6"/>
                        </a:gs>
                      </a:gsLst>
                      <a:path path="rect">
                        <a:fillToRect l="50000" t="50000" r="50000" b="50000"/>
                      </a:path>
                    </a:gradFill>
                  </a:tcPr>
                </a:tc>
                <a:tc rowSpan="2">
                  <a:txBody>
                    <a:bodyPr/>
                    <a:lstStyle/>
                    <a:p>
                      <a:pPr marL="109538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% </a:t>
                      </a:r>
                      <a:r>
                        <a:rPr kumimoji="0" lang="ru-RU" sz="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выпол</a:t>
                      </a:r>
                      <a:r>
                        <a:rPr kumimoji="0" lang="ru-RU" sz="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. от </a:t>
                      </a:r>
                      <a:r>
                        <a:rPr kumimoji="0" lang="ru-RU" sz="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утвержд.плана</a:t>
                      </a:r>
                      <a:endParaRPr kumimoji="0" lang="ru-RU" sz="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44" marR="91444" marT="45723" marB="4572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91CFE8"/>
                        </a:gs>
                        <a:gs pos="50000">
                          <a:srgbClr val="BDE0EF"/>
                        </a:gs>
                        <a:gs pos="100000">
                          <a:srgbClr val="DFEFF6"/>
                        </a:gs>
                      </a:gsLst>
                      <a:path path="rect">
                        <a:fillToRect l="50000" t="50000" r="50000" b="50000"/>
                      </a:path>
                    </a:gradFill>
                  </a:tcPr>
                </a:tc>
                <a:tc rowSpan="2">
                  <a:txBody>
                    <a:bodyPr/>
                    <a:lstStyle/>
                    <a:p>
                      <a:pPr marL="109538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Отклонение от утвержденного</a:t>
                      </a:r>
                      <a:r>
                        <a:rPr kumimoji="0" lang="ru-RU" sz="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 плана</a:t>
                      </a:r>
                    </a:p>
                    <a:p>
                      <a:pPr marL="109538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(тыс.</a:t>
                      </a:r>
                    </a:p>
                    <a:p>
                      <a:pPr marL="109538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руб.)</a:t>
                      </a:r>
                    </a:p>
                  </a:txBody>
                  <a:tcPr marL="91444" marR="91444" marT="45723" marB="4572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91CFE8"/>
                        </a:gs>
                        <a:gs pos="50000">
                          <a:srgbClr val="BDE0EF"/>
                        </a:gs>
                        <a:gs pos="100000">
                          <a:srgbClr val="DFEFF6"/>
                        </a:gs>
                      </a:gsLst>
                      <a:path path="rect">
                        <a:fillToRect l="50000" t="50000" r="50000" b="50000"/>
                      </a:path>
                    </a:gradFill>
                  </a:tcPr>
                </a:tc>
                <a:tc rowSpan="2">
                  <a:txBody>
                    <a:bodyPr/>
                    <a:lstStyle/>
                    <a:p>
                      <a:pPr marL="109538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% выполнения к уровню 2019 года</a:t>
                      </a:r>
                    </a:p>
                  </a:txBody>
                  <a:tcPr marL="91444" marR="91444" marT="45723" marB="4572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91CFE8"/>
                        </a:gs>
                        <a:gs pos="50000">
                          <a:srgbClr val="BDE0EF"/>
                        </a:gs>
                        <a:gs pos="100000">
                          <a:srgbClr val="DFEFF6"/>
                        </a:gs>
                      </a:gsLst>
                      <a:path path="rect">
                        <a:fillToRect l="50000" t="50000" r="50000" b="50000"/>
                      </a:path>
                    </a:gradFill>
                  </a:tcPr>
                </a:tc>
                <a:tc rowSpan="2">
                  <a:txBody>
                    <a:bodyPr/>
                    <a:lstStyle/>
                    <a:p>
                      <a:pPr marL="109538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Отклонение от исп. за 2019 г. (тыс. руб.)</a:t>
                      </a:r>
                    </a:p>
                  </a:txBody>
                  <a:tcPr marL="91444" marR="91444" marT="45723" marB="4572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91CFE8"/>
                        </a:gs>
                        <a:gs pos="50000">
                          <a:srgbClr val="BDE0EF"/>
                        </a:gs>
                        <a:gs pos="100000">
                          <a:srgbClr val="DFEFF6"/>
                        </a:gs>
                      </a:gsLst>
                      <a:path path="rect">
                        <a:fillToRect l="50000" t="50000" r="50000" b="50000"/>
                      </a:path>
                    </a:gradFill>
                  </a:tcPr>
                </a:tc>
              </a:tr>
              <a:tr h="33530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09538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44" marR="91444" marT="45723" marB="4572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91CFE8"/>
                        </a:gs>
                        <a:gs pos="50000">
                          <a:srgbClr val="BDE0EF"/>
                        </a:gs>
                        <a:gs pos="100000">
                          <a:srgbClr val="DFEFF6"/>
                        </a:gs>
                      </a:gsLst>
                      <a:path path="rect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marL="109538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Сумма, руб.</a:t>
                      </a:r>
                    </a:p>
                  </a:txBody>
                  <a:tcPr marL="91444" marR="91444" marT="45723" marB="4572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91CFE8"/>
                        </a:gs>
                        <a:gs pos="50000">
                          <a:srgbClr val="BDE0EF"/>
                        </a:gs>
                        <a:gs pos="100000">
                          <a:srgbClr val="DFEFF6"/>
                        </a:gs>
                      </a:gsLst>
                      <a:path path="rect">
                        <a:fillToRect l="50000" t="50000" r="50000" b="50000"/>
                      </a:path>
                    </a:gra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49253">
                <a:tc>
                  <a:txBody>
                    <a:bodyPr/>
                    <a:lstStyle/>
                    <a:p>
                      <a:pPr marL="109538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Общегосударственные вопросы</a:t>
                      </a:r>
                    </a:p>
                  </a:txBody>
                  <a:tcPr marL="91444" marR="91444" marT="45723" marB="45723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91CFE8"/>
                        </a:gs>
                        <a:gs pos="50000">
                          <a:srgbClr val="BDE0EF"/>
                        </a:gs>
                        <a:gs pos="100000">
                          <a:srgbClr val="DFEFF6"/>
                        </a:gs>
                      </a:gsLst>
                      <a:lin ang="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78 454 643,18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91CFE8"/>
                        </a:gs>
                        <a:gs pos="50000">
                          <a:srgbClr val="BDE0EF"/>
                        </a:gs>
                        <a:gs pos="100000">
                          <a:srgbClr val="DFEFF6"/>
                        </a:gs>
                      </a:gsLst>
                      <a:path path="rect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83 605 236,48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91CFE8"/>
                        </a:gs>
                        <a:gs pos="50000">
                          <a:srgbClr val="BDE0EF"/>
                        </a:gs>
                        <a:gs pos="100000">
                          <a:srgbClr val="DFEFF6"/>
                        </a:gs>
                      </a:gsLst>
                      <a:path path="rect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79 570 281,62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91CFE8"/>
                        </a:gs>
                        <a:gs pos="50000">
                          <a:srgbClr val="BDE0EF"/>
                        </a:gs>
                        <a:gs pos="100000">
                          <a:srgbClr val="DFEFF6"/>
                        </a:gs>
                      </a:gsLst>
                      <a:path path="rect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95,2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91CFE8"/>
                        </a:gs>
                        <a:gs pos="50000">
                          <a:srgbClr val="BDE0EF"/>
                        </a:gs>
                        <a:gs pos="100000">
                          <a:srgbClr val="DFEFF6"/>
                        </a:gs>
                      </a:gsLst>
                      <a:path path="rect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-4 034,95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91CFE8"/>
                        </a:gs>
                        <a:gs pos="50000">
                          <a:srgbClr val="BDE0EF"/>
                        </a:gs>
                        <a:gs pos="100000">
                          <a:srgbClr val="DFEFF6"/>
                        </a:gs>
                      </a:gsLst>
                      <a:path path="rect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101,4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91CFE8"/>
                        </a:gs>
                        <a:gs pos="50000">
                          <a:srgbClr val="BDE0EF"/>
                        </a:gs>
                        <a:gs pos="100000">
                          <a:srgbClr val="DFEFF6"/>
                        </a:gs>
                      </a:gsLst>
                      <a:path path="rect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1 115,64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91CFE8"/>
                        </a:gs>
                        <a:gs pos="50000">
                          <a:srgbClr val="BDE0EF"/>
                        </a:gs>
                        <a:gs pos="100000">
                          <a:srgbClr val="DFEFF6"/>
                        </a:gs>
                      </a:gsLst>
                      <a:path path="rect">
                        <a:fillToRect l="50000" t="50000" r="50000" b="50000"/>
                      </a:path>
                    </a:gradFill>
                  </a:tcPr>
                </a:tc>
              </a:tr>
              <a:tr h="274654">
                <a:tc>
                  <a:txBody>
                    <a:bodyPr/>
                    <a:lstStyle/>
                    <a:p>
                      <a:pPr marL="109538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Национальная оборона</a:t>
                      </a:r>
                    </a:p>
                  </a:txBody>
                  <a:tcPr marL="91444" marR="91444" marT="45723" marB="45723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91CFE8"/>
                        </a:gs>
                        <a:gs pos="50000">
                          <a:srgbClr val="BDE0EF"/>
                        </a:gs>
                        <a:gs pos="100000">
                          <a:srgbClr val="DFEFF6"/>
                        </a:gs>
                      </a:gsLst>
                      <a:lin ang="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2 888 900,00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91CFE8"/>
                        </a:gs>
                        <a:gs pos="50000">
                          <a:srgbClr val="BDE0EF"/>
                        </a:gs>
                        <a:gs pos="100000">
                          <a:srgbClr val="DFEFF6"/>
                        </a:gs>
                      </a:gsLst>
                      <a:path path="rect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3 227 200,00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91CFE8"/>
                        </a:gs>
                        <a:gs pos="50000">
                          <a:srgbClr val="BDE0EF"/>
                        </a:gs>
                        <a:gs pos="100000">
                          <a:srgbClr val="DFEFF6"/>
                        </a:gs>
                      </a:gsLst>
                      <a:path path="rect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3 227 200,00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91CFE8"/>
                        </a:gs>
                        <a:gs pos="50000">
                          <a:srgbClr val="BDE0EF"/>
                        </a:gs>
                        <a:gs pos="100000">
                          <a:srgbClr val="DFEFF6"/>
                        </a:gs>
                      </a:gsLst>
                      <a:path path="rect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91CFE8"/>
                        </a:gs>
                        <a:gs pos="50000">
                          <a:srgbClr val="BDE0EF"/>
                        </a:gs>
                        <a:gs pos="100000">
                          <a:srgbClr val="DFEFF6"/>
                        </a:gs>
                      </a:gsLst>
                      <a:path path="rect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91CFE8"/>
                        </a:gs>
                        <a:gs pos="50000">
                          <a:srgbClr val="BDE0EF"/>
                        </a:gs>
                        <a:gs pos="100000">
                          <a:srgbClr val="DFEFF6"/>
                        </a:gs>
                      </a:gsLst>
                      <a:path path="rect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111,7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91CFE8"/>
                        </a:gs>
                        <a:gs pos="50000">
                          <a:srgbClr val="BDE0EF"/>
                        </a:gs>
                        <a:gs pos="100000">
                          <a:srgbClr val="DFEFF6"/>
                        </a:gs>
                      </a:gsLst>
                      <a:path path="rect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338,30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91CFE8"/>
                        </a:gs>
                        <a:gs pos="50000">
                          <a:srgbClr val="BDE0EF"/>
                        </a:gs>
                        <a:gs pos="100000">
                          <a:srgbClr val="DFEFF6"/>
                        </a:gs>
                      </a:gsLst>
                      <a:path path="rect">
                        <a:fillToRect l="50000" t="50000" r="50000" b="50000"/>
                      </a:path>
                    </a:gradFill>
                  </a:tcPr>
                </a:tc>
              </a:tr>
              <a:tr h="457227">
                <a:tc>
                  <a:txBody>
                    <a:bodyPr/>
                    <a:lstStyle/>
                    <a:p>
                      <a:pPr marL="109538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Национальная безопасность и правоохранительная деятельность</a:t>
                      </a:r>
                    </a:p>
                  </a:txBody>
                  <a:tcPr marL="91444" marR="91444" marT="45723" marB="45723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91CFE8"/>
                        </a:gs>
                        <a:gs pos="50000">
                          <a:srgbClr val="BDE0EF"/>
                        </a:gs>
                        <a:gs pos="100000">
                          <a:srgbClr val="DFEFF6"/>
                        </a:gs>
                      </a:gsLst>
                      <a:lin ang="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535 675,00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91CFE8"/>
                        </a:gs>
                        <a:gs pos="50000">
                          <a:srgbClr val="BDE0EF"/>
                        </a:gs>
                        <a:gs pos="100000">
                          <a:srgbClr val="DFEFF6"/>
                        </a:gs>
                      </a:gsLst>
                      <a:path path="rect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8 164 400,11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91CFE8"/>
                        </a:gs>
                        <a:gs pos="50000">
                          <a:srgbClr val="BDE0EF"/>
                        </a:gs>
                        <a:gs pos="100000">
                          <a:srgbClr val="DFEFF6"/>
                        </a:gs>
                      </a:gsLst>
                      <a:path path="rect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7 873 865,26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91CFE8"/>
                        </a:gs>
                        <a:gs pos="50000">
                          <a:srgbClr val="BDE0EF"/>
                        </a:gs>
                        <a:gs pos="100000">
                          <a:srgbClr val="DFEFF6"/>
                        </a:gs>
                      </a:gsLst>
                      <a:path path="rect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96,4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91CFE8"/>
                        </a:gs>
                        <a:gs pos="50000">
                          <a:srgbClr val="BDE0EF"/>
                        </a:gs>
                        <a:gs pos="100000">
                          <a:srgbClr val="DFEFF6"/>
                        </a:gs>
                      </a:gsLst>
                      <a:path path="rect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-290,53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91CFE8"/>
                        </a:gs>
                        <a:gs pos="50000">
                          <a:srgbClr val="BDE0EF"/>
                        </a:gs>
                        <a:gs pos="100000">
                          <a:srgbClr val="DFEFF6"/>
                        </a:gs>
                      </a:gsLst>
                      <a:path path="rect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1 469,9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91CFE8"/>
                        </a:gs>
                        <a:gs pos="50000">
                          <a:srgbClr val="BDE0EF"/>
                        </a:gs>
                        <a:gs pos="100000">
                          <a:srgbClr val="DFEFF6"/>
                        </a:gs>
                      </a:gsLst>
                      <a:path path="rect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7 338,19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91CFE8"/>
                        </a:gs>
                        <a:gs pos="50000">
                          <a:srgbClr val="BDE0EF"/>
                        </a:gs>
                        <a:gs pos="100000">
                          <a:srgbClr val="DFEFF6"/>
                        </a:gs>
                      </a:gsLst>
                      <a:path path="rect">
                        <a:fillToRect l="50000" t="50000" r="50000" b="50000"/>
                      </a:path>
                    </a:gradFill>
                  </a:tcPr>
                </a:tc>
              </a:tr>
              <a:tr h="287355">
                <a:tc>
                  <a:txBody>
                    <a:bodyPr/>
                    <a:lstStyle/>
                    <a:p>
                      <a:pPr marL="109538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Национальная экономика</a:t>
                      </a:r>
                    </a:p>
                  </a:txBody>
                  <a:tcPr marL="91444" marR="91444" marT="45723" marB="45723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91CFE8"/>
                        </a:gs>
                        <a:gs pos="50000">
                          <a:srgbClr val="BDE0EF"/>
                        </a:gs>
                        <a:gs pos="100000">
                          <a:srgbClr val="DFEFF6"/>
                        </a:gs>
                      </a:gsLst>
                      <a:lin ang="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62 258 939,73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91CFE8"/>
                        </a:gs>
                        <a:gs pos="50000">
                          <a:srgbClr val="BDE0EF"/>
                        </a:gs>
                        <a:gs pos="100000">
                          <a:srgbClr val="DFEFF6"/>
                        </a:gs>
                      </a:gsLst>
                      <a:path path="rect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91 782 598,39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91CFE8"/>
                        </a:gs>
                        <a:gs pos="50000">
                          <a:srgbClr val="BDE0EF"/>
                        </a:gs>
                        <a:gs pos="100000">
                          <a:srgbClr val="DFEFF6"/>
                        </a:gs>
                      </a:gsLst>
                      <a:path path="rect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78 633 364,81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91CFE8"/>
                        </a:gs>
                        <a:gs pos="50000">
                          <a:srgbClr val="BDE0EF"/>
                        </a:gs>
                        <a:gs pos="100000">
                          <a:srgbClr val="DFEFF6"/>
                        </a:gs>
                      </a:gsLst>
                      <a:path path="rect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85,7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91CFE8"/>
                        </a:gs>
                        <a:gs pos="50000">
                          <a:srgbClr val="BDE0EF"/>
                        </a:gs>
                        <a:gs pos="100000">
                          <a:srgbClr val="DFEFF6"/>
                        </a:gs>
                      </a:gsLst>
                      <a:path path="rect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-13 149,23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91CFE8"/>
                        </a:gs>
                        <a:gs pos="50000">
                          <a:srgbClr val="BDE0EF"/>
                        </a:gs>
                        <a:gs pos="100000">
                          <a:srgbClr val="DFEFF6"/>
                        </a:gs>
                      </a:gsLst>
                      <a:path path="rect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126,3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91CFE8"/>
                        </a:gs>
                        <a:gs pos="50000">
                          <a:srgbClr val="BDE0EF"/>
                        </a:gs>
                        <a:gs pos="100000">
                          <a:srgbClr val="DFEFF6"/>
                        </a:gs>
                      </a:gsLst>
                      <a:path path="rect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16 374,43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91CFE8"/>
                        </a:gs>
                        <a:gs pos="50000">
                          <a:srgbClr val="BDE0EF"/>
                        </a:gs>
                        <a:gs pos="100000">
                          <a:srgbClr val="DFEFF6"/>
                        </a:gs>
                      </a:gsLst>
                      <a:path path="rect">
                        <a:fillToRect l="50000" t="50000" r="50000" b="50000"/>
                      </a:path>
                    </a:gradFill>
                  </a:tcPr>
                </a:tc>
              </a:tr>
              <a:tr h="335300">
                <a:tc>
                  <a:txBody>
                    <a:bodyPr/>
                    <a:lstStyle/>
                    <a:p>
                      <a:pPr marL="109538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Жилищно-коммунальное хозяйство</a:t>
                      </a:r>
                    </a:p>
                  </a:txBody>
                  <a:tcPr marL="91444" marR="91444" marT="45723" marB="45723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91CFE8"/>
                        </a:gs>
                        <a:gs pos="50000">
                          <a:srgbClr val="BDE0EF"/>
                        </a:gs>
                        <a:gs pos="100000">
                          <a:srgbClr val="DFEFF6"/>
                        </a:gs>
                      </a:gsLst>
                      <a:lin ang="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26 660 097,87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91CFE8"/>
                        </a:gs>
                        <a:gs pos="50000">
                          <a:srgbClr val="BDE0EF"/>
                        </a:gs>
                        <a:gs pos="100000">
                          <a:srgbClr val="DFEFF6"/>
                        </a:gs>
                      </a:gsLst>
                      <a:path path="rect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330 662 229,69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91CFE8"/>
                        </a:gs>
                        <a:gs pos="50000">
                          <a:srgbClr val="BDE0EF"/>
                        </a:gs>
                        <a:gs pos="100000">
                          <a:srgbClr val="DFEFF6"/>
                        </a:gs>
                      </a:gsLst>
                      <a:path path="rect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321 963 899,09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91CFE8"/>
                        </a:gs>
                        <a:gs pos="50000">
                          <a:srgbClr val="BDE0EF"/>
                        </a:gs>
                        <a:gs pos="100000">
                          <a:srgbClr val="DFEFF6"/>
                        </a:gs>
                      </a:gsLst>
                      <a:path path="rect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97,4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91CFE8"/>
                        </a:gs>
                        <a:gs pos="50000">
                          <a:srgbClr val="BDE0EF"/>
                        </a:gs>
                        <a:gs pos="100000">
                          <a:srgbClr val="DFEFF6"/>
                        </a:gs>
                      </a:gsLst>
                      <a:path path="rect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-8 698,33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91CFE8"/>
                        </a:gs>
                        <a:gs pos="50000">
                          <a:srgbClr val="BDE0EF"/>
                        </a:gs>
                        <a:gs pos="100000">
                          <a:srgbClr val="DFEFF6"/>
                        </a:gs>
                      </a:gsLst>
                      <a:path path="rect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1 207,7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91CFE8"/>
                        </a:gs>
                        <a:gs pos="50000">
                          <a:srgbClr val="BDE0EF"/>
                        </a:gs>
                        <a:gs pos="100000">
                          <a:srgbClr val="DFEFF6"/>
                        </a:gs>
                      </a:gsLst>
                      <a:path path="rect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295 303,80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91CFE8"/>
                        </a:gs>
                        <a:gs pos="50000">
                          <a:srgbClr val="BDE0EF"/>
                        </a:gs>
                        <a:gs pos="100000">
                          <a:srgbClr val="DFEFF6"/>
                        </a:gs>
                      </a:gsLst>
                      <a:path path="rect">
                        <a:fillToRect l="50000" t="50000" r="50000" b="50000"/>
                      </a:path>
                    </a:gradFill>
                  </a:tcPr>
                </a:tc>
              </a:tr>
              <a:tr h="243854">
                <a:tc>
                  <a:txBody>
                    <a:bodyPr/>
                    <a:lstStyle/>
                    <a:p>
                      <a:pPr marL="109538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Охрана окружающей среды</a:t>
                      </a:r>
                    </a:p>
                  </a:txBody>
                  <a:tcPr marL="91444" marR="91444" marT="45723" marB="45723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91CFE8"/>
                        </a:gs>
                        <a:gs pos="50000">
                          <a:srgbClr val="BDE0EF"/>
                        </a:gs>
                        <a:gs pos="100000">
                          <a:srgbClr val="DFEFF6"/>
                        </a:gs>
                      </a:gsLst>
                      <a:lin ang="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6 260 409,01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91CFE8"/>
                        </a:gs>
                        <a:gs pos="50000">
                          <a:srgbClr val="BDE0EF"/>
                        </a:gs>
                        <a:gs pos="100000">
                          <a:srgbClr val="DFEFF6"/>
                        </a:gs>
                      </a:gsLst>
                      <a:path path="rect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16 399 705,77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91CFE8"/>
                        </a:gs>
                        <a:gs pos="50000">
                          <a:srgbClr val="BDE0EF"/>
                        </a:gs>
                        <a:gs pos="100000">
                          <a:srgbClr val="DFEFF6"/>
                        </a:gs>
                      </a:gsLst>
                      <a:path path="rect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10 123 777,50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91CFE8"/>
                        </a:gs>
                        <a:gs pos="50000">
                          <a:srgbClr val="BDE0EF"/>
                        </a:gs>
                        <a:gs pos="100000">
                          <a:srgbClr val="DFEFF6"/>
                        </a:gs>
                      </a:gsLst>
                      <a:path path="rect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61,7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91CFE8"/>
                        </a:gs>
                        <a:gs pos="50000">
                          <a:srgbClr val="BDE0EF"/>
                        </a:gs>
                        <a:gs pos="100000">
                          <a:srgbClr val="DFEFF6"/>
                        </a:gs>
                      </a:gsLst>
                      <a:path path="rect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-6 275,93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91CFE8"/>
                        </a:gs>
                        <a:gs pos="50000">
                          <a:srgbClr val="BDE0EF"/>
                        </a:gs>
                        <a:gs pos="100000">
                          <a:srgbClr val="DFEFF6"/>
                        </a:gs>
                      </a:gsLst>
                      <a:path path="rect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161,7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91CFE8"/>
                        </a:gs>
                        <a:gs pos="50000">
                          <a:srgbClr val="BDE0EF"/>
                        </a:gs>
                        <a:gs pos="100000">
                          <a:srgbClr val="DFEFF6"/>
                        </a:gs>
                      </a:gsLst>
                      <a:path path="rect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3 863,37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91CFE8"/>
                        </a:gs>
                        <a:gs pos="50000">
                          <a:srgbClr val="BDE0EF"/>
                        </a:gs>
                        <a:gs pos="100000">
                          <a:srgbClr val="DFEFF6"/>
                        </a:gs>
                      </a:gsLst>
                      <a:path path="rect">
                        <a:fillToRect l="50000" t="50000" r="50000" b="50000"/>
                      </a:path>
                    </a:gradFill>
                  </a:tcPr>
                </a:tc>
              </a:tr>
              <a:tr h="243854">
                <a:tc>
                  <a:txBody>
                    <a:bodyPr/>
                    <a:lstStyle/>
                    <a:p>
                      <a:pPr marL="109538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Образование</a:t>
                      </a:r>
                    </a:p>
                  </a:txBody>
                  <a:tcPr marL="91444" marR="91444" marT="45723" marB="45723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91CFE8"/>
                        </a:gs>
                        <a:gs pos="50000">
                          <a:srgbClr val="BDE0EF"/>
                        </a:gs>
                        <a:gs pos="100000">
                          <a:srgbClr val="DFEFF6"/>
                        </a:gs>
                      </a:gsLst>
                      <a:lin ang="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953 232 989,23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91CFE8"/>
                        </a:gs>
                        <a:gs pos="50000">
                          <a:srgbClr val="BDE0EF"/>
                        </a:gs>
                        <a:gs pos="100000">
                          <a:srgbClr val="DFEFF6"/>
                        </a:gs>
                      </a:gsLst>
                      <a:path path="rect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978385482,7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91CFE8"/>
                        </a:gs>
                        <a:gs pos="50000">
                          <a:srgbClr val="BDE0EF"/>
                        </a:gs>
                        <a:gs pos="100000">
                          <a:srgbClr val="DFEFF6"/>
                        </a:gs>
                      </a:gsLst>
                      <a:path path="rect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975 970 984,19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91CFE8"/>
                        </a:gs>
                        <a:gs pos="50000">
                          <a:srgbClr val="BDE0EF"/>
                        </a:gs>
                        <a:gs pos="100000">
                          <a:srgbClr val="DFEFF6"/>
                        </a:gs>
                      </a:gsLst>
                      <a:path path="rect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99,8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91CFE8"/>
                        </a:gs>
                        <a:gs pos="50000">
                          <a:srgbClr val="BDE0EF"/>
                        </a:gs>
                        <a:gs pos="100000">
                          <a:srgbClr val="DFEFF6"/>
                        </a:gs>
                      </a:gsLst>
                      <a:path path="rect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-2 414,50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91CFE8"/>
                        </a:gs>
                        <a:gs pos="50000">
                          <a:srgbClr val="BDE0EF"/>
                        </a:gs>
                        <a:gs pos="100000">
                          <a:srgbClr val="DFEFF6"/>
                        </a:gs>
                      </a:gsLst>
                      <a:path path="rect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102,4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91CFE8"/>
                        </a:gs>
                        <a:gs pos="50000">
                          <a:srgbClr val="BDE0EF"/>
                        </a:gs>
                        <a:gs pos="100000">
                          <a:srgbClr val="DFEFF6"/>
                        </a:gs>
                      </a:gsLst>
                      <a:path path="rect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22 737,99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91CFE8"/>
                        </a:gs>
                        <a:gs pos="50000">
                          <a:srgbClr val="BDE0EF"/>
                        </a:gs>
                        <a:gs pos="100000">
                          <a:srgbClr val="DFEFF6"/>
                        </a:gs>
                      </a:gsLst>
                      <a:path path="rect">
                        <a:fillToRect l="50000" t="50000" r="50000" b="50000"/>
                      </a:path>
                    </a:gradFill>
                  </a:tcPr>
                </a:tc>
              </a:tr>
              <a:tr h="287355">
                <a:tc>
                  <a:txBody>
                    <a:bodyPr/>
                    <a:lstStyle/>
                    <a:p>
                      <a:pPr marL="109538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Культура и кинематография</a:t>
                      </a:r>
                    </a:p>
                  </a:txBody>
                  <a:tcPr marL="91444" marR="91444" marT="45723" marB="45723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91CFE8"/>
                        </a:gs>
                        <a:gs pos="50000">
                          <a:srgbClr val="BDE0EF"/>
                        </a:gs>
                        <a:gs pos="100000">
                          <a:srgbClr val="DFEFF6"/>
                        </a:gs>
                      </a:gsLst>
                      <a:lin ang="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138 466 711,00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91CFE8"/>
                        </a:gs>
                        <a:gs pos="50000">
                          <a:srgbClr val="BDE0EF"/>
                        </a:gs>
                        <a:gs pos="100000">
                          <a:srgbClr val="DFEFF6"/>
                        </a:gs>
                      </a:gsLst>
                      <a:path path="rect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125 133 719,48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91CFE8"/>
                        </a:gs>
                        <a:gs pos="50000">
                          <a:srgbClr val="BDE0EF"/>
                        </a:gs>
                        <a:gs pos="100000">
                          <a:srgbClr val="DFEFF6"/>
                        </a:gs>
                      </a:gsLst>
                      <a:path path="rect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124 455 838,48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91CFE8"/>
                        </a:gs>
                        <a:gs pos="50000">
                          <a:srgbClr val="BDE0EF"/>
                        </a:gs>
                        <a:gs pos="100000">
                          <a:srgbClr val="DFEFF6"/>
                        </a:gs>
                      </a:gsLst>
                      <a:path path="rect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99,5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91CFE8"/>
                        </a:gs>
                        <a:gs pos="50000">
                          <a:srgbClr val="BDE0EF"/>
                        </a:gs>
                        <a:gs pos="100000">
                          <a:srgbClr val="DFEFF6"/>
                        </a:gs>
                      </a:gsLst>
                      <a:path path="rect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-677,88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91CFE8"/>
                        </a:gs>
                        <a:gs pos="50000">
                          <a:srgbClr val="BDE0EF"/>
                        </a:gs>
                        <a:gs pos="100000">
                          <a:srgbClr val="DFEFF6"/>
                        </a:gs>
                      </a:gsLst>
                      <a:path path="rect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89,9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91CFE8"/>
                        </a:gs>
                        <a:gs pos="50000">
                          <a:srgbClr val="BDE0EF"/>
                        </a:gs>
                        <a:gs pos="100000">
                          <a:srgbClr val="DFEFF6"/>
                        </a:gs>
                      </a:gsLst>
                      <a:path path="rect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-14 010,87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91CFE8"/>
                        </a:gs>
                        <a:gs pos="50000">
                          <a:srgbClr val="BDE0EF"/>
                        </a:gs>
                        <a:gs pos="100000">
                          <a:srgbClr val="DFEFF6"/>
                        </a:gs>
                      </a:gsLst>
                      <a:path path="rect">
                        <a:fillToRect l="50000" t="50000" r="50000" b="50000"/>
                      </a:path>
                    </a:gradFill>
                  </a:tcPr>
                </a:tc>
              </a:tr>
              <a:tr h="287355">
                <a:tc>
                  <a:txBody>
                    <a:bodyPr/>
                    <a:lstStyle/>
                    <a:p>
                      <a:pPr marL="109538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Социальная политика</a:t>
                      </a:r>
                    </a:p>
                  </a:txBody>
                  <a:tcPr marL="91444" marR="91444" marT="45723" marB="45723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91CFE8"/>
                        </a:gs>
                        <a:gs pos="50000">
                          <a:srgbClr val="BDE0EF"/>
                        </a:gs>
                        <a:gs pos="100000">
                          <a:srgbClr val="DFEFF6"/>
                        </a:gs>
                      </a:gsLst>
                      <a:lin ang="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55 171 231,36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91CFE8"/>
                        </a:gs>
                        <a:gs pos="50000">
                          <a:srgbClr val="BDE0EF"/>
                        </a:gs>
                        <a:gs pos="100000">
                          <a:srgbClr val="DFEFF6"/>
                        </a:gs>
                      </a:gsLst>
                      <a:path path="rect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56 728 297,50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91CFE8"/>
                        </a:gs>
                        <a:gs pos="50000">
                          <a:srgbClr val="BDE0EF"/>
                        </a:gs>
                        <a:gs pos="100000">
                          <a:srgbClr val="DFEFF6"/>
                        </a:gs>
                      </a:gsLst>
                      <a:path path="rect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55 825 116,70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91CFE8"/>
                        </a:gs>
                        <a:gs pos="50000">
                          <a:srgbClr val="BDE0EF"/>
                        </a:gs>
                        <a:gs pos="100000">
                          <a:srgbClr val="DFEFF6"/>
                        </a:gs>
                      </a:gsLst>
                      <a:path path="rect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98,4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91CFE8"/>
                        </a:gs>
                        <a:gs pos="50000">
                          <a:srgbClr val="BDE0EF"/>
                        </a:gs>
                        <a:gs pos="100000">
                          <a:srgbClr val="DFEFF6"/>
                        </a:gs>
                      </a:gsLst>
                      <a:path path="rect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-903,18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91CFE8"/>
                        </a:gs>
                        <a:gs pos="50000">
                          <a:srgbClr val="BDE0EF"/>
                        </a:gs>
                        <a:gs pos="100000">
                          <a:srgbClr val="DFEFF6"/>
                        </a:gs>
                      </a:gsLst>
                      <a:path path="rect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101,2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91CFE8"/>
                        </a:gs>
                        <a:gs pos="50000">
                          <a:srgbClr val="BDE0EF"/>
                        </a:gs>
                        <a:gs pos="100000">
                          <a:srgbClr val="DFEFF6"/>
                        </a:gs>
                      </a:gsLst>
                      <a:path path="rect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653,89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91CFE8"/>
                        </a:gs>
                        <a:gs pos="50000">
                          <a:srgbClr val="BDE0EF"/>
                        </a:gs>
                        <a:gs pos="100000">
                          <a:srgbClr val="DFEFF6"/>
                        </a:gs>
                      </a:gsLst>
                      <a:path path="rect">
                        <a:fillToRect l="50000" t="50000" r="50000" b="50000"/>
                      </a:path>
                    </a:gradFill>
                  </a:tcPr>
                </a:tc>
              </a:tr>
              <a:tr h="243854">
                <a:tc>
                  <a:txBody>
                    <a:bodyPr/>
                    <a:lstStyle/>
                    <a:p>
                      <a:pPr marL="109538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Физическая культура и спорт</a:t>
                      </a:r>
                    </a:p>
                  </a:txBody>
                  <a:tcPr marL="91444" marR="91444" marT="45723" marB="45723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91CFE8"/>
                        </a:gs>
                        <a:gs pos="50000">
                          <a:srgbClr val="BDE0EF"/>
                        </a:gs>
                        <a:gs pos="100000">
                          <a:srgbClr val="DFEFF6"/>
                        </a:gs>
                      </a:gsLst>
                      <a:lin ang="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4 921 971,09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91CFE8"/>
                        </a:gs>
                        <a:gs pos="50000">
                          <a:srgbClr val="BDE0EF"/>
                        </a:gs>
                        <a:gs pos="100000">
                          <a:srgbClr val="DFEFF6"/>
                        </a:gs>
                      </a:gsLst>
                      <a:path path="rect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21 011 577,50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91CFE8"/>
                        </a:gs>
                        <a:gs pos="50000">
                          <a:srgbClr val="BDE0EF"/>
                        </a:gs>
                        <a:gs pos="100000">
                          <a:srgbClr val="DFEFF6"/>
                        </a:gs>
                      </a:gsLst>
                      <a:path path="rect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20 990 232,38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91CFE8"/>
                        </a:gs>
                        <a:gs pos="50000">
                          <a:srgbClr val="BDE0EF"/>
                        </a:gs>
                        <a:gs pos="100000">
                          <a:srgbClr val="DFEFF6"/>
                        </a:gs>
                      </a:gsLst>
                      <a:path path="rect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99,9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91CFE8"/>
                        </a:gs>
                        <a:gs pos="50000">
                          <a:srgbClr val="BDE0EF"/>
                        </a:gs>
                        <a:gs pos="100000">
                          <a:srgbClr val="DFEFF6"/>
                        </a:gs>
                      </a:gsLst>
                      <a:path path="rect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-21,35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91CFE8"/>
                        </a:gs>
                        <a:gs pos="50000">
                          <a:srgbClr val="BDE0EF"/>
                        </a:gs>
                        <a:gs pos="100000">
                          <a:srgbClr val="DFEFF6"/>
                        </a:gs>
                      </a:gsLst>
                      <a:path path="rect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426,5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91CFE8"/>
                        </a:gs>
                        <a:gs pos="50000">
                          <a:srgbClr val="BDE0EF"/>
                        </a:gs>
                        <a:gs pos="100000">
                          <a:srgbClr val="DFEFF6"/>
                        </a:gs>
                      </a:gsLst>
                      <a:path path="rect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16 068,26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91CFE8"/>
                        </a:gs>
                        <a:gs pos="50000">
                          <a:srgbClr val="BDE0EF"/>
                        </a:gs>
                        <a:gs pos="100000">
                          <a:srgbClr val="DFEFF6"/>
                        </a:gs>
                      </a:gsLst>
                      <a:path path="rect">
                        <a:fillToRect l="50000" t="50000" r="50000" b="50000"/>
                      </a:path>
                    </a:gradFill>
                  </a:tcPr>
                </a:tc>
              </a:tr>
              <a:tr h="335300">
                <a:tc>
                  <a:txBody>
                    <a:bodyPr/>
                    <a:lstStyle/>
                    <a:p>
                      <a:pPr marL="109538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Обслуживание государственного и муниципального долга</a:t>
                      </a:r>
                    </a:p>
                  </a:txBody>
                  <a:tcPr marL="91444" marR="91444" marT="45723" marB="45723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91CFE8"/>
                        </a:gs>
                        <a:gs pos="50000">
                          <a:srgbClr val="BDE0EF"/>
                        </a:gs>
                        <a:gs pos="100000">
                          <a:srgbClr val="DFEFF6"/>
                        </a:gs>
                      </a:gsLst>
                      <a:lin ang="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1 541 960,94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91CFE8"/>
                        </a:gs>
                        <a:gs pos="50000">
                          <a:srgbClr val="BDE0EF"/>
                        </a:gs>
                        <a:gs pos="100000">
                          <a:srgbClr val="DFEFF6"/>
                        </a:gs>
                      </a:gsLst>
                      <a:path path="rect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3 250 000,00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91CFE8"/>
                        </a:gs>
                        <a:gs pos="50000">
                          <a:srgbClr val="BDE0EF"/>
                        </a:gs>
                        <a:gs pos="100000">
                          <a:srgbClr val="DFEFF6"/>
                        </a:gs>
                      </a:gsLst>
                      <a:path path="rect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232 360,22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91CFE8"/>
                        </a:gs>
                        <a:gs pos="50000">
                          <a:srgbClr val="BDE0EF"/>
                        </a:gs>
                        <a:gs pos="100000">
                          <a:srgbClr val="DFEFF6"/>
                        </a:gs>
                      </a:gsLst>
                      <a:path path="rect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7,1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91CFE8"/>
                        </a:gs>
                        <a:gs pos="50000">
                          <a:srgbClr val="BDE0EF"/>
                        </a:gs>
                        <a:gs pos="100000">
                          <a:srgbClr val="DFEFF6"/>
                        </a:gs>
                      </a:gsLst>
                      <a:path path="rect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-3 017,64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91CFE8"/>
                        </a:gs>
                        <a:gs pos="50000">
                          <a:srgbClr val="BDE0EF"/>
                        </a:gs>
                        <a:gs pos="100000">
                          <a:srgbClr val="DFEFF6"/>
                        </a:gs>
                      </a:gsLst>
                      <a:path path="rect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15,1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91CFE8"/>
                        </a:gs>
                        <a:gs pos="50000">
                          <a:srgbClr val="BDE0EF"/>
                        </a:gs>
                        <a:gs pos="100000">
                          <a:srgbClr val="DFEFF6"/>
                        </a:gs>
                      </a:gsLst>
                      <a:path path="rect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-1 309,60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91CFE8"/>
                        </a:gs>
                        <a:gs pos="50000">
                          <a:srgbClr val="BDE0EF"/>
                        </a:gs>
                        <a:gs pos="100000">
                          <a:srgbClr val="DFEFF6"/>
                        </a:gs>
                      </a:gsLst>
                      <a:path path="rect">
                        <a:fillToRect l="50000" t="50000" r="50000" b="50000"/>
                      </a:path>
                    </a:gradFill>
                  </a:tcPr>
                </a:tc>
              </a:tr>
              <a:tr h="579154">
                <a:tc>
                  <a:txBody>
                    <a:bodyPr/>
                    <a:lstStyle/>
                    <a:p>
                      <a:pPr marL="109538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Межбюджетные трансферты  общего характера бюджетам субъектов РФ и муниципальных образований</a:t>
                      </a:r>
                    </a:p>
                  </a:txBody>
                  <a:tcPr marL="91444" marR="91444" marT="45723" marB="45723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91CFE8"/>
                        </a:gs>
                        <a:gs pos="50000">
                          <a:srgbClr val="BDE0EF"/>
                        </a:gs>
                        <a:gs pos="100000">
                          <a:srgbClr val="DFEFF6"/>
                        </a:gs>
                      </a:gsLst>
                      <a:lin ang="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34 416 145,00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91CFE8"/>
                        </a:gs>
                        <a:gs pos="50000">
                          <a:srgbClr val="BDE0EF"/>
                        </a:gs>
                        <a:gs pos="100000">
                          <a:srgbClr val="DFEFF6"/>
                        </a:gs>
                      </a:gsLst>
                      <a:path path="rect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37 414 304,00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91CFE8"/>
                        </a:gs>
                        <a:gs pos="50000">
                          <a:srgbClr val="BDE0EF"/>
                        </a:gs>
                        <a:gs pos="100000">
                          <a:srgbClr val="DFEFF6"/>
                        </a:gs>
                      </a:gsLst>
                      <a:path path="rect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37 414 304,00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91CFE8"/>
                        </a:gs>
                        <a:gs pos="50000">
                          <a:srgbClr val="BDE0EF"/>
                        </a:gs>
                        <a:gs pos="100000">
                          <a:srgbClr val="DFEFF6"/>
                        </a:gs>
                      </a:gsLst>
                      <a:path path="rect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91CFE8"/>
                        </a:gs>
                        <a:gs pos="50000">
                          <a:srgbClr val="BDE0EF"/>
                        </a:gs>
                        <a:gs pos="100000">
                          <a:srgbClr val="DFEFF6"/>
                        </a:gs>
                      </a:gsLst>
                      <a:path path="rect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91CFE8"/>
                        </a:gs>
                        <a:gs pos="50000">
                          <a:srgbClr val="BDE0EF"/>
                        </a:gs>
                        <a:gs pos="100000">
                          <a:srgbClr val="DFEFF6"/>
                        </a:gs>
                      </a:gsLst>
                      <a:path path="rect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108,7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91CFE8"/>
                        </a:gs>
                        <a:gs pos="50000">
                          <a:srgbClr val="BDE0EF"/>
                        </a:gs>
                        <a:gs pos="100000">
                          <a:srgbClr val="DFEFF6"/>
                        </a:gs>
                      </a:gsLst>
                      <a:path path="rect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2 998,16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91CFE8"/>
                        </a:gs>
                        <a:gs pos="50000">
                          <a:srgbClr val="BDE0EF"/>
                        </a:gs>
                        <a:gs pos="100000">
                          <a:srgbClr val="DFEFF6"/>
                        </a:gs>
                      </a:gsLst>
                      <a:path path="rect">
                        <a:fillToRect l="50000" t="50000" r="50000" b="50000"/>
                      </a:path>
                    </a:gradFill>
                  </a:tcPr>
                </a:tc>
              </a:tr>
              <a:tr h="287355">
                <a:tc>
                  <a:txBody>
                    <a:bodyPr/>
                    <a:lstStyle/>
                    <a:p>
                      <a:pPr marL="109538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ИТОГО</a:t>
                      </a:r>
                    </a:p>
                  </a:txBody>
                  <a:tcPr marL="91444" marR="91444" marT="45723" marB="45723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91CFE8"/>
                        </a:gs>
                        <a:gs pos="50000">
                          <a:srgbClr val="BDE0EF"/>
                        </a:gs>
                        <a:gs pos="100000">
                          <a:srgbClr val="DFEFF6"/>
                        </a:gs>
                      </a:gsLst>
                      <a:lin ang="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1 364 809 673,41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91CFE8"/>
                        </a:gs>
                        <a:gs pos="50000">
                          <a:srgbClr val="BDE0EF"/>
                        </a:gs>
                        <a:gs pos="100000">
                          <a:srgbClr val="DFEFF6"/>
                        </a:gs>
                      </a:gsLst>
                      <a:path path="rect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1 755 764 751,66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91CFE8"/>
                        </a:gs>
                        <a:gs pos="50000">
                          <a:srgbClr val="BDE0EF"/>
                        </a:gs>
                        <a:gs pos="100000">
                          <a:srgbClr val="DFEFF6"/>
                        </a:gs>
                      </a:gsLst>
                      <a:path path="rect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1 716 281 224,25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91CFE8"/>
                        </a:gs>
                        <a:gs pos="50000">
                          <a:srgbClr val="BDE0EF"/>
                        </a:gs>
                        <a:gs pos="100000">
                          <a:srgbClr val="DFEFF6"/>
                        </a:gs>
                      </a:gsLst>
                      <a:path path="rect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97,8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91CFE8"/>
                        </a:gs>
                        <a:gs pos="50000">
                          <a:srgbClr val="BDE0EF"/>
                        </a:gs>
                        <a:gs pos="100000">
                          <a:srgbClr val="DFEFF6"/>
                        </a:gs>
                      </a:gsLst>
                      <a:path path="rect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-39 483,53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91CFE8"/>
                        </a:gs>
                        <a:gs pos="50000">
                          <a:srgbClr val="BDE0EF"/>
                        </a:gs>
                        <a:gs pos="100000">
                          <a:srgbClr val="DFEFF6"/>
                        </a:gs>
                      </a:gsLst>
                      <a:path path="rect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125,8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91CFE8"/>
                        </a:gs>
                        <a:gs pos="50000">
                          <a:srgbClr val="BDE0EF"/>
                        </a:gs>
                        <a:gs pos="100000">
                          <a:srgbClr val="DFEFF6"/>
                        </a:gs>
                      </a:gsLst>
                      <a:path path="rect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351 471,55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91CFE8"/>
                        </a:gs>
                        <a:gs pos="50000">
                          <a:srgbClr val="BDE0EF"/>
                        </a:gs>
                        <a:gs pos="100000">
                          <a:srgbClr val="DFEFF6"/>
                        </a:gs>
                      </a:gsLst>
                      <a:path path="rect">
                        <a:fillToRect l="50000" t="50000" r="50000" b="50000"/>
                      </a:path>
                    </a:gra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214546" y="1703088"/>
            <a:ext cx="4786346" cy="85725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75000"/>
              </a:schemeClr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600" b="1">
                <a:solidFill>
                  <a:schemeClr val="tx1"/>
                </a:solidFill>
                <a:latin typeface="Arial" charset="0"/>
              </a:rPr>
              <a:t>Бюджет</a:t>
            </a:r>
          </a:p>
          <a:p>
            <a:pPr algn="ctr">
              <a:defRPr/>
            </a:pPr>
            <a:r>
              <a:rPr lang="ru-RU" sz="1600" b="1">
                <a:solidFill>
                  <a:schemeClr val="tx1"/>
                </a:solidFill>
                <a:latin typeface="Arial" charset="0"/>
              </a:rPr>
              <a:t>МО «Устьянский муниципальный район»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857356" y="2917534"/>
            <a:ext cx="5500726" cy="428628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75000"/>
              </a:schemeClr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600" b="1" dirty="0">
                <a:solidFill>
                  <a:schemeClr val="tx1"/>
                </a:solidFill>
              </a:rPr>
              <a:t>Программные и </a:t>
            </a:r>
            <a:r>
              <a:rPr lang="ru-RU" sz="1600" b="1" dirty="0" err="1">
                <a:solidFill>
                  <a:schemeClr val="tx1"/>
                </a:solidFill>
              </a:rPr>
              <a:t>непрограммные</a:t>
            </a:r>
            <a:r>
              <a:rPr lang="ru-RU" sz="1600" b="1" dirty="0">
                <a:solidFill>
                  <a:schemeClr val="tx1"/>
                </a:solidFill>
              </a:rPr>
              <a:t> расходы</a:t>
            </a: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714348" y="4560608"/>
            <a:ext cx="1571636" cy="1225846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000" b="1" dirty="0">
                <a:solidFill>
                  <a:schemeClr val="tx1"/>
                </a:solidFill>
                <a:latin typeface="Arial" charset="0"/>
              </a:rPr>
              <a:t>Социальной направленности</a:t>
            </a:r>
          </a:p>
          <a:p>
            <a:pPr algn="ctr">
              <a:defRPr/>
            </a:pPr>
            <a:r>
              <a:rPr lang="ru-RU" sz="1000" b="1" dirty="0">
                <a:solidFill>
                  <a:schemeClr val="tx1"/>
                </a:solidFill>
                <a:latin typeface="Arial" charset="0"/>
              </a:rPr>
              <a:t>( 13 программ )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714348" y="3703352"/>
            <a:ext cx="5500726" cy="428628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75000"/>
              </a:schemeClr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200" b="1">
                <a:solidFill>
                  <a:schemeClr val="tx1"/>
                </a:solidFill>
                <a:latin typeface="Arial" charset="0"/>
              </a:rPr>
              <a:t>Муниципальные программы  Устьянского муниципального района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6500826" y="4207429"/>
            <a:ext cx="2286016" cy="161530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75000"/>
              </a:schemeClr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200" b="1" dirty="0" err="1">
                <a:solidFill>
                  <a:schemeClr val="tx1"/>
                </a:solidFill>
                <a:latin typeface="Arial" charset="0"/>
              </a:rPr>
              <a:t>Непрограммные</a:t>
            </a:r>
            <a:endParaRPr lang="ru-RU" sz="1200" b="1" dirty="0">
              <a:solidFill>
                <a:schemeClr val="tx1"/>
              </a:solidFill>
              <a:latin typeface="Arial" charset="0"/>
            </a:endParaRPr>
          </a:p>
          <a:p>
            <a:pPr algn="ctr">
              <a:defRPr/>
            </a:pPr>
            <a:r>
              <a:rPr lang="ru-RU" sz="1200" b="1" dirty="0">
                <a:solidFill>
                  <a:schemeClr val="tx1"/>
                </a:solidFill>
                <a:latin typeface="Arial" charset="0"/>
              </a:rPr>
              <a:t>расходы</a:t>
            </a:r>
          </a:p>
          <a:p>
            <a:pPr algn="ctr">
              <a:defRPr/>
            </a:pPr>
            <a:r>
              <a:rPr lang="ru-RU" sz="1000" b="1" dirty="0">
                <a:solidFill>
                  <a:schemeClr val="tx1"/>
                </a:solidFill>
                <a:latin typeface="Arial" charset="0"/>
              </a:rPr>
              <a:t>(на содержание главы и аппарата администрации, представительного органа, контрольно-ревизионной комиссии, эксплуатационного управления, резервный фонд администрации )</a:t>
            </a: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2714612" y="4549208"/>
            <a:ext cx="1571636" cy="1225846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000" b="1" dirty="0">
                <a:solidFill>
                  <a:schemeClr val="tx1"/>
                </a:solidFill>
                <a:latin typeface="Arial" charset="0"/>
              </a:rPr>
              <a:t>Поддержка отраслей экономики</a:t>
            </a:r>
          </a:p>
          <a:p>
            <a:pPr algn="ctr">
              <a:defRPr/>
            </a:pPr>
            <a:r>
              <a:rPr lang="ru-RU" sz="1000" b="1" dirty="0">
                <a:solidFill>
                  <a:schemeClr val="tx1"/>
                </a:solidFill>
                <a:latin typeface="Arial" charset="0"/>
              </a:rPr>
              <a:t>( 8 программ )</a:t>
            </a: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643438" y="4549208"/>
            <a:ext cx="1571636" cy="1225846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000" b="1" dirty="0">
                <a:solidFill>
                  <a:schemeClr val="tx1"/>
                </a:solidFill>
                <a:latin typeface="Arial" charset="0"/>
              </a:rPr>
              <a:t>Общего характера</a:t>
            </a:r>
          </a:p>
          <a:p>
            <a:pPr algn="ctr">
              <a:defRPr/>
            </a:pPr>
            <a:r>
              <a:rPr lang="ru-RU" sz="1000" b="1" dirty="0">
                <a:solidFill>
                  <a:schemeClr val="tx1"/>
                </a:solidFill>
                <a:latin typeface="Arial" charset="0"/>
              </a:rPr>
              <a:t>( 3 программы )</a:t>
            </a:r>
          </a:p>
        </p:txBody>
      </p:sp>
      <p:sp>
        <p:nvSpPr>
          <p:cNvPr id="14" name="Стрелка вниз 13"/>
          <p:cNvSpPr/>
          <p:nvPr/>
        </p:nvSpPr>
        <p:spPr>
          <a:xfrm>
            <a:off x="4500563" y="2560638"/>
            <a:ext cx="214312" cy="28575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5" name="Стрелка вниз 14"/>
          <p:cNvSpPr/>
          <p:nvPr/>
        </p:nvSpPr>
        <p:spPr>
          <a:xfrm>
            <a:off x="3000375" y="3346450"/>
            <a:ext cx="214313" cy="28575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6" name="Стрелка вниз 15"/>
          <p:cNvSpPr/>
          <p:nvPr/>
        </p:nvSpPr>
        <p:spPr>
          <a:xfrm>
            <a:off x="7000875" y="3417888"/>
            <a:ext cx="214313" cy="71437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7" name="Стрелка вниз 16"/>
          <p:cNvSpPr/>
          <p:nvPr/>
        </p:nvSpPr>
        <p:spPr>
          <a:xfrm>
            <a:off x="1428750" y="4203700"/>
            <a:ext cx="214313" cy="28575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8" name="Стрелка вниз 17"/>
          <p:cNvSpPr/>
          <p:nvPr/>
        </p:nvSpPr>
        <p:spPr>
          <a:xfrm>
            <a:off x="3429000" y="4203700"/>
            <a:ext cx="214313" cy="28575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9" name="Стрелка вниз 18"/>
          <p:cNvSpPr/>
          <p:nvPr/>
        </p:nvSpPr>
        <p:spPr>
          <a:xfrm>
            <a:off x="5286375" y="4203700"/>
            <a:ext cx="214313" cy="28575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822325" y="285750"/>
            <a:ext cx="7678738" cy="714375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000">
                <a:solidFill>
                  <a:schemeClr val="tx1"/>
                </a:solidFill>
                <a:latin typeface="Arial" charset="0"/>
              </a:rPr>
              <a:t>Какова структура расходов бюджета</a:t>
            </a:r>
          </a:p>
          <a:p>
            <a:pPr algn="ctr">
              <a:defRPr/>
            </a:pPr>
            <a:r>
              <a:rPr lang="ru-RU" sz="2000">
                <a:solidFill>
                  <a:schemeClr val="tx1"/>
                </a:solidFill>
                <a:latin typeface="Arial" charset="0"/>
              </a:rPr>
              <a:t>Устьянского муниципального района?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135604" y="1629394"/>
            <a:ext cx="1458599" cy="1016986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000" b="1" dirty="0">
                <a:solidFill>
                  <a:schemeClr val="tx1"/>
                </a:solidFill>
                <a:latin typeface="Arial" charset="0"/>
              </a:rPr>
              <a:t>Социальной направленности</a:t>
            </a:r>
          </a:p>
          <a:p>
            <a:pPr algn="ctr">
              <a:defRPr/>
            </a:pPr>
            <a:r>
              <a:rPr lang="ru-RU" sz="1000" b="1" dirty="0">
                <a:solidFill>
                  <a:schemeClr val="tx1"/>
                </a:solidFill>
                <a:latin typeface="Arial" charset="0"/>
              </a:rPr>
              <a:t>( 13 программ )</a:t>
            </a:r>
          </a:p>
        </p:txBody>
      </p:sp>
      <p:sp>
        <p:nvSpPr>
          <p:cNvPr id="23" name="Скругленный прямоугольник 22"/>
          <p:cNvSpPr/>
          <p:nvPr/>
        </p:nvSpPr>
        <p:spPr>
          <a:xfrm>
            <a:off x="823024" y="241532"/>
            <a:ext cx="7963818" cy="1020078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>
                <a:solidFill>
                  <a:schemeClr val="tx1"/>
                </a:solidFill>
                <a:latin typeface="Arial" charset="0"/>
              </a:rPr>
              <a:t>Как распределены расходы бюджета </a:t>
            </a:r>
          </a:p>
          <a:p>
            <a:pPr algn="ctr">
              <a:defRPr/>
            </a:pPr>
            <a:r>
              <a:rPr lang="ru-RU" dirty="0">
                <a:solidFill>
                  <a:schemeClr val="tx1"/>
                </a:solidFill>
                <a:latin typeface="Arial" charset="0"/>
              </a:rPr>
              <a:t>МО «Устьянский муниципальный район  </a:t>
            </a:r>
          </a:p>
          <a:p>
            <a:pPr algn="ctr">
              <a:defRPr/>
            </a:pPr>
            <a:r>
              <a:rPr lang="ru-RU" dirty="0">
                <a:solidFill>
                  <a:schemeClr val="tx1"/>
                </a:solidFill>
                <a:latin typeface="Arial" charset="0"/>
              </a:rPr>
              <a:t>по муниципальным программам в 2020 году?</a:t>
            </a:r>
          </a:p>
          <a:p>
            <a:pPr algn="ctr">
              <a:defRPr/>
            </a:pPr>
            <a:r>
              <a:rPr lang="ru-RU" sz="1200" dirty="0">
                <a:solidFill>
                  <a:schemeClr val="tx1"/>
                </a:solidFill>
                <a:latin typeface="Arial" charset="0"/>
              </a:rPr>
              <a:t>( в 2020 году реализуются 24 муниципальных программа  на общую сумму 1 654 882 538,65 руб.)</a:t>
            </a:r>
          </a:p>
        </p:txBody>
      </p:sp>
      <p:sp>
        <p:nvSpPr>
          <p:cNvPr id="25608" name="Rectangle 62"/>
          <p:cNvSpPr>
            <a:spLocks noChangeArrowheads="1"/>
          </p:cNvSpPr>
          <p:nvPr/>
        </p:nvSpPr>
        <p:spPr bwMode="auto">
          <a:xfrm rot="10856305" flipV="1">
            <a:off x="676275" y="5006975"/>
            <a:ext cx="2301875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ts val="400"/>
              </a:spcBef>
              <a:buClr>
                <a:schemeClr val="accent1"/>
              </a:buClr>
              <a:buSzPct val="68000"/>
              <a:buFont typeface="Wingdings 3" pitchFamily="18" charset="2"/>
              <a:buChar char=""/>
              <a:defRPr sz="27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ts val="325"/>
              </a:spcBef>
              <a:buClr>
                <a:schemeClr val="accent1"/>
              </a:buClr>
              <a:buFont typeface="Verdana" pitchFamily="34" charset="0"/>
              <a:buChar char="◦"/>
              <a:defRPr sz="23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ts val="350"/>
              </a:spcBef>
              <a:buClr>
                <a:schemeClr val="accent2"/>
              </a:buClr>
              <a:buSzPct val="100000"/>
              <a:buFont typeface="Wingdings 2" pitchFamily="18" charset="2"/>
              <a:buChar char=""/>
              <a:defRPr sz="21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ts val="350"/>
              </a:spcBef>
              <a:buClr>
                <a:schemeClr val="accent2"/>
              </a:buClr>
              <a:buFont typeface="Wingdings 2" pitchFamily="18" charset="2"/>
              <a:buChar char=""/>
              <a:defRPr sz="19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ts val="350"/>
              </a:spcBef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ru-RU" altLang="ru-RU" sz="800"/>
          </a:p>
        </p:txBody>
      </p:sp>
      <p:sp>
        <p:nvSpPr>
          <p:cNvPr id="25609" name="Text Box 63"/>
          <p:cNvSpPr txBox="1">
            <a:spLocks noChangeArrowheads="1"/>
          </p:cNvSpPr>
          <p:nvPr/>
        </p:nvSpPr>
        <p:spPr bwMode="auto">
          <a:xfrm>
            <a:off x="539750" y="5373688"/>
            <a:ext cx="360363" cy="214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ts val="400"/>
              </a:spcBef>
              <a:buClr>
                <a:schemeClr val="accent1"/>
              </a:buClr>
              <a:buSzPct val="68000"/>
              <a:buFont typeface="Wingdings 3" pitchFamily="18" charset="2"/>
              <a:buChar char=""/>
              <a:defRPr sz="27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ts val="325"/>
              </a:spcBef>
              <a:buClr>
                <a:schemeClr val="accent1"/>
              </a:buClr>
              <a:buFont typeface="Verdana" pitchFamily="34" charset="0"/>
              <a:buChar char="◦"/>
              <a:defRPr sz="23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ts val="350"/>
              </a:spcBef>
              <a:buClr>
                <a:schemeClr val="accent2"/>
              </a:buClr>
              <a:buSzPct val="100000"/>
              <a:buFont typeface="Wingdings 2" pitchFamily="18" charset="2"/>
              <a:buChar char=""/>
              <a:defRPr sz="21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ts val="350"/>
              </a:spcBef>
              <a:buClr>
                <a:schemeClr val="accent2"/>
              </a:buClr>
              <a:buFont typeface="Wingdings 2" pitchFamily="18" charset="2"/>
              <a:buChar char=""/>
              <a:defRPr sz="19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ts val="350"/>
              </a:spcBef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ru-RU" altLang="ru-RU" sz="800"/>
          </a:p>
        </p:txBody>
      </p:sp>
      <p:sp>
        <p:nvSpPr>
          <p:cNvPr id="25610" name="Text Box 64"/>
          <p:cNvSpPr txBox="1">
            <a:spLocks noChangeArrowheads="1"/>
          </p:cNvSpPr>
          <p:nvPr/>
        </p:nvSpPr>
        <p:spPr bwMode="auto">
          <a:xfrm>
            <a:off x="519113" y="5445125"/>
            <a:ext cx="23241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ts val="400"/>
              </a:spcBef>
              <a:buClr>
                <a:schemeClr val="accent1"/>
              </a:buClr>
              <a:buSzPct val="68000"/>
              <a:buFont typeface="Wingdings 3" pitchFamily="18" charset="2"/>
              <a:buChar char=""/>
              <a:defRPr sz="27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ts val="325"/>
              </a:spcBef>
              <a:buClr>
                <a:schemeClr val="accent1"/>
              </a:buClr>
              <a:buFont typeface="Verdana" pitchFamily="34" charset="0"/>
              <a:buChar char="◦"/>
              <a:defRPr sz="23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ts val="350"/>
              </a:spcBef>
              <a:buClr>
                <a:schemeClr val="accent2"/>
              </a:buClr>
              <a:buSzPct val="100000"/>
              <a:buFont typeface="Wingdings 2" pitchFamily="18" charset="2"/>
              <a:buChar char=""/>
              <a:defRPr sz="21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ts val="350"/>
              </a:spcBef>
              <a:buClr>
                <a:schemeClr val="accent2"/>
              </a:buClr>
              <a:buFont typeface="Wingdings 2" pitchFamily="18" charset="2"/>
              <a:buChar char=""/>
              <a:defRPr sz="19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ts val="350"/>
              </a:spcBef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ru-RU" altLang="ru-RU" sz="1800"/>
          </a:p>
        </p:txBody>
      </p:sp>
      <p:graphicFrame>
        <p:nvGraphicFramePr>
          <p:cNvPr id="45225" name="Group 169"/>
          <p:cNvGraphicFramePr>
            <a:graphicFrameLocks noGrp="1"/>
          </p:cNvGraphicFramePr>
          <p:nvPr/>
        </p:nvGraphicFramePr>
        <p:xfrm>
          <a:off x="1692275" y="1412875"/>
          <a:ext cx="6983413" cy="4503738"/>
        </p:xfrm>
        <a:graphic>
          <a:graphicData uri="http://schemas.openxmlformats.org/drawingml/2006/table">
            <a:tbl>
              <a:tblPr/>
              <a:tblGrid>
                <a:gridCol w="4175125"/>
                <a:gridCol w="1152525"/>
                <a:gridCol w="1081088"/>
                <a:gridCol w="574675"/>
              </a:tblGrid>
              <a:tr h="365874">
                <a:tc>
                  <a:txBody>
                    <a:bodyPr/>
                    <a:lstStyle/>
                    <a:p>
                      <a:pPr marL="109538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Наименование  программ</a:t>
                      </a:r>
                    </a:p>
                  </a:txBody>
                  <a:tcPr marT="45734" marB="45734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91CFE8"/>
                        </a:gs>
                        <a:gs pos="50000">
                          <a:srgbClr val="BDE0EF"/>
                        </a:gs>
                        <a:gs pos="100000">
                          <a:srgbClr val="DFEFF6"/>
                        </a:gs>
                      </a:gsLst>
                      <a:lin ang="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109538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утверждено</a:t>
                      </a:r>
                    </a:p>
                  </a:txBody>
                  <a:tcPr marT="45734" marB="4573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91CFE8"/>
                        </a:gs>
                        <a:gs pos="50000">
                          <a:srgbClr val="BDE0EF"/>
                        </a:gs>
                        <a:gs pos="100000">
                          <a:srgbClr val="DFEFF6"/>
                        </a:gs>
                      </a:gsLst>
                      <a:lin ang="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109538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исполнено</a:t>
                      </a:r>
                    </a:p>
                  </a:txBody>
                  <a:tcPr marT="45734" marB="45734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91CFE8"/>
                        </a:gs>
                        <a:gs pos="50000">
                          <a:srgbClr val="BDE0EF"/>
                        </a:gs>
                        <a:gs pos="100000">
                          <a:srgbClr val="DFEFF6"/>
                        </a:gs>
                      </a:gsLst>
                      <a:path path="rect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marL="109538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% вып</a:t>
                      </a:r>
                    </a:p>
                  </a:txBody>
                  <a:tcPr marT="45734" marB="4573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91CFE8"/>
                        </a:gs>
                        <a:gs pos="50000">
                          <a:srgbClr val="BDE0EF"/>
                        </a:gs>
                        <a:gs pos="100000">
                          <a:srgbClr val="DFEFF6"/>
                        </a:gs>
                      </a:gsLst>
                      <a:path path="rect">
                        <a:fillToRect l="50000" t="50000" r="50000" b="50000"/>
                      </a:path>
                    </a:gradFill>
                  </a:tcPr>
                </a:tc>
              </a:tr>
              <a:tr h="492230">
                <a:tc>
                  <a:txBody>
                    <a:bodyPr/>
                    <a:lstStyle/>
                    <a:p>
                      <a:pPr marL="109538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"Комплексное развитие муниципальных образований </a:t>
                      </a:r>
                      <a:r>
                        <a:rPr kumimoji="0" lang="ru-RU" sz="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Устьянского</a:t>
                      </a:r>
                      <a:r>
                        <a:rPr kumimoji="0" 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района и государственная  поддержка социально-ориентированных некоммерческих организаций"</a:t>
                      </a:r>
                    </a:p>
                  </a:txBody>
                  <a:tcPr marT="45734" marB="45734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91CFE8"/>
                        </a:gs>
                        <a:gs pos="50000">
                          <a:srgbClr val="BDE0EF"/>
                        </a:gs>
                        <a:gs pos="100000">
                          <a:srgbClr val="DFEFF6"/>
                        </a:gs>
                      </a:gsLst>
                      <a:lin ang="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2 701 364,00</a:t>
                      </a:r>
                    </a:p>
                  </a:txBody>
                  <a:tcPr marL="9525" marR="9525" marT="952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91CFE8"/>
                        </a:gs>
                        <a:gs pos="50000">
                          <a:srgbClr val="BDE0EF"/>
                        </a:gs>
                        <a:gs pos="100000">
                          <a:srgbClr val="DFEFF6"/>
                        </a:gs>
                      </a:gsLst>
                      <a:lin ang="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2 697 526,00</a:t>
                      </a:r>
                    </a:p>
                  </a:txBody>
                  <a:tcPr marL="9525" marR="9525" marT="95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91CFE8"/>
                        </a:gs>
                        <a:gs pos="50000">
                          <a:srgbClr val="BDE0EF"/>
                        </a:gs>
                        <a:gs pos="100000">
                          <a:srgbClr val="DFEFF6"/>
                        </a:gs>
                      </a:gsLst>
                      <a:path path="rect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marL="109538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anose="02020603050405020304" pitchFamily="18" charset="0"/>
                      </a:endParaRPr>
                    </a:p>
                    <a:p>
                      <a:pPr marL="109538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anose="02020603050405020304" pitchFamily="18" charset="0"/>
                        </a:rPr>
                        <a:t>99,9</a:t>
                      </a:r>
                    </a:p>
                  </a:txBody>
                  <a:tcPr marT="45734" marB="4573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91CFE8"/>
                        </a:gs>
                        <a:gs pos="50000">
                          <a:srgbClr val="BDE0EF"/>
                        </a:gs>
                        <a:gs pos="100000">
                          <a:srgbClr val="DFEFF6"/>
                        </a:gs>
                      </a:gsLst>
                      <a:path path="rect">
                        <a:fillToRect l="50000" t="50000" r="50000" b="50000"/>
                      </a:path>
                    </a:gradFill>
                  </a:tcPr>
                </a:tc>
              </a:tr>
              <a:tr h="294104">
                <a:tc>
                  <a:txBody>
                    <a:bodyPr/>
                    <a:lstStyle/>
                    <a:p>
                      <a:pPr marL="109538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"Комплексное развитие сельских территорий" </a:t>
                      </a:r>
                    </a:p>
                  </a:txBody>
                  <a:tcPr marT="45734" marB="45734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91CFE8"/>
                        </a:gs>
                        <a:gs pos="50000">
                          <a:srgbClr val="BDE0EF"/>
                        </a:gs>
                        <a:gs pos="100000">
                          <a:srgbClr val="DFEFF6"/>
                        </a:gs>
                      </a:gsLst>
                      <a:lin ang="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311 442 557,24</a:t>
                      </a:r>
                    </a:p>
                  </a:txBody>
                  <a:tcPr marL="9525" marR="9525" marT="952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91CFE8"/>
                        </a:gs>
                        <a:gs pos="50000">
                          <a:srgbClr val="BDE0EF"/>
                        </a:gs>
                        <a:gs pos="100000">
                          <a:srgbClr val="DFEFF6"/>
                        </a:gs>
                      </a:gsLst>
                      <a:lin ang="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311 142 229,17</a:t>
                      </a:r>
                    </a:p>
                  </a:txBody>
                  <a:tcPr marL="9525" marR="9525" marT="95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91CFE8"/>
                        </a:gs>
                        <a:gs pos="50000">
                          <a:srgbClr val="BDE0EF"/>
                        </a:gs>
                        <a:gs pos="100000">
                          <a:srgbClr val="DFEFF6"/>
                        </a:gs>
                      </a:gsLst>
                      <a:path path="rect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marL="109538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anose="02020603050405020304" pitchFamily="18" charset="0"/>
                        </a:rPr>
                        <a:t>99,9</a:t>
                      </a:r>
                    </a:p>
                  </a:txBody>
                  <a:tcPr marT="45734" marB="4573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91CFE8"/>
                        </a:gs>
                        <a:gs pos="50000">
                          <a:srgbClr val="BDE0EF"/>
                        </a:gs>
                        <a:gs pos="100000">
                          <a:srgbClr val="DFEFF6"/>
                        </a:gs>
                      </a:gsLst>
                      <a:path path="rect">
                        <a:fillToRect l="50000" t="50000" r="50000" b="50000"/>
                      </a:path>
                    </a:gradFill>
                  </a:tcPr>
                </a:tc>
              </a:tr>
              <a:tr h="268413">
                <a:tc>
                  <a:txBody>
                    <a:bodyPr/>
                    <a:lstStyle/>
                    <a:p>
                      <a:pPr marL="109538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"Развитие образования </a:t>
                      </a:r>
                      <a:r>
                        <a:rPr kumimoji="0" lang="ru-RU" sz="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Устьянского</a:t>
                      </a:r>
                      <a:r>
                        <a:rPr kumimoji="0" 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района"</a:t>
                      </a:r>
                    </a:p>
                  </a:txBody>
                  <a:tcPr marT="45734" marB="45734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91CFE8"/>
                        </a:gs>
                        <a:gs pos="50000">
                          <a:srgbClr val="BDE0EF"/>
                        </a:gs>
                        <a:gs pos="100000">
                          <a:srgbClr val="DFEFF6"/>
                        </a:gs>
                      </a:gsLst>
                      <a:lin ang="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952 111 245,00</a:t>
                      </a:r>
                    </a:p>
                  </a:txBody>
                  <a:tcPr marL="9525" marR="9525" marT="952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91CFE8"/>
                        </a:gs>
                        <a:gs pos="50000">
                          <a:srgbClr val="BDE0EF"/>
                        </a:gs>
                        <a:gs pos="100000">
                          <a:srgbClr val="DFEFF6"/>
                        </a:gs>
                      </a:gsLst>
                      <a:lin ang="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948 989 629,00</a:t>
                      </a:r>
                    </a:p>
                  </a:txBody>
                  <a:tcPr marL="9525" marR="9525" marT="95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91CFE8"/>
                        </a:gs>
                        <a:gs pos="50000">
                          <a:srgbClr val="BDE0EF"/>
                        </a:gs>
                        <a:gs pos="100000">
                          <a:srgbClr val="DFEFF6"/>
                        </a:gs>
                      </a:gsLst>
                      <a:path path="rect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marL="109538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anose="02020603050405020304" pitchFamily="18" charset="0"/>
                        </a:rPr>
                        <a:t>99,7</a:t>
                      </a:r>
                    </a:p>
                  </a:txBody>
                  <a:tcPr marT="45734" marB="4573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91CFE8"/>
                        </a:gs>
                        <a:gs pos="50000">
                          <a:srgbClr val="BDE0EF"/>
                        </a:gs>
                        <a:gs pos="100000">
                          <a:srgbClr val="DFEFF6"/>
                        </a:gs>
                      </a:gsLst>
                      <a:path path="rect">
                        <a:fillToRect l="50000" t="50000" r="50000" b="50000"/>
                      </a:path>
                    </a:gradFill>
                  </a:tcPr>
                </a:tc>
              </a:tr>
              <a:tr h="228670">
                <a:tc>
                  <a:txBody>
                    <a:bodyPr/>
                    <a:lstStyle/>
                    <a:p>
                      <a:pPr marL="109538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"Развитие  культуры </a:t>
                      </a:r>
                      <a:r>
                        <a:rPr kumimoji="0" lang="ru-RU" sz="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Устьянского</a:t>
                      </a:r>
                      <a:r>
                        <a:rPr kumimoji="0" 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 района" </a:t>
                      </a:r>
                    </a:p>
                  </a:txBody>
                  <a:tcPr marT="45734" marB="45734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91CFE8"/>
                        </a:gs>
                        <a:gs pos="50000">
                          <a:srgbClr val="BDE0EF"/>
                        </a:gs>
                        <a:gs pos="100000">
                          <a:srgbClr val="DFEFF6"/>
                        </a:gs>
                      </a:gsLst>
                      <a:lin ang="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146 774 003,22</a:t>
                      </a:r>
                    </a:p>
                  </a:txBody>
                  <a:tcPr marL="9525" marR="9525" marT="952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91CFE8"/>
                        </a:gs>
                        <a:gs pos="50000">
                          <a:srgbClr val="BDE0EF"/>
                        </a:gs>
                        <a:gs pos="100000">
                          <a:srgbClr val="DFEFF6"/>
                        </a:gs>
                      </a:gsLst>
                      <a:lin ang="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145 987 180,70</a:t>
                      </a:r>
                    </a:p>
                  </a:txBody>
                  <a:tcPr marL="9525" marR="9525" marT="95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91CFE8"/>
                        </a:gs>
                        <a:gs pos="50000">
                          <a:srgbClr val="BDE0EF"/>
                        </a:gs>
                        <a:gs pos="100000">
                          <a:srgbClr val="DFEFF6"/>
                        </a:gs>
                      </a:gsLst>
                      <a:path path="rect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marL="109538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anose="02020603050405020304" pitchFamily="18" charset="0"/>
                        </a:rPr>
                        <a:t>99,5</a:t>
                      </a:r>
                    </a:p>
                  </a:txBody>
                  <a:tcPr marT="45734" marB="4573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91CFE8"/>
                        </a:gs>
                        <a:gs pos="50000">
                          <a:srgbClr val="BDE0EF"/>
                        </a:gs>
                        <a:gs pos="100000">
                          <a:srgbClr val="DFEFF6"/>
                        </a:gs>
                      </a:gsLst>
                      <a:path path="rect">
                        <a:fillToRect l="50000" t="50000" r="50000" b="50000"/>
                      </a:path>
                    </a:gradFill>
                  </a:tcPr>
                </a:tc>
              </a:tr>
              <a:tr h="365874">
                <a:tc>
                  <a:txBody>
                    <a:bodyPr/>
                    <a:lstStyle/>
                    <a:p>
                      <a:pPr marL="109538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109538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«Социальная поддержка граждан в  </a:t>
                      </a:r>
                      <a:r>
                        <a:rPr kumimoji="0" lang="ru-RU" sz="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Устьянском</a:t>
                      </a:r>
                      <a:r>
                        <a:rPr kumimoji="0" 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районе»</a:t>
                      </a:r>
                    </a:p>
                  </a:txBody>
                  <a:tcPr marT="45734" marB="45734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91CFE8"/>
                        </a:gs>
                        <a:gs pos="50000">
                          <a:srgbClr val="BDE0EF"/>
                        </a:gs>
                        <a:gs pos="100000">
                          <a:srgbClr val="DFEFF6"/>
                        </a:gs>
                      </a:gsLst>
                      <a:lin ang="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18 175 515,25</a:t>
                      </a:r>
                    </a:p>
                  </a:txBody>
                  <a:tcPr marL="9525" marR="9525" marT="952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91CFE8"/>
                        </a:gs>
                        <a:gs pos="50000">
                          <a:srgbClr val="BDE0EF"/>
                        </a:gs>
                        <a:gs pos="100000">
                          <a:srgbClr val="DFEFF6"/>
                        </a:gs>
                      </a:gsLst>
                      <a:lin ang="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18 171 222,43</a:t>
                      </a:r>
                    </a:p>
                  </a:txBody>
                  <a:tcPr marL="9525" marR="9525" marT="95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91CFE8"/>
                        </a:gs>
                        <a:gs pos="50000">
                          <a:srgbClr val="BDE0EF"/>
                        </a:gs>
                        <a:gs pos="100000">
                          <a:srgbClr val="DFEFF6"/>
                        </a:gs>
                      </a:gsLst>
                      <a:path path="rect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marL="109538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anose="02020603050405020304" pitchFamily="18" charset="0"/>
                      </a:endParaRPr>
                    </a:p>
                    <a:p>
                      <a:pPr marL="109538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anose="02020603050405020304" pitchFamily="18" charset="0"/>
                        </a:rPr>
                        <a:t>99,9</a:t>
                      </a:r>
                    </a:p>
                  </a:txBody>
                  <a:tcPr marT="45734" marB="4573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91CFE8"/>
                        </a:gs>
                        <a:gs pos="50000">
                          <a:srgbClr val="BDE0EF"/>
                        </a:gs>
                        <a:gs pos="100000">
                          <a:srgbClr val="DFEFF6"/>
                        </a:gs>
                      </a:gsLst>
                      <a:path path="rect">
                        <a:fillToRect l="50000" t="50000" r="50000" b="50000"/>
                      </a:path>
                    </a:gradFill>
                  </a:tcPr>
                </a:tc>
              </a:tr>
              <a:tr h="289599">
                <a:tc>
                  <a:txBody>
                    <a:bodyPr/>
                    <a:lstStyle/>
                    <a:p>
                      <a:pPr marL="109538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“</a:t>
                      </a:r>
                      <a:r>
                        <a:rPr kumimoji="0" 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Развитие туризма в </a:t>
                      </a:r>
                      <a:r>
                        <a:rPr kumimoji="0" lang="ru-RU" sz="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Устьянском</a:t>
                      </a:r>
                      <a:r>
                        <a:rPr kumimoji="0" 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районе" </a:t>
                      </a:r>
                    </a:p>
                  </a:txBody>
                  <a:tcPr marT="45734" marB="45734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91CFE8"/>
                        </a:gs>
                        <a:gs pos="50000">
                          <a:srgbClr val="BDE0EF"/>
                        </a:gs>
                        <a:gs pos="100000">
                          <a:srgbClr val="DFEFF6"/>
                        </a:gs>
                      </a:gsLst>
                      <a:lin ang="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7 605 000,00</a:t>
                      </a:r>
                    </a:p>
                  </a:txBody>
                  <a:tcPr marL="9525" marR="9525" marT="952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91CFE8"/>
                        </a:gs>
                        <a:gs pos="50000">
                          <a:srgbClr val="BDE0EF"/>
                        </a:gs>
                        <a:gs pos="100000">
                          <a:srgbClr val="DFEFF6"/>
                        </a:gs>
                      </a:gsLst>
                      <a:lin ang="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4 600 000,00</a:t>
                      </a:r>
                    </a:p>
                  </a:txBody>
                  <a:tcPr marL="9525" marR="9525" marT="95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91CFE8"/>
                        </a:gs>
                        <a:gs pos="50000">
                          <a:srgbClr val="BDE0EF"/>
                        </a:gs>
                        <a:gs pos="100000">
                          <a:srgbClr val="DFEFF6"/>
                        </a:gs>
                      </a:gsLst>
                      <a:path path="rect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marL="109538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anose="02020603050405020304" pitchFamily="18" charset="0"/>
                        </a:rPr>
                        <a:t>60,5</a:t>
                      </a:r>
                    </a:p>
                  </a:txBody>
                  <a:tcPr marT="45734" marB="4573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91CFE8"/>
                        </a:gs>
                        <a:gs pos="50000">
                          <a:srgbClr val="BDE0EF"/>
                        </a:gs>
                        <a:gs pos="100000">
                          <a:srgbClr val="DFEFF6"/>
                        </a:gs>
                      </a:gsLst>
                      <a:path path="rect">
                        <a:fillToRect l="50000" t="50000" r="50000" b="50000"/>
                      </a:path>
                    </a:gradFill>
                  </a:tcPr>
                </a:tc>
              </a:tr>
              <a:tr h="228670">
                <a:tc>
                  <a:txBody>
                    <a:bodyPr/>
                    <a:lstStyle/>
                    <a:p>
                      <a:pPr marL="109538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«Обеспечение жильем молодых семей»</a:t>
                      </a:r>
                    </a:p>
                  </a:txBody>
                  <a:tcPr marT="45734" marB="45734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91CFE8"/>
                        </a:gs>
                        <a:gs pos="50000">
                          <a:srgbClr val="BDE0EF"/>
                        </a:gs>
                        <a:gs pos="100000">
                          <a:srgbClr val="DFEFF6"/>
                        </a:gs>
                      </a:gsLst>
                      <a:lin ang="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14 591 880,00</a:t>
                      </a:r>
                    </a:p>
                  </a:txBody>
                  <a:tcPr marL="9525" marR="9525" marT="952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91CFE8"/>
                        </a:gs>
                        <a:gs pos="50000">
                          <a:srgbClr val="BDE0EF"/>
                        </a:gs>
                        <a:gs pos="100000">
                          <a:srgbClr val="DFEFF6"/>
                        </a:gs>
                      </a:gsLst>
                      <a:lin ang="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14 591 880,00</a:t>
                      </a:r>
                    </a:p>
                  </a:txBody>
                  <a:tcPr marL="9525" marR="9525" marT="95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91CFE8"/>
                        </a:gs>
                        <a:gs pos="50000">
                          <a:srgbClr val="BDE0EF"/>
                        </a:gs>
                        <a:gs pos="100000">
                          <a:srgbClr val="DFEFF6"/>
                        </a:gs>
                      </a:gsLst>
                      <a:path path="rect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marL="109538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anose="02020603050405020304" pitchFamily="18" charset="0"/>
                        </a:rPr>
                        <a:t>100,0</a:t>
                      </a:r>
                    </a:p>
                  </a:txBody>
                  <a:tcPr marT="45734" marB="4573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91CFE8"/>
                        </a:gs>
                        <a:gs pos="50000">
                          <a:srgbClr val="BDE0EF"/>
                        </a:gs>
                        <a:gs pos="100000">
                          <a:srgbClr val="DFEFF6"/>
                        </a:gs>
                      </a:gsLst>
                      <a:path path="rect">
                        <a:fillToRect l="50000" t="50000" r="50000" b="50000"/>
                      </a:path>
                    </a:gradFill>
                  </a:tcPr>
                </a:tc>
              </a:tr>
              <a:tr h="228670">
                <a:tc>
                  <a:txBody>
                    <a:bodyPr/>
                    <a:lstStyle/>
                    <a:p>
                      <a:pPr marL="109538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«Развитие физкультуры и спорта в </a:t>
                      </a:r>
                      <a:r>
                        <a:rPr kumimoji="0" lang="ru-RU" sz="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Устьянском</a:t>
                      </a:r>
                      <a:r>
                        <a:rPr kumimoji="0" 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районе» </a:t>
                      </a:r>
                    </a:p>
                  </a:txBody>
                  <a:tcPr marT="45734" marB="45734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91CFE8"/>
                        </a:gs>
                        <a:gs pos="50000">
                          <a:srgbClr val="BDE0EF"/>
                        </a:gs>
                        <a:gs pos="100000">
                          <a:srgbClr val="DFEFF6"/>
                        </a:gs>
                      </a:gsLst>
                      <a:lin ang="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21 980 838,50</a:t>
                      </a:r>
                    </a:p>
                  </a:txBody>
                  <a:tcPr marL="9525" marR="9525" marT="952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91CFE8"/>
                        </a:gs>
                        <a:gs pos="50000">
                          <a:srgbClr val="BDE0EF"/>
                        </a:gs>
                        <a:gs pos="100000">
                          <a:srgbClr val="DFEFF6"/>
                        </a:gs>
                      </a:gsLst>
                      <a:lin ang="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21 959 493,38</a:t>
                      </a:r>
                    </a:p>
                  </a:txBody>
                  <a:tcPr marL="9525" marR="9525" marT="95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91CFE8"/>
                        </a:gs>
                        <a:gs pos="50000">
                          <a:srgbClr val="BDE0EF"/>
                        </a:gs>
                        <a:gs pos="100000">
                          <a:srgbClr val="DFEFF6"/>
                        </a:gs>
                      </a:gsLst>
                      <a:path path="rect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marL="109538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anose="02020603050405020304" pitchFamily="18" charset="0"/>
                        </a:rPr>
                        <a:t>99,9</a:t>
                      </a:r>
                    </a:p>
                  </a:txBody>
                  <a:tcPr marT="45734" marB="4573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91CFE8"/>
                        </a:gs>
                        <a:gs pos="50000">
                          <a:srgbClr val="BDE0EF"/>
                        </a:gs>
                        <a:gs pos="100000">
                          <a:srgbClr val="DFEFF6"/>
                        </a:gs>
                      </a:gsLst>
                      <a:path path="rect">
                        <a:fillToRect l="50000" t="50000" r="50000" b="50000"/>
                      </a:path>
                    </a:gradFill>
                  </a:tcPr>
                </a:tc>
              </a:tr>
              <a:tr h="228670">
                <a:tc>
                  <a:txBody>
                    <a:bodyPr/>
                    <a:lstStyle/>
                    <a:p>
                      <a:pPr marL="109538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«Молодежь </a:t>
                      </a:r>
                      <a:r>
                        <a:rPr kumimoji="0" lang="ru-RU" sz="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Устьянского</a:t>
                      </a:r>
                      <a:r>
                        <a:rPr kumimoji="0" 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района»</a:t>
                      </a:r>
                    </a:p>
                  </a:txBody>
                  <a:tcPr marT="45734" marB="45734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91CFE8"/>
                        </a:gs>
                        <a:gs pos="50000">
                          <a:srgbClr val="BDE0EF"/>
                        </a:gs>
                        <a:gs pos="100000">
                          <a:srgbClr val="DFEFF6"/>
                        </a:gs>
                      </a:gsLst>
                      <a:lin ang="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120 000,00</a:t>
                      </a:r>
                    </a:p>
                  </a:txBody>
                  <a:tcPr marL="9525" marR="9525" marT="952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91CFE8"/>
                        </a:gs>
                        <a:gs pos="50000">
                          <a:srgbClr val="BDE0EF"/>
                        </a:gs>
                        <a:gs pos="100000">
                          <a:srgbClr val="DFEFF6"/>
                        </a:gs>
                      </a:gsLst>
                      <a:lin ang="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85 000,00</a:t>
                      </a:r>
                    </a:p>
                  </a:txBody>
                  <a:tcPr marL="9525" marR="9525" marT="95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91CFE8"/>
                        </a:gs>
                        <a:gs pos="50000">
                          <a:srgbClr val="BDE0EF"/>
                        </a:gs>
                        <a:gs pos="100000">
                          <a:srgbClr val="DFEFF6"/>
                        </a:gs>
                      </a:gsLst>
                      <a:path path="rect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marL="109538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anose="02020603050405020304" pitchFamily="18" charset="0"/>
                        </a:rPr>
                        <a:t>70,8</a:t>
                      </a:r>
                    </a:p>
                  </a:txBody>
                  <a:tcPr marT="45734" marB="4573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91CFE8"/>
                        </a:gs>
                        <a:gs pos="50000">
                          <a:srgbClr val="BDE0EF"/>
                        </a:gs>
                        <a:gs pos="100000">
                          <a:srgbClr val="DFEFF6"/>
                        </a:gs>
                      </a:gsLst>
                      <a:path path="rect">
                        <a:fillToRect l="50000" t="50000" r="50000" b="50000"/>
                      </a:path>
                    </a:gradFill>
                  </a:tcPr>
                </a:tc>
              </a:tr>
              <a:tr h="357985">
                <a:tc>
                  <a:txBody>
                    <a:bodyPr/>
                    <a:lstStyle/>
                    <a:p>
                      <a:pPr marL="109538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"Профилактика преступлений, терроризма, экстремизма и иных правонарушений в МО "</a:t>
                      </a:r>
                      <a:r>
                        <a:rPr kumimoji="0" lang="ru-RU" sz="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Устьянский</a:t>
                      </a:r>
                      <a:r>
                        <a:rPr kumimoji="0" 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муниципальный район"</a:t>
                      </a:r>
                    </a:p>
                  </a:txBody>
                  <a:tcPr marT="45734" marB="45734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91CFE8"/>
                        </a:gs>
                        <a:gs pos="50000">
                          <a:srgbClr val="BDE0EF"/>
                        </a:gs>
                        <a:gs pos="100000">
                          <a:srgbClr val="DFEFF6"/>
                        </a:gs>
                      </a:gsLst>
                      <a:lin ang="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110 000,00</a:t>
                      </a:r>
                    </a:p>
                  </a:txBody>
                  <a:tcPr marL="9525" marR="9525" marT="952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91CFE8"/>
                        </a:gs>
                        <a:gs pos="50000">
                          <a:srgbClr val="BDE0EF"/>
                        </a:gs>
                        <a:gs pos="100000">
                          <a:srgbClr val="DFEFF6"/>
                        </a:gs>
                      </a:gsLst>
                      <a:lin ang="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0,00</a:t>
                      </a:r>
                    </a:p>
                  </a:txBody>
                  <a:tcPr marL="9525" marR="9525" marT="95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91CFE8"/>
                        </a:gs>
                        <a:gs pos="50000">
                          <a:srgbClr val="BDE0EF"/>
                        </a:gs>
                        <a:gs pos="100000">
                          <a:srgbClr val="DFEFF6"/>
                        </a:gs>
                      </a:gsLst>
                      <a:path path="rect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marL="109538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anose="02020603050405020304" pitchFamily="18" charset="0"/>
                        </a:rPr>
                        <a:t>0,0</a:t>
                      </a:r>
                    </a:p>
                  </a:txBody>
                  <a:tcPr marT="45734" marB="4573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91CFE8"/>
                        </a:gs>
                        <a:gs pos="50000">
                          <a:srgbClr val="BDE0EF"/>
                        </a:gs>
                        <a:gs pos="100000">
                          <a:srgbClr val="DFEFF6"/>
                        </a:gs>
                      </a:gsLst>
                      <a:path path="rect">
                        <a:fillToRect l="50000" t="50000" r="50000" b="50000"/>
                      </a:path>
                    </a:gradFill>
                  </a:tcPr>
                </a:tc>
              </a:tr>
              <a:tr h="324367">
                <a:tc>
                  <a:txBody>
                    <a:bodyPr/>
                    <a:lstStyle/>
                    <a:p>
                      <a:pPr marL="109538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"Доступная среда для инвалидов в </a:t>
                      </a:r>
                      <a:r>
                        <a:rPr kumimoji="0" lang="ru-RU" sz="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Устьянском</a:t>
                      </a:r>
                      <a:r>
                        <a:rPr kumimoji="0" 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районе"</a:t>
                      </a:r>
                    </a:p>
                  </a:txBody>
                  <a:tcPr marT="45734" marB="45734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91CFE8"/>
                        </a:gs>
                        <a:gs pos="50000">
                          <a:srgbClr val="BDE0EF"/>
                        </a:gs>
                        <a:gs pos="100000">
                          <a:srgbClr val="DFEFF6"/>
                        </a:gs>
                      </a:gsLst>
                      <a:lin ang="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822 026,00</a:t>
                      </a:r>
                    </a:p>
                  </a:txBody>
                  <a:tcPr marL="9525" marR="9525" marT="952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91CFE8"/>
                        </a:gs>
                        <a:gs pos="50000">
                          <a:srgbClr val="BDE0EF"/>
                        </a:gs>
                        <a:gs pos="100000">
                          <a:srgbClr val="DFEFF6"/>
                        </a:gs>
                      </a:gsLst>
                      <a:lin ang="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792 026,00</a:t>
                      </a:r>
                    </a:p>
                  </a:txBody>
                  <a:tcPr marL="9525" marR="9525" marT="95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91CFE8"/>
                        </a:gs>
                        <a:gs pos="50000">
                          <a:srgbClr val="BDE0EF"/>
                        </a:gs>
                        <a:gs pos="100000">
                          <a:srgbClr val="DFEFF6"/>
                        </a:gs>
                      </a:gsLst>
                      <a:path path="rect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marL="109538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anose="02020603050405020304" pitchFamily="18" charset="0"/>
                        </a:rPr>
                        <a:t>96,4</a:t>
                      </a:r>
                    </a:p>
                  </a:txBody>
                  <a:tcPr marT="45734" marB="4573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91CFE8"/>
                        </a:gs>
                        <a:gs pos="50000">
                          <a:srgbClr val="BDE0EF"/>
                        </a:gs>
                        <a:gs pos="100000">
                          <a:srgbClr val="DFEFF6"/>
                        </a:gs>
                      </a:gsLst>
                      <a:path path="rect">
                        <a:fillToRect l="50000" t="50000" r="50000" b="50000"/>
                      </a:path>
                    </a:gradFill>
                  </a:tcPr>
                </a:tc>
              </a:tr>
              <a:tr h="457285">
                <a:tc>
                  <a:txBody>
                    <a:bodyPr/>
                    <a:lstStyle/>
                    <a:p>
                      <a:pPr marL="109538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"Профилактика безнадзорности и правонарушений несовершеннолетних в </a:t>
                      </a:r>
                      <a:r>
                        <a:rPr kumimoji="0" lang="ru-RU" sz="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Устьянском</a:t>
                      </a:r>
                      <a:r>
                        <a:rPr kumimoji="0" 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районе</a:t>
                      </a:r>
                      <a:r>
                        <a:rPr kumimoji="0" lang="en-US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”</a:t>
                      </a: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109538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34" marB="45734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91CFE8"/>
                        </a:gs>
                        <a:gs pos="50000">
                          <a:srgbClr val="BDE0EF"/>
                        </a:gs>
                        <a:gs pos="100000">
                          <a:srgbClr val="DFEFF6"/>
                        </a:gs>
                      </a:gsLst>
                      <a:lin ang="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100 000,00</a:t>
                      </a:r>
                    </a:p>
                  </a:txBody>
                  <a:tcPr marL="9525" marR="9525" marT="952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91CFE8"/>
                        </a:gs>
                        <a:gs pos="50000">
                          <a:srgbClr val="BDE0EF"/>
                        </a:gs>
                        <a:gs pos="100000">
                          <a:srgbClr val="DFEFF6"/>
                        </a:gs>
                      </a:gsLst>
                      <a:lin ang="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100 000,00</a:t>
                      </a:r>
                    </a:p>
                  </a:txBody>
                  <a:tcPr marL="9525" marR="9525" marT="95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91CFE8"/>
                        </a:gs>
                        <a:gs pos="50000">
                          <a:srgbClr val="BDE0EF"/>
                        </a:gs>
                        <a:gs pos="100000">
                          <a:srgbClr val="DFEFF6"/>
                        </a:gs>
                      </a:gsLst>
                      <a:path path="rect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marL="109538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anose="02020603050405020304" pitchFamily="18" charset="0"/>
                      </a:endParaRPr>
                    </a:p>
                    <a:p>
                      <a:pPr marL="109538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anose="02020603050405020304" pitchFamily="18" charset="0"/>
                        </a:rPr>
                        <a:t>100,0</a:t>
                      </a:r>
                    </a:p>
                  </a:txBody>
                  <a:tcPr marT="45734" marB="4573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91CFE8"/>
                        </a:gs>
                        <a:gs pos="50000">
                          <a:srgbClr val="BDE0EF"/>
                        </a:gs>
                        <a:gs pos="100000">
                          <a:srgbClr val="DFEFF6"/>
                        </a:gs>
                      </a:gsLst>
                      <a:path path="rect">
                        <a:fillToRect l="50000" t="50000" r="50000" b="50000"/>
                      </a:path>
                    </a:gradFill>
                  </a:tcPr>
                </a:tc>
              </a:tr>
              <a:tr h="373327">
                <a:tc>
                  <a:txBody>
                    <a:bodyPr/>
                    <a:lstStyle/>
                    <a:p>
                      <a:pPr marL="109538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«Формирование законопослушного поведения участников дорожного движения в </a:t>
                      </a:r>
                      <a:r>
                        <a:rPr kumimoji="0" lang="ru-RU" sz="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Устьянском</a:t>
                      </a:r>
                      <a:r>
                        <a:rPr kumimoji="0" 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районе»</a:t>
                      </a:r>
                    </a:p>
                  </a:txBody>
                  <a:tcPr marT="45734" marB="45734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91CFE8"/>
                        </a:gs>
                        <a:gs pos="50000">
                          <a:srgbClr val="BDE0EF"/>
                        </a:gs>
                        <a:gs pos="100000">
                          <a:srgbClr val="DFEFF6"/>
                        </a:gs>
                      </a:gsLst>
                      <a:lin ang="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100 000,00</a:t>
                      </a:r>
                    </a:p>
                  </a:txBody>
                  <a:tcPr marL="9525" marR="9525" marT="952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91CFE8"/>
                        </a:gs>
                        <a:gs pos="50000">
                          <a:srgbClr val="BDE0EF"/>
                        </a:gs>
                        <a:gs pos="100000">
                          <a:srgbClr val="DFEFF6"/>
                        </a:gs>
                      </a:gsLst>
                      <a:lin ang="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100 000,00</a:t>
                      </a:r>
                    </a:p>
                  </a:txBody>
                  <a:tcPr marL="9525" marR="9525" marT="95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91CFE8"/>
                        </a:gs>
                        <a:gs pos="50000">
                          <a:srgbClr val="BDE0EF"/>
                        </a:gs>
                        <a:gs pos="100000">
                          <a:srgbClr val="DFEFF6"/>
                        </a:gs>
                      </a:gsLst>
                      <a:path path="rect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marL="109538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anose="02020603050405020304" pitchFamily="18" charset="0"/>
                        </a:rPr>
                        <a:t>100,0</a:t>
                      </a:r>
                    </a:p>
                  </a:txBody>
                  <a:tcPr marT="45734" marB="4573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91CFE8"/>
                        </a:gs>
                        <a:gs pos="50000">
                          <a:srgbClr val="BDE0EF"/>
                        </a:gs>
                        <a:gs pos="100000">
                          <a:srgbClr val="DFEFF6"/>
                        </a:gs>
                      </a:gsLst>
                      <a:path path="rect">
                        <a:fillToRect l="50000" t="50000" r="50000" b="50000"/>
                      </a:path>
                    </a:gra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273090" y="535649"/>
            <a:ext cx="1296301" cy="763724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000" b="1" dirty="0">
                <a:solidFill>
                  <a:schemeClr val="tx1"/>
                </a:solidFill>
                <a:latin typeface="Arial" charset="0"/>
              </a:rPr>
              <a:t>Поддержка отраслей экономики</a:t>
            </a:r>
          </a:p>
          <a:p>
            <a:pPr algn="ctr">
              <a:defRPr/>
            </a:pPr>
            <a:r>
              <a:rPr lang="ru-RU" sz="1000" b="1" dirty="0">
                <a:solidFill>
                  <a:schemeClr val="tx1"/>
                </a:solidFill>
                <a:latin typeface="Arial" charset="0"/>
              </a:rPr>
              <a:t>( 8 программ )</a:t>
            </a:r>
          </a:p>
        </p:txBody>
      </p:sp>
      <p:sp>
        <p:nvSpPr>
          <p:cNvPr id="26629" name="Rectangle 8"/>
          <p:cNvSpPr>
            <a:spLocks noChangeArrowheads="1"/>
          </p:cNvSpPr>
          <p:nvPr/>
        </p:nvSpPr>
        <p:spPr bwMode="auto">
          <a:xfrm rot="10856305" flipV="1">
            <a:off x="676275" y="5006975"/>
            <a:ext cx="2301875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ts val="400"/>
              </a:spcBef>
              <a:buClr>
                <a:schemeClr val="accent1"/>
              </a:buClr>
              <a:buSzPct val="68000"/>
              <a:buFont typeface="Wingdings 3" pitchFamily="18" charset="2"/>
              <a:buChar char=""/>
              <a:defRPr sz="27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ts val="325"/>
              </a:spcBef>
              <a:buClr>
                <a:schemeClr val="accent1"/>
              </a:buClr>
              <a:buFont typeface="Verdana" pitchFamily="34" charset="0"/>
              <a:buChar char="◦"/>
              <a:defRPr sz="23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ts val="350"/>
              </a:spcBef>
              <a:buClr>
                <a:schemeClr val="accent2"/>
              </a:buClr>
              <a:buSzPct val="100000"/>
              <a:buFont typeface="Wingdings 2" pitchFamily="18" charset="2"/>
              <a:buChar char=""/>
              <a:defRPr sz="21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ts val="350"/>
              </a:spcBef>
              <a:buClr>
                <a:schemeClr val="accent2"/>
              </a:buClr>
              <a:buFont typeface="Wingdings 2" pitchFamily="18" charset="2"/>
              <a:buChar char=""/>
              <a:defRPr sz="19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ts val="350"/>
              </a:spcBef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ru-RU" altLang="ru-RU" sz="800"/>
          </a:p>
        </p:txBody>
      </p:sp>
      <p:sp>
        <p:nvSpPr>
          <p:cNvPr id="26630" name="Text Box 9"/>
          <p:cNvSpPr txBox="1">
            <a:spLocks noChangeArrowheads="1"/>
          </p:cNvSpPr>
          <p:nvPr/>
        </p:nvSpPr>
        <p:spPr bwMode="auto">
          <a:xfrm>
            <a:off x="539750" y="5373688"/>
            <a:ext cx="360363" cy="214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ts val="400"/>
              </a:spcBef>
              <a:buClr>
                <a:schemeClr val="accent1"/>
              </a:buClr>
              <a:buSzPct val="68000"/>
              <a:buFont typeface="Wingdings 3" pitchFamily="18" charset="2"/>
              <a:buChar char=""/>
              <a:defRPr sz="27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ts val="325"/>
              </a:spcBef>
              <a:buClr>
                <a:schemeClr val="accent1"/>
              </a:buClr>
              <a:buFont typeface="Verdana" pitchFamily="34" charset="0"/>
              <a:buChar char="◦"/>
              <a:defRPr sz="23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ts val="350"/>
              </a:spcBef>
              <a:buClr>
                <a:schemeClr val="accent2"/>
              </a:buClr>
              <a:buSzPct val="100000"/>
              <a:buFont typeface="Wingdings 2" pitchFamily="18" charset="2"/>
              <a:buChar char=""/>
              <a:defRPr sz="21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ts val="350"/>
              </a:spcBef>
              <a:buClr>
                <a:schemeClr val="accent2"/>
              </a:buClr>
              <a:buFont typeface="Wingdings 2" pitchFamily="18" charset="2"/>
              <a:buChar char=""/>
              <a:defRPr sz="19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ts val="350"/>
              </a:spcBef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ru-RU" altLang="ru-RU" sz="800"/>
          </a:p>
        </p:txBody>
      </p:sp>
      <p:sp>
        <p:nvSpPr>
          <p:cNvPr id="26631" name="Text Box 10"/>
          <p:cNvSpPr txBox="1">
            <a:spLocks noChangeArrowheads="1"/>
          </p:cNvSpPr>
          <p:nvPr/>
        </p:nvSpPr>
        <p:spPr bwMode="auto">
          <a:xfrm>
            <a:off x="519113" y="5445125"/>
            <a:ext cx="23241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ts val="400"/>
              </a:spcBef>
              <a:buClr>
                <a:schemeClr val="accent1"/>
              </a:buClr>
              <a:buSzPct val="68000"/>
              <a:buFont typeface="Wingdings 3" pitchFamily="18" charset="2"/>
              <a:buChar char=""/>
              <a:defRPr sz="27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ts val="325"/>
              </a:spcBef>
              <a:buClr>
                <a:schemeClr val="accent1"/>
              </a:buClr>
              <a:buFont typeface="Verdana" pitchFamily="34" charset="0"/>
              <a:buChar char="◦"/>
              <a:defRPr sz="23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ts val="350"/>
              </a:spcBef>
              <a:buClr>
                <a:schemeClr val="accent2"/>
              </a:buClr>
              <a:buSzPct val="100000"/>
              <a:buFont typeface="Wingdings 2" pitchFamily="18" charset="2"/>
              <a:buChar char=""/>
              <a:defRPr sz="21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ts val="350"/>
              </a:spcBef>
              <a:buClr>
                <a:schemeClr val="accent2"/>
              </a:buClr>
              <a:buFont typeface="Wingdings 2" pitchFamily="18" charset="2"/>
              <a:buChar char=""/>
              <a:defRPr sz="19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ts val="350"/>
              </a:spcBef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ru-RU" altLang="ru-RU" sz="1800"/>
          </a:p>
        </p:txBody>
      </p:sp>
      <p:graphicFrame>
        <p:nvGraphicFramePr>
          <p:cNvPr id="46173" name="Group 93"/>
          <p:cNvGraphicFramePr>
            <a:graphicFrameLocks noGrp="1"/>
          </p:cNvGraphicFramePr>
          <p:nvPr/>
        </p:nvGraphicFramePr>
        <p:xfrm>
          <a:off x="1857375" y="476250"/>
          <a:ext cx="6891338" cy="3413127"/>
        </p:xfrm>
        <a:graphic>
          <a:graphicData uri="http://schemas.openxmlformats.org/drawingml/2006/table">
            <a:tbl>
              <a:tblPr/>
              <a:tblGrid>
                <a:gridCol w="3721323"/>
                <a:gridCol w="1378267"/>
                <a:gridCol w="1171528"/>
                <a:gridCol w="620220"/>
              </a:tblGrid>
              <a:tr h="274314">
                <a:tc>
                  <a:txBody>
                    <a:bodyPr/>
                    <a:lstStyle/>
                    <a:p>
                      <a:pPr marL="109538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Наименование  программ</a:t>
                      </a:r>
                    </a:p>
                  </a:txBody>
                  <a:tcPr marT="45717" marB="45717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91CFE8"/>
                        </a:gs>
                        <a:gs pos="50000">
                          <a:srgbClr val="BDE0EF"/>
                        </a:gs>
                        <a:gs pos="100000">
                          <a:srgbClr val="DFEFF6"/>
                        </a:gs>
                      </a:gsLst>
                      <a:lin ang="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109538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утверждено</a:t>
                      </a:r>
                    </a:p>
                  </a:txBody>
                  <a:tcPr marT="45717" marB="4571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91CFE8"/>
                        </a:gs>
                        <a:gs pos="50000">
                          <a:srgbClr val="BDE0EF"/>
                        </a:gs>
                        <a:gs pos="100000">
                          <a:srgbClr val="DFEFF6"/>
                        </a:gs>
                      </a:gsLst>
                      <a:lin ang="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109538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исполнено</a:t>
                      </a:r>
                    </a:p>
                  </a:txBody>
                  <a:tcPr marT="45717" marB="45717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91CFE8"/>
                        </a:gs>
                        <a:gs pos="50000">
                          <a:srgbClr val="BDE0EF"/>
                        </a:gs>
                        <a:gs pos="100000">
                          <a:srgbClr val="DFEFF6"/>
                        </a:gs>
                      </a:gsLst>
                      <a:path path="rect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marL="109538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% вып</a:t>
                      </a:r>
                    </a:p>
                  </a:txBody>
                  <a:tcPr marT="45717" marB="4571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91CFE8"/>
                        </a:gs>
                        <a:gs pos="50000">
                          <a:srgbClr val="BDE0EF"/>
                        </a:gs>
                        <a:gs pos="100000">
                          <a:srgbClr val="DFEFF6"/>
                        </a:gs>
                      </a:gsLst>
                      <a:path path="rect">
                        <a:fillToRect l="50000" t="50000" r="50000" b="50000"/>
                      </a:path>
                    </a:gradFill>
                  </a:tcPr>
                </a:tc>
              </a:tr>
              <a:tr h="304233">
                <a:tc>
                  <a:txBody>
                    <a:bodyPr/>
                    <a:lstStyle/>
                    <a:p>
                      <a:pPr marL="109538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"Развитие АПК, торговли и общественного питания</a:t>
                      </a:r>
                      <a:r>
                        <a:rPr kumimoji="0" lang="en-US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”</a:t>
                      </a: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7" marB="45717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91CFE8"/>
                        </a:gs>
                        <a:gs pos="50000">
                          <a:srgbClr val="BDE0EF"/>
                        </a:gs>
                        <a:gs pos="100000">
                          <a:srgbClr val="DFEFF6"/>
                        </a:gs>
                      </a:gsLst>
                      <a:lin ang="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748 300,00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91CFE8"/>
                        </a:gs>
                        <a:gs pos="50000">
                          <a:srgbClr val="BDE0EF"/>
                        </a:gs>
                        <a:gs pos="100000">
                          <a:srgbClr val="DFEFF6"/>
                        </a:gs>
                      </a:gsLst>
                      <a:lin ang="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748 300,00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91CFE8"/>
                        </a:gs>
                        <a:gs pos="50000">
                          <a:srgbClr val="BDE0EF"/>
                        </a:gs>
                        <a:gs pos="100000">
                          <a:srgbClr val="DFEFF6"/>
                        </a:gs>
                      </a:gsLst>
                      <a:path path="rect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marL="109538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anose="02020603050405020304" pitchFamily="18" charset="0"/>
                        </a:rPr>
                        <a:t>100,0</a:t>
                      </a:r>
                    </a:p>
                  </a:txBody>
                  <a:tcPr marT="45717" marB="4571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91CFE8"/>
                        </a:gs>
                        <a:gs pos="50000">
                          <a:srgbClr val="BDE0EF"/>
                        </a:gs>
                        <a:gs pos="100000">
                          <a:srgbClr val="DFEFF6"/>
                        </a:gs>
                      </a:gsLst>
                      <a:path path="rect">
                        <a:fillToRect l="50000" t="50000" r="50000" b="50000"/>
                      </a:path>
                    </a:gradFill>
                  </a:tcPr>
                </a:tc>
              </a:tr>
              <a:tr h="335270">
                <a:tc>
                  <a:txBody>
                    <a:bodyPr/>
                    <a:lstStyle/>
                    <a:p>
                      <a:pPr marL="109538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"Развитие транспортной системы </a:t>
                      </a:r>
                      <a:r>
                        <a:rPr kumimoji="0" lang="ru-RU" sz="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Устьянского</a:t>
                      </a:r>
                      <a:r>
                        <a:rPr kumimoji="0" 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района"</a:t>
                      </a:r>
                    </a:p>
                  </a:txBody>
                  <a:tcPr marT="45717" marB="45717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91CFE8"/>
                        </a:gs>
                        <a:gs pos="50000">
                          <a:srgbClr val="BDE0EF"/>
                        </a:gs>
                        <a:gs pos="100000">
                          <a:srgbClr val="DFEFF6"/>
                        </a:gs>
                      </a:gsLst>
                      <a:lin ang="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70 976 313,51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91CFE8"/>
                        </a:gs>
                        <a:gs pos="50000">
                          <a:srgbClr val="BDE0EF"/>
                        </a:gs>
                        <a:gs pos="100000">
                          <a:srgbClr val="DFEFF6"/>
                        </a:gs>
                      </a:gsLst>
                      <a:lin ang="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61 601 042,75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91CFE8"/>
                        </a:gs>
                        <a:gs pos="50000">
                          <a:srgbClr val="BDE0EF"/>
                        </a:gs>
                        <a:gs pos="100000">
                          <a:srgbClr val="DFEFF6"/>
                        </a:gs>
                      </a:gsLst>
                      <a:path path="rect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marL="109538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anose="02020603050405020304" pitchFamily="18" charset="0"/>
                        </a:rPr>
                        <a:t>85,4</a:t>
                      </a:r>
                    </a:p>
                  </a:txBody>
                  <a:tcPr marT="45717" marB="4571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91CFE8"/>
                        </a:gs>
                        <a:gs pos="50000">
                          <a:srgbClr val="BDE0EF"/>
                        </a:gs>
                        <a:gs pos="100000">
                          <a:srgbClr val="DFEFF6"/>
                        </a:gs>
                      </a:gsLst>
                      <a:path path="rect">
                        <a:fillToRect l="50000" t="50000" r="50000" b="50000"/>
                      </a:path>
                    </a:gradFill>
                  </a:tcPr>
                </a:tc>
              </a:tr>
              <a:tr h="457194">
                <a:tc>
                  <a:txBody>
                    <a:bodyPr/>
                    <a:lstStyle/>
                    <a:p>
                      <a:pPr marL="109538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"Социальное строительство и обеспечение качественным, доступным жильем и услугами жилищно-коммунального хозяйства населения Устьянского района на"</a:t>
                      </a:r>
                    </a:p>
                  </a:txBody>
                  <a:tcPr marT="45717" marB="45717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91CFE8"/>
                        </a:gs>
                        <a:gs pos="50000">
                          <a:srgbClr val="BDE0EF"/>
                        </a:gs>
                        <a:gs pos="100000">
                          <a:srgbClr val="DFEFF6"/>
                        </a:gs>
                      </a:gsLst>
                      <a:lin ang="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1 716 401,00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91CFE8"/>
                        </a:gs>
                        <a:gs pos="50000">
                          <a:srgbClr val="BDE0EF"/>
                        </a:gs>
                        <a:gs pos="100000">
                          <a:srgbClr val="DFEFF6"/>
                        </a:gs>
                      </a:gsLst>
                      <a:lin ang="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1 069 379,00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91CFE8"/>
                        </a:gs>
                        <a:gs pos="50000">
                          <a:srgbClr val="BDE0EF"/>
                        </a:gs>
                        <a:gs pos="100000">
                          <a:srgbClr val="DFEFF6"/>
                        </a:gs>
                      </a:gsLst>
                      <a:path path="rect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marL="109538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anose="02020603050405020304" pitchFamily="18" charset="0"/>
                        </a:rPr>
                        <a:t>62,3</a:t>
                      </a:r>
                    </a:p>
                  </a:txBody>
                  <a:tcPr marT="45717" marB="4571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91CFE8"/>
                        </a:gs>
                        <a:gs pos="50000">
                          <a:srgbClr val="BDE0EF"/>
                        </a:gs>
                        <a:gs pos="100000">
                          <a:srgbClr val="DFEFF6"/>
                        </a:gs>
                      </a:gsLst>
                      <a:path path="rect">
                        <a:fillToRect l="50000" t="50000" r="50000" b="50000"/>
                      </a:path>
                    </a:gradFill>
                  </a:tcPr>
                </a:tc>
              </a:tr>
              <a:tr h="457187">
                <a:tc>
                  <a:txBody>
                    <a:bodyPr/>
                    <a:lstStyle/>
                    <a:p>
                      <a:pPr marL="109538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«Комплексное развитие систем коммунальной инфраструктуры сельских поселений МО «Устьянский муниципальный район» </a:t>
                      </a:r>
                    </a:p>
                  </a:txBody>
                  <a:tcPr marT="45717" marB="45717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91CFE8"/>
                        </a:gs>
                        <a:gs pos="50000">
                          <a:srgbClr val="BDE0EF"/>
                        </a:gs>
                        <a:gs pos="100000">
                          <a:srgbClr val="DFEFF6"/>
                        </a:gs>
                      </a:gsLst>
                      <a:lin ang="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37 084 530,96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91CFE8"/>
                        </a:gs>
                        <a:gs pos="50000">
                          <a:srgbClr val="BDE0EF"/>
                        </a:gs>
                        <a:gs pos="100000">
                          <a:srgbClr val="DFEFF6"/>
                        </a:gs>
                      </a:gsLst>
                      <a:lin ang="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28 717 326,39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91CFE8"/>
                        </a:gs>
                        <a:gs pos="50000">
                          <a:srgbClr val="BDE0EF"/>
                        </a:gs>
                        <a:gs pos="100000">
                          <a:srgbClr val="DFEFF6"/>
                        </a:gs>
                      </a:gsLst>
                      <a:path path="rect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marL="109538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anose="02020603050405020304" pitchFamily="18" charset="0"/>
                        </a:rPr>
                        <a:t>77,4</a:t>
                      </a:r>
                    </a:p>
                  </a:txBody>
                  <a:tcPr marT="45717" marB="4571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91CFE8"/>
                        </a:gs>
                        <a:gs pos="50000">
                          <a:srgbClr val="BDE0EF"/>
                        </a:gs>
                        <a:gs pos="100000">
                          <a:srgbClr val="DFEFF6"/>
                        </a:gs>
                      </a:gsLst>
                      <a:path path="rect">
                        <a:fillToRect l="50000" t="50000" r="50000" b="50000"/>
                      </a:path>
                    </a:gradFill>
                  </a:tcPr>
                </a:tc>
              </a:tr>
              <a:tr h="335274">
                <a:tc>
                  <a:txBody>
                    <a:bodyPr/>
                    <a:lstStyle/>
                    <a:p>
                      <a:pPr marL="109538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"Развитие малого и среднего предпринимательства в </a:t>
                      </a:r>
                      <a:r>
                        <a:rPr kumimoji="0" lang="ru-RU" sz="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Устьянском</a:t>
                      </a:r>
                      <a:r>
                        <a:rPr kumimoji="0" 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районе</a:t>
                      </a:r>
                      <a:r>
                        <a:rPr kumimoji="0" lang="en-US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”</a:t>
                      </a: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7" marB="45717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91CFE8"/>
                        </a:gs>
                        <a:gs pos="50000">
                          <a:srgbClr val="BDE0EF"/>
                        </a:gs>
                        <a:gs pos="100000">
                          <a:srgbClr val="DFEFF6"/>
                        </a:gs>
                      </a:gsLst>
                      <a:lin ang="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170 048,00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91CFE8"/>
                        </a:gs>
                        <a:gs pos="50000">
                          <a:srgbClr val="BDE0EF"/>
                        </a:gs>
                        <a:gs pos="100000">
                          <a:srgbClr val="DFEFF6"/>
                        </a:gs>
                      </a:gsLst>
                      <a:lin ang="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39 000,00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91CFE8"/>
                        </a:gs>
                        <a:gs pos="50000">
                          <a:srgbClr val="BDE0EF"/>
                        </a:gs>
                        <a:gs pos="100000">
                          <a:srgbClr val="DFEFF6"/>
                        </a:gs>
                      </a:gsLst>
                      <a:path path="rect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marL="109538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anose="02020603050405020304" pitchFamily="18" charset="0"/>
                        </a:rPr>
                        <a:t>22,9</a:t>
                      </a:r>
                    </a:p>
                  </a:txBody>
                  <a:tcPr marT="45717" marB="4571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91CFE8"/>
                        </a:gs>
                        <a:gs pos="50000">
                          <a:srgbClr val="BDE0EF"/>
                        </a:gs>
                        <a:gs pos="100000">
                          <a:srgbClr val="DFEFF6"/>
                        </a:gs>
                      </a:gsLst>
                      <a:path path="rect">
                        <a:fillToRect l="50000" t="50000" r="50000" b="50000"/>
                      </a:path>
                    </a:gradFill>
                  </a:tcPr>
                </a:tc>
              </a:tr>
              <a:tr h="335274">
                <a:tc>
                  <a:txBody>
                    <a:bodyPr/>
                    <a:lstStyle/>
                    <a:p>
                      <a:pPr marL="109538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«Безопасное обращение с отходами производства и потребления  в МО «</a:t>
                      </a:r>
                      <a:r>
                        <a:rPr kumimoji="0" lang="ru-RU" sz="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Устьянский</a:t>
                      </a:r>
                      <a:r>
                        <a:rPr kumimoji="0" 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муниципальный район»</a:t>
                      </a:r>
                    </a:p>
                  </a:txBody>
                  <a:tcPr marT="45717" marB="45717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91CFE8"/>
                        </a:gs>
                        <a:gs pos="50000">
                          <a:srgbClr val="BDE0EF"/>
                        </a:gs>
                        <a:gs pos="100000">
                          <a:srgbClr val="DFEFF6"/>
                        </a:gs>
                      </a:gsLst>
                      <a:lin ang="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16 399 705,77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91CFE8"/>
                        </a:gs>
                        <a:gs pos="50000">
                          <a:srgbClr val="BDE0EF"/>
                        </a:gs>
                        <a:gs pos="100000">
                          <a:srgbClr val="DFEFF6"/>
                        </a:gs>
                      </a:gsLst>
                      <a:lin ang="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10 123 777,50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91CFE8"/>
                        </a:gs>
                        <a:gs pos="50000">
                          <a:srgbClr val="BDE0EF"/>
                        </a:gs>
                        <a:gs pos="100000">
                          <a:srgbClr val="DFEFF6"/>
                        </a:gs>
                      </a:gsLst>
                      <a:path path="rect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marL="109538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anose="02020603050405020304" pitchFamily="18" charset="0"/>
                        </a:rPr>
                        <a:t>48,2</a:t>
                      </a:r>
                    </a:p>
                  </a:txBody>
                  <a:tcPr marT="45717" marB="4571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91CFE8"/>
                        </a:gs>
                        <a:gs pos="50000">
                          <a:srgbClr val="BDE0EF"/>
                        </a:gs>
                        <a:gs pos="100000">
                          <a:srgbClr val="DFEFF6"/>
                        </a:gs>
                      </a:gsLst>
                      <a:path path="rect">
                        <a:fillToRect l="50000" t="50000" r="50000" b="50000"/>
                      </a:path>
                    </a:gradFill>
                  </a:tcPr>
                </a:tc>
              </a:tr>
              <a:tr h="457194">
                <a:tc>
                  <a:txBody>
                    <a:bodyPr/>
                    <a:lstStyle/>
                    <a:p>
                      <a:pPr marL="109538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"Защита населения и территории Устьянского района от чрезвычайных ситуаций природного и техногенного характера и обеспечение безопасности людей на водных объектах"</a:t>
                      </a:r>
                    </a:p>
                  </a:txBody>
                  <a:tcPr marT="45717" marB="45717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91CFE8"/>
                        </a:gs>
                        <a:gs pos="50000">
                          <a:srgbClr val="BDE0EF"/>
                        </a:gs>
                        <a:gs pos="100000">
                          <a:srgbClr val="DFEFF6"/>
                        </a:gs>
                      </a:gsLst>
                      <a:lin ang="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6 118 600,11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91CFE8"/>
                        </a:gs>
                        <a:gs pos="50000">
                          <a:srgbClr val="BDE0EF"/>
                        </a:gs>
                        <a:gs pos="100000">
                          <a:srgbClr val="DFEFF6"/>
                        </a:gs>
                      </a:gsLst>
                      <a:lin ang="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5 938 065,26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91CFE8"/>
                        </a:gs>
                        <a:gs pos="50000">
                          <a:srgbClr val="BDE0EF"/>
                        </a:gs>
                        <a:gs pos="100000">
                          <a:srgbClr val="DFEFF6"/>
                        </a:gs>
                      </a:gsLst>
                      <a:path path="rect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marL="109538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anose="02020603050405020304" pitchFamily="18" charset="0"/>
                      </a:endParaRPr>
                    </a:p>
                    <a:p>
                      <a:pPr marL="109538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anose="02020603050405020304" pitchFamily="18" charset="0"/>
                        </a:rPr>
                        <a:t>97,0</a:t>
                      </a:r>
                    </a:p>
                  </a:txBody>
                  <a:tcPr marT="45717" marB="4571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91CFE8"/>
                        </a:gs>
                        <a:gs pos="50000">
                          <a:srgbClr val="BDE0EF"/>
                        </a:gs>
                        <a:gs pos="100000">
                          <a:srgbClr val="DFEFF6"/>
                        </a:gs>
                      </a:gsLst>
                      <a:path path="rect">
                        <a:fillToRect l="50000" t="50000" r="50000" b="50000"/>
                      </a:path>
                    </a:gradFill>
                  </a:tcPr>
                </a:tc>
              </a:tr>
              <a:tr h="457187">
                <a:tc>
                  <a:txBody>
                    <a:bodyPr/>
                    <a:lstStyle/>
                    <a:p>
                      <a:pPr marL="109538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«Формирование современной  городской  среды на территории муниципального  образования «</a:t>
                      </a:r>
                      <a:r>
                        <a:rPr kumimoji="0" lang="ru-RU" sz="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Устьянский</a:t>
                      </a:r>
                      <a:r>
                        <a:rPr kumimoji="0" 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муниципальный район»</a:t>
                      </a:r>
                    </a:p>
                  </a:txBody>
                  <a:tcPr marT="45717" marB="45717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91CFE8"/>
                        </a:gs>
                        <a:gs pos="50000">
                          <a:srgbClr val="BDE0EF"/>
                        </a:gs>
                        <a:gs pos="100000">
                          <a:srgbClr val="DFEFF6"/>
                        </a:gs>
                      </a:gsLst>
                      <a:lin ang="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11 859 956,94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91CFE8"/>
                        </a:gs>
                        <a:gs pos="50000">
                          <a:srgbClr val="BDE0EF"/>
                        </a:gs>
                        <a:gs pos="100000">
                          <a:srgbClr val="DFEFF6"/>
                        </a:gs>
                      </a:gsLst>
                      <a:lin ang="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11 859 956,94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91CFE8"/>
                        </a:gs>
                        <a:gs pos="50000">
                          <a:srgbClr val="BDE0EF"/>
                        </a:gs>
                        <a:gs pos="100000">
                          <a:srgbClr val="DFEFF6"/>
                        </a:gs>
                      </a:gsLst>
                      <a:path path="rect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marL="109538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anose="02020603050405020304" pitchFamily="18" charset="0"/>
                      </a:endParaRPr>
                    </a:p>
                    <a:p>
                      <a:pPr marL="109538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anose="02020603050405020304" pitchFamily="18" charset="0"/>
                        </a:rPr>
                        <a:t>100,0</a:t>
                      </a:r>
                    </a:p>
                  </a:txBody>
                  <a:tcPr marT="45717" marB="4571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91CFE8"/>
                        </a:gs>
                        <a:gs pos="50000">
                          <a:srgbClr val="BDE0EF"/>
                        </a:gs>
                        <a:gs pos="100000">
                          <a:srgbClr val="DFEFF6"/>
                        </a:gs>
                      </a:gsLst>
                      <a:path path="rect">
                        <a:fillToRect l="50000" t="50000" r="50000" b="50000"/>
                      </a:path>
                    </a:gradFill>
                  </a:tcPr>
                </a:tc>
              </a:tr>
            </a:tbl>
          </a:graphicData>
        </a:graphic>
      </p:graphicFrame>
      <p:sp>
        <p:nvSpPr>
          <p:cNvPr id="2" name="Скругленный прямоугольник 4"/>
          <p:cNvSpPr/>
          <p:nvPr/>
        </p:nvSpPr>
        <p:spPr>
          <a:xfrm>
            <a:off x="229466" y="4725144"/>
            <a:ext cx="1435096" cy="862856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000" b="1" dirty="0">
                <a:solidFill>
                  <a:schemeClr val="tx1"/>
                </a:solidFill>
                <a:latin typeface="Arial" charset="0"/>
              </a:rPr>
              <a:t>Общего характера</a:t>
            </a:r>
          </a:p>
          <a:p>
            <a:pPr algn="ctr">
              <a:defRPr/>
            </a:pPr>
            <a:r>
              <a:rPr lang="ru-RU" sz="1000" b="1" dirty="0">
                <a:solidFill>
                  <a:schemeClr val="tx1"/>
                </a:solidFill>
                <a:latin typeface="Arial" charset="0"/>
              </a:rPr>
              <a:t>( 3 программы )</a:t>
            </a:r>
          </a:p>
        </p:txBody>
      </p:sp>
      <p:graphicFrame>
        <p:nvGraphicFramePr>
          <p:cNvPr id="46177" name="Group 97"/>
          <p:cNvGraphicFramePr>
            <a:graphicFrameLocks noGrp="1"/>
          </p:cNvGraphicFramePr>
          <p:nvPr/>
        </p:nvGraphicFramePr>
        <p:xfrm>
          <a:off x="1827213" y="4716463"/>
          <a:ext cx="6992937" cy="1808162"/>
        </p:xfrm>
        <a:graphic>
          <a:graphicData uri="http://schemas.openxmlformats.org/drawingml/2006/table">
            <a:tbl>
              <a:tblPr/>
              <a:tblGrid>
                <a:gridCol w="3714898"/>
                <a:gridCol w="1384454"/>
                <a:gridCol w="1166025"/>
                <a:gridCol w="727560"/>
              </a:tblGrid>
              <a:tr h="596808">
                <a:tc>
                  <a:txBody>
                    <a:bodyPr/>
                    <a:lstStyle/>
                    <a:p>
                      <a:pPr marL="109538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Наименование  программ</a:t>
                      </a:r>
                    </a:p>
                  </a:txBody>
                  <a:tcPr marL="91436" marR="91436" marT="45699" marB="45699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91CFE8"/>
                        </a:gs>
                        <a:gs pos="50000">
                          <a:srgbClr val="BDE0EF"/>
                        </a:gs>
                        <a:gs pos="100000">
                          <a:srgbClr val="DFEFF6"/>
                        </a:gs>
                      </a:gsLst>
                      <a:lin ang="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109538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утверждено</a:t>
                      </a:r>
                    </a:p>
                  </a:txBody>
                  <a:tcPr marL="91436" marR="91436" marT="45699" marB="4569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91CFE8"/>
                        </a:gs>
                        <a:gs pos="50000">
                          <a:srgbClr val="BDE0EF"/>
                        </a:gs>
                        <a:gs pos="100000">
                          <a:srgbClr val="DFEFF6"/>
                        </a:gs>
                      </a:gsLst>
                      <a:lin ang="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109538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исполнено</a:t>
                      </a:r>
                    </a:p>
                  </a:txBody>
                  <a:tcPr marL="91436" marR="91436" marT="45699" marB="45699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91CFE8"/>
                        </a:gs>
                        <a:gs pos="50000">
                          <a:srgbClr val="BDE0EF"/>
                        </a:gs>
                        <a:gs pos="100000">
                          <a:srgbClr val="DFEFF6"/>
                        </a:gs>
                      </a:gsLst>
                      <a:path path="rect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marL="109538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% вып</a:t>
                      </a:r>
                    </a:p>
                  </a:txBody>
                  <a:tcPr marL="91436" marR="91436" marT="45699" marB="4569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91CFE8"/>
                        </a:gs>
                        <a:gs pos="50000">
                          <a:srgbClr val="BDE0EF"/>
                        </a:gs>
                        <a:gs pos="100000">
                          <a:srgbClr val="DFEFF6"/>
                        </a:gs>
                      </a:gsLst>
                      <a:path path="rect">
                        <a:fillToRect l="50000" t="50000" r="50000" b="50000"/>
                      </a:path>
                    </a:gradFill>
                  </a:tcPr>
                </a:tc>
              </a:tr>
              <a:tr h="444810">
                <a:tc>
                  <a:txBody>
                    <a:bodyPr/>
                    <a:lstStyle/>
                    <a:p>
                      <a:pPr marL="109538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"Управление муниципальным имуществом муниципального образования "Устьянский муниципальный район"</a:t>
                      </a:r>
                    </a:p>
                  </a:txBody>
                  <a:tcPr marL="91436" marR="91436" marT="45699" marB="45699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91CFE8"/>
                        </a:gs>
                        <a:gs pos="50000">
                          <a:srgbClr val="BDE0EF"/>
                        </a:gs>
                        <a:gs pos="100000">
                          <a:srgbClr val="DFEFF6"/>
                        </a:gs>
                      </a:gsLst>
                      <a:lin ang="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effectLst/>
                          <a:latin typeface="Arial"/>
                        </a:rPr>
                        <a:t>10 671 054,60</a:t>
                      </a:r>
                    </a:p>
                  </a:txBody>
                  <a:tcPr marL="9525" marR="9525" marT="952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91CFE8"/>
                        </a:gs>
                        <a:gs pos="50000">
                          <a:srgbClr val="BDE0EF"/>
                        </a:gs>
                        <a:gs pos="100000">
                          <a:srgbClr val="DFEFF6"/>
                        </a:gs>
                      </a:gsLst>
                      <a:lin ang="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effectLst/>
                          <a:latin typeface="Arial"/>
                        </a:rPr>
                        <a:t>10 671 054,60</a:t>
                      </a:r>
                    </a:p>
                  </a:txBody>
                  <a:tcPr marL="9525" marR="9525" marT="952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91CFE8"/>
                        </a:gs>
                        <a:gs pos="50000">
                          <a:srgbClr val="BDE0EF"/>
                        </a:gs>
                        <a:gs pos="100000">
                          <a:srgbClr val="DFEFF6"/>
                        </a:gs>
                      </a:gsLst>
                      <a:path path="rect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marL="109538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100,0</a:t>
                      </a:r>
                    </a:p>
                  </a:txBody>
                  <a:tcPr marL="91436" marR="91436" marT="45699" marB="4569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91CFE8"/>
                        </a:gs>
                        <a:gs pos="50000">
                          <a:srgbClr val="BDE0EF"/>
                        </a:gs>
                        <a:gs pos="100000">
                          <a:srgbClr val="DFEFF6"/>
                        </a:gs>
                      </a:gsLst>
                      <a:path path="rect">
                        <a:fillToRect l="50000" t="50000" r="50000" b="50000"/>
                      </a:path>
                    </a:gradFill>
                  </a:tcPr>
                </a:tc>
              </a:tr>
              <a:tr h="396907">
                <a:tc>
                  <a:txBody>
                    <a:bodyPr/>
                    <a:lstStyle/>
                    <a:p>
                      <a:pPr marL="109538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"Управление муниципальными финансами и муниципальным долгом </a:t>
                      </a:r>
                      <a:r>
                        <a:rPr kumimoji="0" lang="ru-RU" sz="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Устьянского</a:t>
                      </a:r>
                      <a:r>
                        <a:rPr kumimoji="0" 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района "</a:t>
                      </a:r>
                    </a:p>
                  </a:txBody>
                  <a:tcPr marL="91436" marR="91436" marT="45699" marB="45699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91CFE8"/>
                        </a:gs>
                        <a:gs pos="50000">
                          <a:srgbClr val="BDE0EF"/>
                        </a:gs>
                        <a:gs pos="100000">
                          <a:srgbClr val="DFEFF6"/>
                        </a:gs>
                      </a:gsLst>
                      <a:lin ang="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effectLst/>
                          <a:latin typeface="Arial"/>
                        </a:rPr>
                        <a:t>57 761 936,00</a:t>
                      </a:r>
                    </a:p>
                  </a:txBody>
                  <a:tcPr marL="9525" marR="9525" marT="952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91CFE8"/>
                        </a:gs>
                        <a:gs pos="50000">
                          <a:srgbClr val="BDE0EF"/>
                        </a:gs>
                        <a:gs pos="100000">
                          <a:srgbClr val="DFEFF6"/>
                        </a:gs>
                      </a:gsLst>
                      <a:lin ang="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effectLst/>
                          <a:latin typeface="Arial"/>
                        </a:rPr>
                        <a:t>54 508 222,21</a:t>
                      </a:r>
                    </a:p>
                  </a:txBody>
                  <a:tcPr marL="9525" marR="9525" marT="952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91CFE8"/>
                        </a:gs>
                        <a:gs pos="50000">
                          <a:srgbClr val="BDE0EF"/>
                        </a:gs>
                        <a:gs pos="100000">
                          <a:srgbClr val="DFEFF6"/>
                        </a:gs>
                      </a:gsLst>
                      <a:path path="rect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marL="109538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94,4</a:t>
                      </a:r>
                    </a:p>
                  </a:txBody>
                  <a:tcPr marL="91436" marR="91436" marT="45699" marB="4569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91CFE8"/>
                        </a:gs>
                        <a:gs pos="50000">
                          <a:srgbClr val="BDE0EF"/>
                        </a:gs>
                        <a:gs pos="100000">
                          <a:srgbClr val="DFEFF6"/>
                        </a:gs>
                      </a:gsLst>
                      <a:path path="rect">
                        <a:fillToRect l="50000" t="50000" r="50000" b="50000"/>
                      </a:path>
                    </a:gradFill>
                  </a:tcPr>
                </a:tc>
              </a:tr>
              <a:tr h="369637">
                <a:tc>
                  <a:txBody>
                    <a:bodyPr/>
                    <a:lstStyle/>
                    <a:p>
                      <a:pPr marL="109538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«Ремонт и пожарная безопасность  недвижимого имущества МО «</a:t>
                      </a:r>
                      <a:r>
                        <a:rPr kumimoji="0" lang="ru-RU" sz="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Устьянский</a:t>
                      </a:r>
                      <a:r>
                        <a:rPr kumimoji="0" 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 муниципальный район»</a:t>
                      </a:r>
                    </a:p>
                  </a:txBody>
                  <a:tcPr marL="91436" marR="91436" marT="45699" marB="45699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91CFE8"/>
                        </a:gs>
                        <a:gs pos="50000">
                          <a:srgbClr val="BDE0EF"/>
                        </a:gs>
                        <a:gs pos="100000">
                          <a:srgbClr val="DFEFF6"/>
                        </a:gs>
                      </a:gsLst>
                      <a:lin ang="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effectLst/>
                          <a:latin typeface="Arial"/>
                        </a:rPr>
                        <a:t>2 610 227,32</a:t>
                      </a:r>
                    </a:p>
                  </a:txBody>
                  <a:tcPr marL="9525" marR="9525" marT="952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91CFE8"/>
                        </a:gs>
                        <a:gs pos="50000">
                          <a:srgbClr val="BDE0EF"/>
                        </a:gs>
                        <a:gs pos="100000">
                          <a:srgbClr val="DFEFF6"/>
                        </a:gs>
                      </a:gsLst>
                      <a:lin ang="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effectLst/>
                          <a:latin typeface="Arial"/>
                        </a:rPr>
                        <a:t>390 227,32</a:t>
                      </a:r>
                    </a:p>
                  </a:txBody>
                  <a:tcPr marL="9525" marR="9525" marT="952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91CFE8"/>
                        </a:gs>
                        <a:gs pos="50000">
                          <a:srgbClr val="BDE0EF"/>
                        </a:gs>
                        <a:gs pos="100000">
                          <a:srgbClr val="DFEFF6"/>
                        </a:gs>
                      </a:gsLst>
                      <a:path path="rect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marL="109538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14,9</a:t>
                      </a:r>
                    </a:p>
                  </a:txBody>
                  <a:tcPr marL="91436" marR="91436" marT="45699" marB="4569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91CFE8"/>
                        </a:gs>
                        <a:gs pos="50000">
                          <a:srgbClr val="BDE0EF"/>
                        </a:gs>
                        <a:gs pos="100000">
                          <a:srgbClr val="DFEFF6"/>
                        </a:gs>
                      </a:gsLst>
                      <a:path path="rect">
                        <a:fillToRect l="50000" t="50000" r="50000" b="50000"/>
                      </a:path>
                    </a:gra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Рисунок 3" descr="51a752bf76749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65" r="8235" b="-64"/>
          <a:stretch>
            <a:fillRect/>
          </a:stretch>
        </p:blipFill>
        <p:spPr bwMode="auto">
          <a:xfrm>
            <a:off x="4000500" y="4000500"/>
            <a:ext cx="4857750" cy="2500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19" name="Rectangle 5"/>
          <p:cNvSpPr>
            <a:spLocks noGrp="1"/>
          </p:cNvSpPr>
          <p:nvPr>
            <p:ph idx="4294967295"/>
          </p:nvPr>
        </p:nvSpPr>
        <p:spPr>
          <a:xfrm>
            <a:off x="1214438" y="1071563"/>
            <a:ext cx="7715250" cy="3214687"/>
          </a:xfrm>
        </p:spPr>
        <p:txBody>
          <a:bodyPr/>
          <a:lstStyle/>
          <a:p>
            <a:pPr marL="0" indent="358775" algn="just" eaLnBrk="1" hangingPunct="1">
              <a:lnSpc>
                <a:spcPct val="90000"/>
              </a:lnSpc>
              <a:spcBef>
                <a:spcPct val="0"/>
              </a:spcBef>
              <a:buFont typeface="Wingdings 2" pitchFamily="18" charset="2"/>
              <a:buNone/>
            </a:pPr>
            <a:r>
              <a:rPr lang="ru-RU" altLang="ru-RU" sz="1600" smtClean="0">
                <a:latin typeface="Lucida Sans Unicode" pitchFamily="34" charset="0"/>
              </a:rPr>
              <a:t>«Бюджет для граждан» познакомит Вас с положениями основного документа Устьянского района – бюджета муниципального образования «Устьянский муниципальный район».</a:t>
            </a:r>
          </a:p>
          <a:p>
            <a:pPr marL="0" indent="358775" algn="just" eaLnBrk="1" hangingPunct="1">
              <a:lnSpc>
                <a:spcPct val="90000"/>
              </a:lnSpc>
              <a:spcBef>
                <a:spcPct val="0"/>
              </a:spcBef>
              <a:buFont typeface="Wingdings 2" pitchFamily="18" charset="2"/>
              <a:buNone/>
            </a:pPr>
            <a:r>
              <a:rPr lang="ru-RU" altLang="ru-RU" sz="1600" smtClean="0">
                <a:latin typeface="Lucida Sans Unicode" pitchFamily="34" charset="0"/>
              </a:rPr>
              <a:t>Представленная информация предназначена для широкого круга пользователей и будет интересна  и полезна всем, так как районный бюджет затрагивает интересы каждого жителя Устьянского района.</a:t>
            </a:r>
          </a:p>
          <a:p>
            <a:pPr marL="0" indent="358775" algn="just" eaLnBrk="1" hangingPunct="1">
              <a:lnSpc>
                <a:spcPct val="90000"/>
              </a:lnSpc>
              <a:spcBef>
                <a:spcPct val="0"/>
              </a:spcBef>
              <a:buFont typeface="Wingdings 2" pitchFamily="18" charset="2"/>
              <a:buNone/>
            </a:pPr>
            <a:r>
              <a:rPr lang="ru-RU" altLang="ru-RU" sz="1600" smtClean="0">
                <a:latin typeface="Lucida Sans Unicode" pitchFamily="34" charset="0"/>
              </a:rPr>
              <a:t>«Бюджет для граждан» нацелен на получение обратной связи от граждан, которым интересны современные финансовые проблемы.</a:t>
            </a:r>
          </a:p>
          <a:p>
            <a:pPr marL="0" indent="358775" algn="just" eaLnBrk="1" hangingPunct="1">
              <a:lnSpc>
                <a:spcPct val="90000"/>
              </a:lnSpc>
              <a:spcBef>
                <a:spcPct val="0"/>
              </a:spcBef>
              <a:buFont typeface="Wingdings 2" pitchFamily="18" charset="2"/>
              <a:buNone/>
            </a:pPr>
            <a:r>
              <a:rPr lang="ru-RU" altLang="ru-RU" sz="1600" smtClean="0">
                <a:latin typeface="Lucida Sans Unicode" pitchFamily="34" charset="0"/>
              </a:rPr>
              <a:t>Внимательное изучение бюджета дает представление  о намерениях власти, политике, о распределении финансов.</a:t>
            </a:r>
          </a:p>
          <a:p>
            <a:pPr marL="0" indent="358775" algn="just" eaLnBrk="1" hangingPunct="1">
              <a:lnSpc>
                <a:spcPct val="90000"/>
              </a:lnSpc>
              <a:spcBef>
                <a:spcPct val="0"/>
              </a:spcBef>
              <a:buFont typeface="Wingdings 2" pitchFamily="18" charset="2"/>
              <a:buNone/>
            </a:pPr>
            <a:r>
              <a:rPr lang="ru-RU" altLang="ru-RU" sz="1600" smtClean="0">
                <a:latin typeface="Lucida Sans Unicode" pitchFamily="34" charset="0"/>
              </a:rPr>
              <a:t>Надеемся, что представление бюджета в понятной для жителей форме повысит уровень общественного участия граждан в бюджетном процессе.</a:t>
            </a:r>
          </a:p>
        </p:txBody>
      </p:sp>
      <p:sp>
        <p:nvSpPr>
          <p:cNvPr id="15362" name="Rectangle 4"/>
          <p:cNvSpPr>
            <a:spLocks noGrp="1"/>
          </p:cNvSpPr>
          <p:nvPr>
            <p:ph type="title" idx="4294967295"/>
          </p:nvPr>
        </p:nvSpPr>
        <p:spPr bwMode="auto">
          <a:xfrm>
            <a:off x="1143000" y="214313"/>
            <a:ext cx="7858125" cy="714375"/>
          </a:xfrm>
        </p:spPr>
        <p:txBody>
          <a:bodyPr wrap="square" lIns="91440" tIns="45720" rIns="91440" bIns="45720" numCol="1" rtlCol="0" anchorCtr="0" compatLnSpc="1">
            <a:prstTxWarp prst="textNoShape">
              <a:avLst/>
            </a:prstTxWarp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3200" dirty="0" smtClean="0">
                <a:solidFill>
                  <a:schemeClr val="tx1"/>
                </a:solidFill>
                <a:effectLst/>
                <a:latin typeface="+mj-lt"/>
              </a:rPr>
              <a:t>Что такое «Бюджет для граждан?»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1142976" y="188640"/>
            <a:ext cx="7858180" cy="648072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000" dirty="0">
                <a:solidFill>
                  <a:schemeClr val="tx1"/>
                </a:solidFill>
                <a:latin typeface="Arial" charset="0"/>
              </a:rPr>
              <a:t>Итоги исполнения местного бюджета </a:t>
            </a:r>
          </a:p>
          <a:p>
            <a:pPr algn="ctr">
              <a:defRPr/>
            </a:pPr>
            <a:r>
              <a:rPr lang="ru-RU" sz="2000" dirty="0">
                <a:solidFill>
                  <a:schemeClr val="tx1"/>
                </a:solidFill>
                <a:latin typeface="Arial" charset="0"/>
              </a:rPr>
              <a:t>за 2020 год (руб.)</a:t>
            </a:r>
          </a:p>
        </p:txBody>
      </p:sp>
      <p:sp>
        <p:nvSpPr>
          <p:cNvPr id="27653" name="TextBox 8"/>
          <p:cNvSpPr txBox="1">
            <a:spLocks noChangeArrowheads="1"/>
          </p:cNvSpPr>
          <p:nvPr/>
        </p:nvSpPr>
        <p:spPr bwMode="auto">
          <a:xfrm>
            <a:off x="7715250" y="5988050"/>
            <a:ext cx="1223963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ts val="400"/>
              </a:spcBef>
              <a:buClr>
                <a:schemeClr val="accent1"/>
              </a:buClr>
              <a:buSzPct val="68000"/>
              <a:buFont typeface="Wingdings 3" pitchFamily="18" charset="2"/>
              <a:buChar char=""/>
              <a:defRPr sz="27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ts val="325"/>
              </a:spcBef>
              <a:buClr>
                <a:schemeClr val="accent1"/>
              </a:buClr>
              <a:buFont typeface="Verdana" pitchFamily="34" charset="0"/>
              <a:buChar char="◦"/>
              <a:defRPr sz="23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ts val="350"/>
              </a:spcBef>
              <a:buClr>
                <a:schemeClr val="accent2"/>
              </a:buClr>
              <a:buSzPct val="100000"/>
              <a:buFont typeface="Wingdings 2" pitchFamily="18" charset="2"/>
              <a:buChar char=""/>
              <a:defRPr sz="21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ts val="350"/>
              </a:spcBef>
              <a:buClr>
                <a:schemeClr val="accent2"/>
              </a:buClr>
              <a:buFont typeface="Wingdings 2" pitchFamily="18" charset="2"/>
              <a:buChar char=""/>
              <a:defRPr sz="19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ts val="350"/>
              </a:spcBef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800">
                <a:latin typeface="Constantia" pitchFamily="18" charset="0"/>
              </a:rPr>
              <a:t>руб.</a:t>
            </a:r>
          </a:p>
        </p:txBody>
      </p:sp>
      <p:graphicFrame>
        <p:nvGraphicFramePr>
          <p:cNvPr id="27654" name="Object 15"/>
          <p:cNvGraphicFramePr>
            <a:graphicFrameLocks noChangeAspect="1"/>
          </p:cNvGraphicFramePr>
          <p:nvPr/>
        </p:nvGraphicFramePr>
        <p:xfrm>
          <a:off x="1277938" y="1012825"/>
          <a:ext cx="7208837" cy="4483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656" r:id="rId3" imgW="7206097" imgH="4487045" progId="Excel.Chart.8">
                  <p:embed/>
                </p:oleObj>
              </mc:Choice>
              <mc:Fallback>
                <p:oleObj r:id="rId3" imgW="7206097" imgH="4487045" progId="Excel.Chart.8">
                  <p:embed/>
                  <p:pic>
                    <p:nvPicPr>
                      <p:cNvPr id="0" name="Objec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77938" y="1012825"/>
                        <a:ext cx="7208837" cy="4483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655" name="Object 12"/>
          <p:cNvGraphicFramePr>
            <a:graphicFrameLocks noChangeAspect="1"/>
          </p:cNvGraphicFramePr>
          <p:nvPr/>
        </p:nvGraphicFramePr>
        <p:xfrm>
          <a:off x="957263" y="1258888"/>
          <a:ext cx="7186612" cy="30972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657" name="Диаграмма" r:id="rId6" imgW="6724731" imgH="2895620" progId="Excel.Chart.8">
                  <p:embed/>
                </p:oleObj>
              </mc:Choice>
              <mc:Fallback>
                <p:oleObj name="Диаграмма" r:id="rId6" imgW="6724731" imgH="2895620" progId="Excel.Chart.8">
                  <p:embed/>
                  <p:pic>
                    <p:nvPicPr>
                      <p:cNvPr id="0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57263" y="1258888"/>
                        <a:ext cx="7186612" cy="30972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785786" y="260648"/>
            <a:ext cx="7855712" cy="720080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>
                <a:solidFill>
                  <a:schemeClr val="tx1"/>
                </a:solidFill>
              </a:rPr>
              <a:t>Муниципальный долг</a:t>
            </a:r>
          </a:p>
        </p:txBody>
      </p:sp>
      <p:graphicFrame>
        <p:nvGraphicFramePr>
          <p:cNvPr id="74887" name="Group 135"/>
          <p:cNvGraphicFramePr>
            <a:graphicFrameLocks noGrp="1"/>
          </p:cNvGraphicFramePr>
          <p:nvPr/>
        </p:nvGraphicFramePr>
        <p:xfrm>
          <a:off x="1331913" y="4505325"/>
          <a:ext cx="5832475" cy="1371600"/>
        </p:xfrm>
        <a:graphic>
          <a:graphicData uri="http://schemas.openxmlformats.org/drawingml/2006/table">
            <a:tbl>
              <a:tblPr/>
              <a:tblGrid>
                <a:gridCol w="2946400"/>
                <a:gridCol w="1443037"/>
                <a:gridCol w="1443038"/>
              </a:tblGrid>
              <a:tr h="273630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Sans Unicode" pitchFamily="34" charset="0"/>
                        </a:rPr>
                        <a:t>Показатель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91CFE8"/>
                        </a:gs>
                        <a:gs pos="50000">
                          <a:srgbClr val="BDE0EF"/>
                        </a:gs>
                        <a:gs pos="100000">
                          <a:srgbClr val="DFEFF6"/>
                        </a:gs>
                      </a:gsLst>
                      <a:lin ang="0" scaled="1"/>
                    </a:gra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Sans Unicode" pitchFamily="34" charset="0"/>
                        </a:rPr>
                        <a:t>2020 год</a:t>
                      </a: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 (руб.)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91CFE8"/>
                        </a:gs>
                        <a:gs pos="50000">
                          <a:srgbClr val="BDE0EF"/>
                        </a:gs>
                        <a:gs pos="100000">
                          <a:srgbClr val="DFEFF6"/>
                        </a:gs>
                      </a:gsLst>
                      <a:path path="rect">
                        <a:fillToRect l="50000" t="50000" r="50000" b="50000"/>
                      </a:path>
                    </a:gra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7363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Sans Unicode" pitchFamily="34" charset="0"/>
                        </a:rPr>
                        <a:t>получение</a:t>
                      </a:r>
                    </a:p>
                  </a:txBody>
                  <a:tcPr anchor="ctr" horzOverflow="overflow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91CFE8"/>
                        </a:gs>
                        <a:gs pos="50000">
                          <a:srgbClr val="BDE0EF"/>
                        </a:gs>
                        <a:gs pos="100000">
                          <a:srgbClr val="DFEFF6"/>
                        </a:gs>
                      </a:gsLst>
                      <a:path path="rect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Sans Unicode" pitchFamily="34" charset="0"/>
                        </a:rPr>
                        <a:t>погашение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91CFE8"/>
                        </a:gs>
                        <a:gs pos="50000">
                          <a:srgbClr val="BDE0EF"/>
                        </a:gs>
                        <a:gs pos="100000">
                          <a:srgbClr val="DFEFF6"/>
                        </a:gs>
                      </a:gsLst>
                      <a:path path="rect">
                        <a:fillToRect l="50000" t="50000" r="50000" b="50000"/>
                      </a:path>
                    </a:gradFill>
                  </a:tcPr>
                </a:tc>
              </a:tr>
              <a:tr h="273630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Sans Unicode" pitchFamily="34" charset="0"/>
                        </a:rPr>
                        <a:t>Бюджетный кредит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91CFE8"/>
                        </a:gs>
                        <a:gs pos="50000">
                          <a:srgbClr val="BDE0EF"/>
                        </a:gs>
                        <a:gs pos="100000">
                          <a:srgbClr val="DFEFF6"/>
                        </a:gs>
                      </a:gsLst>
                      <a:lin ang="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Lucida Sans Unicode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91CFE8"/>
                        </a:gs>
                        <a:gs pos="50000">
                          <a:srgbClr val="BDE0EF"/>
                        </a:gs>
                        <a:gs pos="100000">
                          <a:srgbClr val="DFEFF6"/>
                        </a:gs>
                      </a:gsLst>
                      <a:path path="rect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Lucida Sans Unicode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91CFE8"/>
                        </a:gs>
                        <a:gs pos="50000">
                          <a:srgbClr val="BDE0EF"/>
                        </a:gs>
                        <a:gs pos="100000">
                          <a:srgbClr val="DFEFF6"/>
                        </a:gs>
                      </a:gsLst>
                      <a:path path="rect">
                        <a:fillToRect l="50000" t="50000" r="50000" b="50000"/>
                      </a:path>
                    </a:gradFill>
                  </a:tcPr>
                </a:tc>
              </a:tr>
              <a:tr h="273630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Sans Unicode" pitchFamily="34" charset="0"/>
                        </a:rPr>
                        <a:t>Кредит от кредитных учреждений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91CFE8"/>
                        </a:gs>
                        <a:gs pos="50000">
                          <a:srgbClr val="BDE0EF"/>
                        </a:gs>
                        <a:gs pos="100000">
                          <a:srgbClr val="DFEFF6"/>
                        </a:gs>
                      </a:gsLst>
                      <a:lin ang="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65 300 </a:t>
                      </a: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Sans Unicode" pitchFamily="34" charset="0"/>
                        </a:rPr>
                        <a:t>000,00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91CFE8"/>
                        </a:gs>
                        <a:gs pos="50000">
                          <a:srgbClr val="BDE0EF"/>
                        </a:gs>
                        <a:gs pos="100000">
                          <a:srgbClr val="DFEFF6"/>
                        </a:gs>
                      </a:gsLst>
                      <a:path path="rect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Sans Unicode" pitchFamily="34" charset="0"/>
                        </a:rPr>
                        <a:t>39 000 000,0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91CFE8"/>
                        </a:gs>
                        <a:gs pos="50000">
                          <a:srgbClr val="BDE0EF"/>
                        </a:gs>
                        <a:gs pos="100000">
                          <a:srgbClr val="DFEFF6"/>
                        </a:gs>
                      </a:gsLst>
                      <a:path path="rect">
                        <a:fillToRect l="50000" t="50000" r="50000" b="50000"/>
                      </a:path>
                    </a:gradFill>
                  </a:tcPr>
                </a:tc>
              </a:tr>
              <a:tr h="273630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Sans Unicode" pitchFamily="34" charset="0"/>
                        </a:rPr>
                        <a:t>Гарантии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91CFE8"/>
                        </a:gs>
                        <a:gs pos="50000">
                          <a:srgbClr val="BDE0EF"/>
                        </a:gs>
                        <a:gs pos="100000">
                          <a:srgbClr val="DFEFF6"/>
                        </a:gs>
                      </a:gsLst>
                      <a:lin ang="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Sans Unicode" pitchFamily="34" charset="0"/>
                        </a:rPr>
                        <a:t>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91CFE8"/>
                        </a:gs>
                        <a:gs pos="50000">
                          <a:srgbClr val="BDE0EF"/>
                        </a:gs>
                        <a:gs pos="100000">
                          <a:srgbClr val="DFEFF6"/>
                        </a:gs>
                      </a:gsLst>
                      <a:path path="rect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Sans Unicode" pitchFamily="34" charset="0"/>
                        </a:rPr>
                        <a:t>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91CFE8"/>
                        </a:gs>
                        <a:gs pos="50000">
                          <a:srgbClr val="BDE0EF"/>
                        </a:gs>
                        <a:gs pos="100000">
                          <a:srgbClr val="DFEFF6"/>
                        </a:gs>
                      </a:gsLst>
                      <a:path path="rect">
                        <a:fillToRect l="50000" t="50000" r="50000" b="50000"/>
                      </a:path>
                    </a:gradFill>
                  </a:tcPr>
                </a:tc>
              </a:tr>
            </a:tbl>
          </a:graphicData>
        </a:graphic>
      </p:graphicFrame>
      <p:pic>
        <p:nvPicPr>
          <p:cNvPr id="28704" name="Picture 36" descr="7965418-wallet-mone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5825" y="4797425"/>
            <a:ext cx="1908175" cy="1223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705" name="Rectangle 35"/>
          <p:cNvSpPr>
            <a:spLocks noChangeArrowheads="1"/>
          </p:cNvSpPr>
          <p:nvPr/>
        </p:nvSpPr>
        <p:spPr bwMode="auto">
          <a:xfrm>
            <a:off x="1171575" y="3787775"/>
            <a:ext cx="63373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ts val="400"/>
              </a:spcBef>
              <a:buClr>
                <a:schemeClr val="accent1"/>
              </a:buClr>
              <a:buSzPct val="68000"/>
              <a:buFont typeface="Wingdings 3" pitchFamily="18" charset="2"/>
              <a:buChar char=""/>
              <a:defRPr sz="27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ts val="325"/>
              </a:spcBef>
              <a:buClr>
                <a:schemeClr val="accent1"/>
              </a:buClr>
              <a:buFont typeface="Verdana" pitchFamily="34" charset="0"/>
              <a:buChar char="◦"/>
              <a:defRPr sz="23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ts val="350"/>
              </a:spcBef>
              <a:buClr>
                <a:schemeClr val="accent2"/>
              </a:buClr>
              <a:buSzPct val="100000"/>
              <a:buFont typeface="Wingdings 2" pitchFamily="18" charset="2"/>
              <a:buChar char=""/>
              <a:defRPr sz="21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ts val="350"/>
              </a:spcBef>
              <a:buClr>
                <a:schemeClr val="accent2"/>
              </a:buClr>
              <a:buFont typeface="Wingdings 2" pitchFamily="18" charset="2"/>
              <a:buChar char=""/>
              <a:defRPr sz="19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ts val="350"/>
              </a:spcBef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ru-RU" altLang="ru-RU" sz="1600">
              <a:solidFill>
                <a:srgbClr val="000000"/>
              </a:solidFill>
              <a:latin typeface="Times New Roman" pitchFamily="18" charset="0"/>
            </a:endParaRP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600">
                <a:solidFill>
                  <a:srgbClr val="000000"/>
                </a:solidFill>
                <a:latin typeface="Times New Roman" pitchFamily="18" charset="0"/>
              </a:rPr>
              <a:t>В 2020 году были привлечены </a:t>
            </a:r>
            <a:r>
              <a:rPr lang="en-US" altLang="ru-RU" sz="160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ru-RU" altLang="ru-RU" sz="1600">
                <a:solidFill>
                  <a:srgbClr val="000000"/>
                </a:solidFill>
                <a:latin typeface="Times New Roman" pitchFamily="18" charset="0"/>
              </a:rPr>
              <a:t>и погашены кредиты</a:t>
            </a:r>
          </a:p>
        </p:txBody>
      </p:sp>
      <p:sp>
        <p:nvSpPr>
          <p:cNvPr id="28706" name="Rectangle 86"/>
          <p:cNvSpPr>
            <a:spLocks noChangeArrowheads="1"/>
          </p:cNvSpPr>
          <p:nvPr/>
        </p:nvSpPr>
        <p:spPr bwMode="auto">
          <a:xfrm>
            <a:off x="1028700" y="1289050"/>
            <a:ext cx="6791325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indent="220663" eaLnBrk="0" hangingPunct="0">
              <a:spcBef>
                <a:spcPts val="400"/>
              </a:spcBef>
              <a:buClr>
                <a:schemeClr val="accent1"/>
              </a:buClr>
              <a:buSzPct val="68000"/>
              <a:buFont typeface="Wingdings 3" pitchFamily="18" charset="2"/>
              <a:buChar char=""/>
              <a:tabLst>
                <a:tab pos="457200" algn="l"/>
              </a:tabLst>
              <a:defRPr sz="27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ts val="325"/>
              </a:spcBef>
              <a:buClr>
                <a:schemeClr val="accent1"/>
              </a:buClr>
              <a:buFont typeface="Verdana" pitchFamily="34" charset="0"/>
              <a:buChar char="◦"/>
              <a:tabLst>
                <a:tab pos="457200" algn="l"/>
              </a:tabLst>
              <a:defRPr sz="23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ts val="350"/>
              </a:spcBef>
              <a:buClr>
                <a:schemeClr val="accent2"/>
              </a:buClr>
              <a:buSzPct val="100000"/>
              <a:buFont typeface="Wingdings 2" pitchFamily="18" charset="2"/>
              <a:buChar char=""/>
              <a:tabLst>
                <a:tab pos="457200" algn="l"/>
              </a:tabLst>
              <a:defRPr sz="21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ts val="350"/>
              </a:spcBef>
              <a:buClr>
                <a:schemeClr val="accent2"/>
              </a:buClr>
              <a:buFont typeface="Wingdings 2" pitchFamily="18" charset="2"/>
              <a:buChar char=""/>
              <a:tabLst>
                <a:tab pos="457200" algn="l"/>
              </a:tabLst>
              <a:defRPr sz="19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ts val="350"/>
              </a:spcBef>
              <a:buClr>
                <a:schemeClr val="accent2"/>
              </a:buClr>
              <a:buFont typeface="Wingdings 2" pitchFamily="18" charset="2"/>
              <a:buChar char=""/>
              <a:tabLst>
                <a:tab pos="4572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tabLst>
                <a:tab pos="4572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tabLst>
                <a:tab pos="4572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tabLst>
                <a:tab pos="4572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tabLst>
                <a:tab pos="4572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600">
                <a:cs typeface="Times New Roman" pitchFamily="18" charset="0"/>
              </a:rPr>
              <a:t>Размер долга муниципального образования «Устьянский муниципальный район»</a:t>
            </a:r>
            <a:r>
              <a:rPr lang="ru-RU" altLang="ru-RU" sz="1600"/>
              <a:t> </a:t>
            </a:r>
            <a:r>
              <a:rPr lang="ru-RU" altLang="ru-RU" sz="1600">
                <a:cs typeface="Times New Roman" pitchFamily="18" charset="0"/>
              </a:rPr>
              <a:t>(руб.)</a:t>
            </a:r>
            <a:endParaRPr lang="ru-RU" altLang="ru-RU" sz="1600"/>
          </a:p>
        </p:txBody>
      </p:sp>
      <p:graphicFrame>
        <p:nvGraphicFramePr>
          <p:cNvPr id="74886" name="Group 134"/>
          <p:cNvGraphicFramePr>
            <a:graphicFrameLocks noGrp="1"/>
          </p:cNvGraphicFramePr>
          <p:nvPr/>
        </p:nvGraphicFramePr>
        <p:xfrm>
          <a:off x="1301750" y="1870075"/>
          <a:ext cx="6076950" cy="1728789"/>
        </p:xfrm>
        <a:graphic>
          <a:graphicData uri="http://schemas.openxmlformats.org/drawingml/2006/table">
            <a:tbl>
              <a:tblPr/>
              <a:tblGrid>
                <a:gridCol w="2011363"/>
                <a:gridCol w="2081212"/>
                <a:gridCol w="1984375"/>
              </a:tblGrid>
              <a:tr h="40346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Наименование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40" marB="4574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 01 января 2020 года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40" marB="4574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 01 января 2021 года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40" marB="4574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1838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Муниципальный долг</a:t>
                      </a: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 том числе: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40" marB="4574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39 000</a:t>
                      </a:r>
                      <a:r>
                        <a:rPr lang="ru-RU" sz="14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000,00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40" marB="4574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65 300</a:t>
                      </a:r>
                      <a:r>
                        <a:rPr lang="ru-RU" sz="14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000,00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40" marB="4574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0346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Коммерческий кредит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40" marB="4574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39 000 000,00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40" marB="4574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65 300 000,00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40" marB="4574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0346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Бюджетный кредит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40" marB="4574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0,00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40" marB="4574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0,00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40" marB="4574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1142976" y="260648"/>
            <a:ext cx="7858180" cy="720080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>
                <a:solidFill>
                  <a:schemeClr val="tx1"/>
                </a:solidFill>
              </a:rPr>
              <a:t>Контактная информация</a:t>
            </a:r>
          </a:p>
        </p:txBody>
      </p:sp>
      <p:sp>
        <p:nvSpPr>
          <p:cNvPr id="29701" name="TextBox 2"/>
          <p:cNvSpPr txBox="1">
            <a:spLocks noChangeArrowheads="1"/>
          </p:cNvSpPr>
          <p:nvPr/>
        </p:nvSpPr>
        <p:spPr bwMode="auto">
          <a:xfrm>
            <a:off x="1143000" y="1071563"/>
            <a:ext cx="7858125" cy="5162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ts val="400"/>
              </a:spcBef>
              <a:buClr>
                <a:schemeClr val="accent1"/>
              </a:buClr>
              <a:buSzPct val="68000"/>
              <a:buFont typeface="Wingdings 3" pitchFamily="18" charset="2"/>
              <a:buChar char=""/>
              <a:defRPr sz="27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ts val="325"/>
              </a:spcBef>
              <a:buClr>
                <a:schemeClr val="accent1"/>
              </a:buClr>
              <a:buFont typeface="Verdana" pitchFamily="34" charset="0"/>
              <a:buChar char="◦"/>
              <a:defRPr sz="23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ts val="350"/>
              </a:spcBef>
              <a:buClr>
                <a:schemeClr val="accent2"/>
              </a:buClr>
              <a:buSzPct val="100000"/>
              <a:buFont typeface="Wingdings 2" pitchFamily="18" charset="2"/>
              <a:buChar char=""/>
              <a:defRPr sz="21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ts val="350"/>
              </a:spcBef>
              <a:buClr>
                <a:schemeClr val="accent2"/>
              </a:buClr>
              <a:buFont typeface="Wingdings 2" pitchFamily="18" charset="2"/>
              <a:buChar char=""/>
              <a:defRPr sz="19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ts val="350"/>
              </a:spcBef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2000" b="1">
                <a:solidFill>
                  <a:srgbClr val="5E2D37"/>
                </a:solidFill>
              </a:rPr>
              <a:t>«Бюджет для граждан» 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2000" b="1">
                <a:solidFill>
                  <a:srgbClr val="5E2D37"/>
                </a:solidFill>
              </a:rPr>
              <a:t>подготовлен финансовым управлением 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2000" b="1">
                <a:solidFill>
                  <a:srgbClr val="5E2D37"/>
                </a:solidFill>
              </a:rPr>
              <a:t>администрации МО «Устьянский муниципальный район»</a:t>
            </a:r>
          </a:p>
          <a:p>
            <a:pPr algn="just" eaLnBrk="1" hangingPunct="1">
              <a:spcBef>
                <a:spcPct val="0"/>
              </a:spcBef>
              <a:buClrTx/>
              <a:buSzTx/>
              <a:buFontTx/>
              <a:buNone/>
            </a:pPr>
            <a:endParaRPr lang="ru-RU" altLang="ru-RU" sz="1600">
              <a:solidFill>
                <a:srgbClr val="5E2D37"/>
              </a:solidFill>
            </a:endParaRPr>
          </a:p>
          <a:p>
            <a:pPr algn="just" eaLnBrk="1" hangingPunct="1">
              <a:spcBef>
                <a:spcPct val="0"/>
              </a:spcBef>
              <a:buClrTx/>
              <a:buSzTx/>
              <a:buFontTx/>
              <a:buNone/>
            </a:pPr>
            <a:endParaRPr lang="ru-RU" altLang="ru-RU" sz="1600">
              <a:solidFill>
                <a:srgbClr val="5E2D37"/>
              </a:solidFill>
            </a:endParaRPr>
          </a:p>
          <a:p>
            <a:pPr algn="just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600" b="1">
                <a:solidFill>
                  <a:srgbClr val="5E2D37"/>
                </a:solidFill>
              </a:rPr>
              <a:t>Адрес:</a:t>
            </a:r>
          </a:p>
          <a:p>
            <a:pPr algn="just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600">
                <a:solidFill>
                  <a:srgbClr val="5E2D37"/>
                </a:solidFill>
              </a:rPr>
              <a:t>165210, Российская Федерация, Архангельская область Устьянский район рп.Октябрьский ул.Комсомольская д.7</a:t>
            </a:r>
          </a:p>
          <a:p>
            <a:pPr algn="just" eaLnBrk="1" hangingPunct="1">
              <a:spcBef>
                <a:spcPct val="0"/>
              </a:spcBef>
              <a:buClrTx/>
              <a:buSzTx/>
              <a:buFontTx/>
              <a:buNone/>
            </a:pPr>
            <a:endParaRPr lang="ru-RU" altLang="ru-RU" sz="1600">
              <a:solidFill>
                <a:srgbClr val="5E2D37"/>
              </a:solidFill>
            </a:endParaRPr>
          </a:p>
          <a:p>
            <a:pPr algn="just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600" b="1">
                <a:solidFill>
                  <a:srgbClr val="5E2D37"/>
                </a:solidFill>
              </a:rPr>
              <a:t>Телефон:</a:t>
            </a:r>
          </a:p>
          <a:p>
            <a:pPr algn="just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600">
                <a:solidFill>
                  <a:srgbClr val="5E2D37"/>
                </a:solidFill>
              </a:rPr>
              <a:t>(8 818 55) 5-21-79 – начальник финансового управления</a:t>
            </a:r>
          </a:p>
          <a:p>
            <a:pPr algn="just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600">
                <a:solidFill>
                  <a:srgbClr val="5E2D37"/>
                </a:solidFill>
              </a:rPr>
              <a:t>(8 818 55) 5-22-71 – заместитель начальника финансового управления</a:t>
            </a:r>
          </a:p>
          <a:p>
            <a:pPr algn="just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600">
                <a:solidFill>
                  <a:srgbClr val="5E2D37"/>
                </a:solidFill>
              </a:rPr>
              <a:t>(8 818 55) 5-11-89 – бухгалтерия финансового управления</a:t>
            </a:r>
          </a:p>
          <a:p>
            <a:pPr algn="just" eaLnBrk="1" hangingPunct="1">
              <a:spcBef>
                <a:spcPct val="0"/>
              </a:spcBef>
              <a:buClrTx/>
              <a:buSzTx/>
              <a:buFontTx/>
              <a:buNone/>
            </a:pPr>
            <a:endParaRPr lang="ru-RU" altLang="ru-RU" sz="1600">
              <a:solidFill>
                <a:srgbClr val="5E2D37"/>
              </a:solidFill>
            </a:endParaRPr>
          </a:p>
          <a:p>
            <a:pPr algn="just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600" b="1">
                <a:solidFill>
                  <a:srgbClr val="5E2D37"/>
                </a:solidFill>
              </a:rPr>
              <a:t>Электронная почта:</a:t>
            </a:r>
          </a:p>
          <a:p>
            <a:pPr algn="just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ru-RU" sz="1600">
                <a:solidFill>
                  <a:srgbClr val="5E2D37"/>
                </a:solidFill>
              </a:rPr>
              <a:t>raifoust@mail.ru</a:t>
            </a:r>
            <a:endParaRPr lang="ru-RU" altLang="ru-RU" sz="1600">
              <a:solidFill>
                <a:srgbClr val="5E2D37"/>
              </a:solidFill>
            </a:endParaRPr>
          </a:p>
          <a:p>
            <a:pPr algn="just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600" b="1">
                <a:solidFill>
                  <a:srgbClr val="5E2D37"/>
                </a:solidFill>
              </a:rPr>
              <a:t>Режим работы:</a:t>
            </a:r>
          </a:p>
          <a:p>
            <a:pPr algn="just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600">
                <a:solidFill>
                  <a:srgbClr val="5E2D37"/>
                </a:solidFill>
              </a:rPr>
              <a:t>ПН-ПТ с 08:00 – 17:00  </a:t>
            </a:r>
          </a:p>
          <a:p>
            <a:pPr algn="just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600">
                <a:solidFill>
                  <a:srgbClr val="5E2D37"/>
                </a:solidFill>
              </a:rPr>
              <a:t>Перерыв на обед: с 13:00 – 14:00</a:t>
            </a:r>
          </a:p>
          <a:p>
            <a:pPr algn="just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600">
                <a:solidFill>
                  <a:srgbClr val="5E2D37"/>
                </a:solidFill>
              </a:rPr>
              <a:t>СБ,ВС – выходные дни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8" name="Rectangle 8"/>
          <p:cNvSpPr>
            <a:spLocks noGrp="1"/>
          </p:cNvSpPr>
          <p:nvPr>
            <p:ph type="ctrTitle" idx="4294967295"/>
          </p:nvPr>
        </p:nvSpPr>
        <p:spPr bwMode="auto">
          <a:xfrm>
            <a:off x="1428750" y="214313"/>
            <a:ext cx="7715250" cy="719137"/>
          </a:xfrm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3200" dirty="0" smtClean="0">
                <a:solidFill>
                  <a:schemeClr val="tx1"/>
                </a:solidFill>
                <a:effectLst/>
                <a:latin typeface="+mj-lt"/>
              </a:rPr>
              <a:t>Что такое бюджет?</a:t>
            </a:r>
          </a:p>
        </p:txBody>
      </p:sp>
      <p:sp>
        <p:nvSpPr>
          <p:cNvPr id="10243" name="Rectangle 9"/>
          <p:cNvSpPr>
            <a:spLocks noGrp="1"/>
          </p:cNvSpPr>
          <p:nvPr>
            <p:ph type="subTitle" idx="4294967295"/>
          </p:nvPr>
        </p:nvSpPr>
        <p:spPr>
          <a:xfrm>
            <a:off x="1143000" y="1071563"/>
            <a:ext cx="7858125" cy="792162"/>
          </a:xfrm>
        </p:spPr>
        <p:txBody>
          <a:bodyPr/>
          <a:lstStyle/>
          <a:p>
            <a:pPr marL="0" lvl="4" indent="0" eaLnBrk="1" hangingPunct="1">
              <a:spcBef>
                <a:spcPct val="0"/>
              </a:spcBef>
              <a:buFont typeface="Wingdings 2" pitchFamily="18" charset="2"/>
              <a:buNone/>
            </a:pPr>
            <a:r>
              <a:rPr lang="ru-RU" altLang="ru-RU" sz="1600" smtClean="0">
                <a:latin typeface="Constantia" pitchFamily="18" charset="0"/>
              </a:rPr>
              <a:t>Бюджет – это план доходов и расходов.</a:t>
            </a:r>
          </a:p>
        </p:txBody>
      </p:sp>
      <p:sp>
        <p:nvSpPr>
          <p:cNvPr id="10244" name="Rectangle 10"/>
          <p:cNvSpPr>
            <a:spLocks noGrp="1"/>
          </p:cNvSpPr>
          <p:nvPr>
            <p:ph type="body" sz="half" idx="4294967295"/>
          </p:nvPr>
        </p:nvSpPr>
        <p:spPr>
          <a:xfrm>
            <a:off x="1143000" y="1571625"/>
            <a:ext cx="7750175" cy="1785938"/>
          </a:xfrm>
        </p:spPr>
        <p:txBody>
          <a:bodyPr/>
          <a:lstStyle/>
          <a:p>
            <a:pPr marL="0" lvl="4" indent="0" algn="just" eaLnBrk="1" hangingPunct="1">
              <a:lnSpc>
                <a:spcPct val="80000"/>
              </a:lnSpc>
              <a:spcBef>
                <a:spcPct val="0"/>
              </a:spcBef>
              <a:buClr>
                <a:srgbClr val="84AA33"/>
              </a:buClr>
              <a:buSzPct val="85000"/>
              <a:buFont typeface="Wingdings 2" pitchFamily="18" charset="2"/>
              <a:buNone/>
            </a:pPr>
            <a:r>
              <a:rPr lang="ru-RU" altLang="ru-RU" sz="1600" smtClean="0">
                <a:latin typeface="Constantia" pitchFamily="18" charset="0"/>
              </a:rPr>
              <a:t>Каждый житель Устьянского района Архангельской области является участником формирования этого плана с одной стороны как налогоплательщик, наполняя доходы бюджета, с другой  - он получает часть расходов как потребитель общественных услуг. Муниципальное образование расходует поступившие доходы для выполнения своих функций и предоставления муниципальных услуг: образование, культура, спорт, социальное обеспечение, поддержка экономики, гарантии безопасности и правопорядка, защита общественных интересов, гражданских прав и свобод и др.</a:t>
            </a:r>
          </a:p>
        </p:txBody>
      </p:sp>
      <p:sp>
        <p:nvSpPr>
          <p:cNvPr id="10245" name="Text Box 11"/>
          <p:cNvSpPr txBox="1">
            <a:spLocks noChangeArrowheads="1"/>
          </p:cNvSpPr>
          <p:nvPr/>
        </p:nvSpPr>
        <p:spPr bwMode="auto">
          <a:xfrm>
            <a:off x="1143000" y="3500438"/>
            <a:ext cx="7786688" cy="1344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ts val="400"/>
              </a:spcBef>
              <a:buClr>
                <a:schemeClr val="accent1"/>
              </a:buClr>
              <a:buSzPct val="68000"/>
              <a:buFont typeface="Wingdings 3" pitchFamily="18" charset="2"/>
              <a:buChar char=""/>
              <a:defRPr sz="27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ts val="325"/>
              </a:spcBef>
              <a:buClr>
                <a:schemeClr val="accent1"/>
              </a:buClr>
              <a:buFont typeface="Verdana" pitchFamily="34" charset="0"/>
              <a:buChar char="◦"/>
              <a:defRPr sz="23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ts val="350"/>
              </a:spcBef>
              <a:buClr>
                <a:schemeClr val="accent2"/>
              </a:buClr>
              <a:buSzPct val="100000"/>
              <a:buFont typeface="Wingdings 2" pitchFamily="18" charset="2"/>
              <a:buChar char=""/>
              <a:defRPr sz="21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ts val="350"/>
              </a:spcBef>
              <a:buClr>
                <a:schemeClr val="accent2"/>
              </a:buClr>
              <a:buFont typeface="Wingdings 2" pitchFamily="18" charset="2"/>
              <a:buChar char=""/>
              <a:defRPr sz="1900">
                <a:solidFill>
                  <a:schemeClr val="tx1"/>
                </a:solidFill>
                <a:latin typeface="Arial" charset="0"/>
              </a:defRPr>
            </a:lvl4pPr>
            <a:lvl5pPr eaLnBrk="0" hangingPunct="0">
              <a:spcBef>
                <a:spcPts val="350"/>
              </a:spcBef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Arial" charset="0"/>
              </a:defRPr>
            </a:lvl5pPr>
            <a:lvl6pPr marL="4572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Arial" charset="0"/>
              </a:defRPr>
            </a:lvl6pPr>
            <a:lvl7pPr marL="9144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Arial" charset="0"/>
              </a:defRPr>
            </a:lvl7pPr>
            <a:lvl8pPr marL="1371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Arial" charset="0"/>
              </a:defRPr>
            </a:lvl8pPr>
            <a:lvl9pPr marL="18288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lvl="4" algn="just" eaLnBrk="1" hangingPunct="1">
              <a:spcBef>
                <a:spcPct val="0"/>
              </a:spcBef>
              <a:buClr>
                <a:srgbClr val="84AA33"/>
              </a:buClr>
              <a:buSzPct val="85000"/>
              <a:buFontTx/>
              <a:buNone/>
            </a:pPr>
            <a:r>
              <a:rPr lang="ru-RU" altLang="ru-RU" sz="1600">
                <a:latin typeface="Constantia" pitchFamily="18" charset="0"/>
              </a:rPr>
              <a:t>Граждане – и как налогоплательщики, и как потребители общественных услуг – должны быть уверены в том, что передаваемые ими средства используются прозрачно и эффективно, приносят конкретные результаты как для общества в целом, так и для каждой семьи, для каждого человека</a:t>
            </a:r>
            <a:r>
              <a:rPr lang="ru-RU" altLang="ru-RU" sz="1600"/>
              <a:t>.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ru-RU" altLang="ru-RU" sz="1800"/>
          </a:p>
        </p:txBody>
      </p:sp>
      <p:pic>
        <p:nvPicPr>
          <p:cNvPr id="6" name="Picture 25" descr="18b8088ba1a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00760" y="4714884"/>
            <a:ext cx="2000264" cy="20002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4"/>
          <p:cNvPicPr>
            <a:picLocks noGrp="1" noChangeAspect="1" noChangeArrowheads="1"/>
          </p:cNvPicPr>
          <p:nvPr>
            <p:ph type="body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39750" y="260350"/>
            <a:ext cx="7993063" cy="54737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186007" y="512392"/>
            <a:ext cx="4643470" cy="1190884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50000"/>
              </a:schemeClr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400" b="1" dirty="0">
                <a:solidFill>
                  <a:schemeClr val="tx1"/>
                </a:solidFill>
                <a:latin typeface="Arial" charset="0"/>
              </a:rPr>
              <a:t>Бюджетная система </a:t>
            </a:r>
            <a:r>
              <a:rPr lang="ru-RU" sz="2400" b="1" dirty="0" err="1">
                <a:solidFill>
                  <a:schemeClr val="tx1"/>
                </a:solidFill>
                <a:latin typeface="Arial" charset="0"/>
              </a:rPr>
              <a:t>Устьянского</a:t>
            </a:r>
            <a:r>
              <a:rPr lang="ru-RU" sz="2400" b="1" dirty="0">
                <a:solidFill>
                  <a:schemeClr val="tx1"/>
                </a:solidFill>
                <a:latin typeface="Arial" charset="0"/>
              </a:rPr>
              <a:t> района</a:t>
            </a: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732393" y="3042765"/>
            <a:ext cx="1852532" cy="1465663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районный бюджет</a:t>
            </a: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3182573" y="3040115"/>
            <a:ext cx="2210082" cy="1431159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600" b="1">
                <a:solidFill>
                  <a:schemeClr val="tx1"/>
                </a:solidFill>
                <a:latin typeface="Arial" charset="0"/>
                <a:cs typeface="Arial" charset="0"/>
              </a:rPr>
              <a:t>бюджет Октябрьского городского поселения</a:t>
            </a:r>
            <a:endParaRPr lang="ru-RU" sz="1600" b="1">
              <a:solidFill>
                <a:srgbClr val="FFFFFF"/>
              </a:solidFill>
              <a:latin typeface="Arial" charset="0"/>
              <a:cs typeface="Arial" charset="0"/>
            </a:endParaRPr>
          </a:p>
        </p:txBody>
      </p:sp>
      <p:sp>
        <p:nvSpPr>
          <p:cNvPr id="7" name="Стрелка вправо 6"/>
          <p:cNvSpPr>
            <a:spLocks noChangeArrowheads="1"/>
          </p:cNvSpPr>
          <p:nvPr/>
        </p:nvSpPr>
        <p:spPr bwMode="auto">
          <a:xfrm rot="5400000">
            <a:off x="3774281" y="2083594"/>
            <a:ext cx="1223963" cy="485775"/>
          </a:xfrm>
          <a:prstGeom prst="rightArrow">
            <a:avLst>
              <a:gd name="adj1" fmla="val 50000"/>
              <a:gd name="adj2" fmla="val 49879"/>
            </a:avLst>
          </a:prstGeom>
          <a:solidFill>
            <a:schemeClr val="accent2">
              <a:lumMod val="40000"/>
              <a:lumOff val="60000"/>
            </a:schemeClr>
          </a:solidFill>
          <a:ln w="25400" algn="ctr">
            <a:solidFill>
              <a:schemeClr val="accent2">
                <a:lumMod val="50000"/>
              </a:schemeClr>
            </a:solidFill>
            <a:miter lim="800000"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schemeClr val="accent2">
                  <a:lumMod val="40000"/>
                  <a:lumOff val="60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8" name="Правая фигурная скобка 7"/>
          <p:cNvSpPr>
            <a:spLocks/>
          </p:cNvSpPr>
          <p:nvPr/>
        </p:nvSpPr>
        <p:spPr bwMode="auto">
          <a:xfrm rot="5400000">
            <a:off x="3852863" y="1076325"/>
            <a:ext cx="1069975" cy="7489825"/>
          </a:xfrm>
          <a:prstGeom prst="rightBrace">
            <a:avLst>
              <a:gd name="adj1" fmla="val 8588"/>
              <a:gd name="adj2" fmla="val 49343"/>
            </a:avLst>
          </a:prstGeom>
          <a:noFill/>
          <a:ln w="76200" cmpd="thickThin" algn="ctr">
            <a:solidFill>
              <a:srgbClr val="A3171E"/>
            </a:solidFill>
            <a:round/>
            <a:headEnd/>
            <a:tailEnd/>
          </a:ln>
          <a:effectLst>
            <a:outerShdw dist="38100" dir="5400000" rotWithShape="0">
              <a:srgbClr val="000000">
                <a:alpha val="34999"/>
              </a:srgbClr>
            </a:outerShdw>
          </a:effectLst>
        </p:spPr>
        <p:txBody>
          <a:bodyPr rot="10800000" vert="eaVert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latin typeface="+mn-lt"/>
              <a:cs typeface="+mn-cs"/>
            </a:endParaRPr>
          </a:p>
        </p:txBody>
      </p:sp>
      <p:sp>
        <p:nvSpPr>
          <p:cNvPr id="13" name="Стрелка углом 12"/>
          <p:cNvSpPr/>
          <p:nvPr/>
        </p:nvSpPr>
        <p:spPr>
          <a:xfrm rot="16200000" flipH="1">
            <a:off x="755650" y="1341438"/>
            <a:ext cx="1728788" cy="1008062"/>
          </a:xfrm>
          <a:prstGeom prst="bentArrow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12302" name="TextBox 14"/>
          <p:cNvSpPr txBox="1">
            <a:spLocks noChangeArrowheads="1"/>
          </p:cNvSpPr>
          <p:nvPr/>
        </p:nvSpPr>
        <p:spPr bwMode="auto">
          <a:xfrm>
            <a:off x="323850" y="5661025"/>
            <a:ext cx="806450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ts val="400"/>
              </a:spcBef>
              <a:buClr>
                <a:schemeClr val="accent1"/>
              </a:buClr>
              <a:buSzPct val="68000"/>
              <a:buFont typeface="Wingdings 3" pitchFamily="18" charset="2"/>
              <a:buChar char=""/>
              <a:defRPr sz="27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ts val="325"/>
              </a:spcBef>
              <a:buClr>
                <a:schemeClr val="accent1"/>
              </a:buClr>
              <a:buFont typeface="Verdana" pitchFamily="34" charset="0"/>
              <a:buChar char="◦"/>
              <a:defRPr sz="23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ts val="350"/>
              </a:spcBef>
              <a:buClr>
                <a:schemeClr val="accent2"/>
              </a:buClr>
              <a:buSzPct val="100000"/>
              <a:buFont typeface="Wingdings 2" pitchFamily="18" charset="2"/>
              <a:buChar char=""/>
              <a:defRPr sz="21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ts val="350"/>
              </a:spcBef>
              <a:buClr>
                <a:schemeClr val="accent2"/>
              </a:buClr>
              <a:buFont typeface="Wingdings 2" pitchFamily="18" charset="2"/>
              <a:buChar char=""/>
              <a:defRPr sz="19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ts val="350"/>
              </a:spcBef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2400" b="1">
                <a:solidFill>
                  <a:srgbClr val="002060"/>
                </a:solidFill>
                <a:latin typeface="Constantia" pitchFamily="18" charset="0"/>
              </a:rPr>
              <a:t>Консолидированный</a:t>
            </a:r>
            <a:r>
              <a:rPr lang="en-US" altLang="ru-RU" sz="2400" b="1">
                <a:solidFill>
                  <a:srgbClr val="002060"/>
                </a:solidFill>
                <a:latin typeface="Constantia" pitchFamily="18" charset="0"/>
              </a:rPr>
              <a:t> </a:t>
            </a:r>
            <a:r>
              <a:rPr lang="ru-RU" altLang="ru-RU" sz="2400" b="1">
                <a:solidFill>
                  <a:srgbClr val="002060"/>
                </a:solidFill>
                <a:latin typeface="Constantia" pitchFamily="18" charset="0"/>
              </a:rPr>
              <a:t>бюджет</a:t>
            </a:r>
            <a:endParaRPr lang="en-US" altLang="ru-RU" sz="2400" b="1">
              <a:solidFill>
                <a:srgbClr val="002060"/>
              </a:solidFill>
              <a:latin typeface="Constantia" pitchFamily="18" charset="0"/>
            </a:endParaRP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2400" b="1">
                <a:solidFill>
                  <a:srgbClr val="002060"/>
                </a:solidFill>
                <a:latin typeface="Constantia" pitchFamily="18" charset="0"/>
              </a:rPr>
              <a:t>Устьянского района</a:t>
            </a:r>
            <a:r>
              <a:rPr lang="en-US" altLang="ru-RU" sz="2400" b="1">
                <a:solidFill>
                  <a:srgbClr val="002060"/>
                </a:solidFill>
                <a:latin typeface="Constantia" pitchFamily="18" charset="0"/>
              </a:rPr>
              <a:t> </a:t>
            </a:r>
            <a:r>
              <a:rPr lang="ru-RU" altLang="ru-RU" sz="2400" b="1">
                <a:solidFill>
                  <a:srgbClr val="002060"/>
                </a:solidFill>
                <a:latin typeface="Constantia" pitchFamily="18" charset="0"/>
              </a:rPr>
              <a:t>Архангельской области</a:t>
            </a:r>
          </a:p>
        </p:txBody>
      </p:sp>
      <p:sp>
        <p:nvSpPr>
          <p:cNvPr id="12" name="Стрелка углом 11"/>
          <p:cNvSpPr/>
          <p:nvPr/>
        </p:nvSpPr>
        <p:spPr>
          <a:xfrm rot="5400000">
            <a:off x="6516688" y="1268412"/>
            <a:ext cx="1728788" cy="1008063"/>
          </a:xfrm>
          <a:prstGeom prst="bentArrow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5991267" y="3044822"/>
            <a:ext cx="1996719" cy="1440161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600" b="1">
                <a:solidFill>
                  <a:schemeClr val="tx1"/>
                </a:solidFill>
                <a:latin typeface="Arial" charset="0"/>
                <a:cs typeface="Arial" charset="0"/>
              </a:rPr>
              <a:t>бюджеты сельских поселений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1214414" y="188640"/>
            <a:ext cx="7678066" cy="648072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>
                <a:solidFill>
                  <a:schemeClr val="tx1"/>
                </a:solidFill>
              </a:rPr>
              <a:t>Основные понятия</a:t>
            </a:r>
          </a:p>
        </p:txBody>
      </p:sp>
      <p:sp>
        <p:nvSpPr>
          <p:cNvPr id="17413" name="TextBox 12"/>
          <p:cNvSpPr txBox="1">
            <a:spLocks noChangeArrowheads="1"/>
          </p:cNvSpPr>
          <p:nvPr/>
        </p:nvSpPr>
        <p:spPr bwMode="auto">
          <a:xfrm>
            <a:off x="684213" y="1428750"/>
            <a:ext cx="8064500" cy="338138"/>
          </a:xfrm>
          <a:prstGeom prst="rect">
            <a:avLst/>
          </a:prstGeom>
          <a:solidFill>
            <a:schemeClr val="bg2">
              <a:lumMod val="90000"/>
            </a:schemeClr>
          </a:solidFill>
          <a:ln w="9525">
            <a:solidFill>
              <a:schemeClr val="accent2">
                <a:lumMod val="40000"/>
                <a:lumOff val="60000"/>
              </a:schemeClr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1600" dirty="0">
                <a:latin typeface="Constantia" pitchFamily="18" charset="0"/>
              </a:rPr>
              <a:t>Поступающие в бюджет денежные средства являются  </a:t>
            </a:r>
            <a:r>
              <a:rPr lang="ru-RU" sz="1600" b="1" dirty="0">
                <a:latin typeface="Constantia" pitchFamily="18" charset="0"/>
              </a:rPr>
              <a:t>ДОХОДАМИ БЮДЖЕТА</a:t>
            </a:r>
            <a:endParaRPr lang="ru-RU" sz="1600" dirty="0">
              <a:latin typeface="Constantia" pitchFamily="18" charset="0"/>
            </a:endParaRPr>
          </a:p>
        </p:txBody>
      </p:sp>
      <p:sp>
        <p:nvSpPr>
          <p:cNvPr id="14" name="Стрелка вниз 13"/>
          <p:cNvSpPr/>
          <p:nvPr/>
        </p:nvSpPr>
        <p:spPr>
          <a:xfrm rot="2358155">
            <a:off x="2386013" y="1931988"/>
            <a:ext cx="234950" cy="1079500"/>
          </a:xfrm>
          <a:prstGeom prst="downArrow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5" name="Стрелка вниз 14"/>
          <p:cNvSpPr/>
          <p:nvPr/>
        </p:nvSpPr>
        <p:spPr>
          <a:xfrm rot="19149427">
            <a:off x="7235825" y="1916113"/>
            <a:ext cx="176213" cy="1006475"/>
          </a:xfrm>
          <a:prstGeom prst="downArrow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6" name="Стрелка вниз 15"/>
          <p:cNvSpPr/>
          <p:nvPr/>
        </p:nvSpPr>
        <p:spPr>
          <a:xfrm>
            <a:off x="4716463" y="2060575"/>
            <a:ext cx="215900" cy="792163"/>
          </a:xfrm>
          <a:prstGeom prst="downArrow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1331913" y="3040063"/>
            <a:ext cx="1655762" cy="3557587"/>
          </a:xfrm>
          <a:prstGeom prst="roundRect">
            <a:avLst>
              <a:gd name="adj" fmla="val 9930"/>
            </a:avLst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100" b="1">
                <a:solidFill>
                  <a:schemeClr val="tx1"/>
                </a:solidFill>
                <a:latin typeface="Arial" charset="0"/>
              </a:rPr>
              <a:t>НАЛОГОВЫЕ ДОХОДЫ            </a:t>
            </a:r>
            <a:r>
              <a:rPr lang="ru-RU" sz="1100">
                <a:solidFill>
                  <a:schemeClr val="tx1"/>
                </a:solidFill>
                <a:latin typeface="Arial" charset="0"/>
              </a:rPr>
              <a:t> часть доходов граждан и организаций, которые они обязаны заплатить государству (например, налог на доходы физических лиц, налог на прибыль, налог на имущество физических лиц, земельный налог, транспортный налог и др.)</a:t>
            </a:r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4067175" y="2997200"/>
            <a:ext cx="1584325" cy="3600450"/>
          </a:xfrm>
          <a:prstGeom prst="roundRect">
            <a:avLst>
              <a:gd name="adj" fmla="val 10978"/>
            </a:avLst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100" b="1">
                <a:solidFill>
                  <a:schemeClr val="tx1"/>
                </a:solidFill>
                <a:latin typeface="Arial" charset="0"/>
              </a:rPr>
              <a:t>НЕНАЛОГОВЫЕ ДОХОДЫ                       </a:t>
            </a:r>
            <a:r>
              <a:rPr lang="ru-RU" sz="1100">
                <a:solidFill>
                  <a:schemeClr val="tx1"/>
                </a:solidFill>
                <a:latin typeface="Arial" charset="0"/>
              </a:rPr>
              <a:t> платежи в виде штрафов, санкций за нарушение законодательства, платежи за пользование имуществом государства, средства самообложения граждан</a:t>
            </a:r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6804025" y="2997200"/>
            <a:ext cx="1728788" cy="3600450"/>
          </a:xfrm>
          <a:prstGeom prst="roundRect">
            <a:avLst>
              <a:gd name="adj" fmla="val 7206"/>
            </a:avLst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100" b="1">
                <a:solidFill>
                  <a:schemeClr val="tx1"/>
                </a:solidFill>
                <a:latin typeface="Arial" charset="0"/>
              </a:rPr>
              <a:t>БЕЗВОЗМЕЗДНЫЕ ПОСТУПЛЕНИЯ </a:t>
            </a:r>
            <a:r>
              <a:rPr lang="ru-RU" sz="1100">
                <a:solidFill>
                  <a:schemeClr val="tx1"/>
                </a:solidFill>
                <a:latin typeface="Arial" charset="0"/>
              </a:rPr>
              <a:t> средства, которые поступают в бюджет безвозмездно (денежные средства, поступающие из вышестоящего бюджета (например, дотация из областного бюджета), а также безвозмездные перечисления от физических и юридических лиц)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/>
          </p:cNvSpPr>
          <p:nvPr>
            <p:ph type="title" idx="4294967295"/>
          </p:nvPr>
        </p:nvSpPr>
        <p:spPr bwMode="auto">
          <a:xfrm>
            <a:off x="755650" y="1125538"/>
            <a:ext cx="7931150" cy="503237"/>
          </a:xfrm>
        </p:spPr>
        <p:txBody>
          <a:bodyPr wrap="square" lIns="91440" tIns="45720" rIns="91440" bIns="45720" numCol="1" anchorCtr="0" compatLnSpc="1">
            <a:prstTxWarp prst="textNoShape">
              <a:avLst/>
            </a:prstTxWarp>
            <a:normAutofit fontScale="90000"/>
          </a:bodyPr>
          <a:lstStyle/>
          <a:p>
            <a:pPr algn="ctr">
              <a:defRPr/>
            </a:pPr>
            <a:r>
              <a:rPr lang="ru-RU" sz="1600" b="0" dirty="0" smtClean="0">
                <a:solidFill>
                  <a:schemeClr val="tx1"/>
                </a:solidFill>
                <a:effectLst/>
                <a:latin typeface="Constantia" pitchFamily="18" charset="0"/>
              </a:rPr>
              <a:t>Выплачиваемые из бюджета денежные средства называются  </a:t>
            </a:r>
            <a:r>
              <a:rPr lang="ru-RU" sz="1600" dirty="0" smtClean="0">
                <a:solidFill>
                  <a:schemeClr val="tx1"/>
                </a:solidFill>
                <a:effectLst/>
                <a:latin typeface="Constantia" pitchFamily="18" charset="0"/>
              </a:rPr>
              <a:t>РАСХОДАМИ БЮДЖЕТА</a:t>
            </a:r>
          </a:p>
        </p:txBody>
      </p:sp>
      <p:pic>
        <p:nvPicPr>
          <p:cNvPr id="14339" name="Picture 4"/>
          <p:cNvPicPr>
            <a:picLocks noGrp="1" noChangeAspect="1" noChangeArrowheads="1"/>
          </p:cNvPicPr>
          <p:nvPr>
            <p:ph type="body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95288" y="1773238"/>
            <a:ext cx="8497887" cy="3240087"/>
          </a:xfrm>
        </p:spPr>
      </p:pic>
      <p:sp>
        <p:nvSpPr>
          <p:cNvPr id="4" name="Скругленный прямоугольник 3"/>
          <p:cNvSpPr/>
          <p:nvPr/>
        </p:nvSpPr>
        <p:spPr>
          <a:xfrm>
            <a:off x="747085" y="223431"/>
            <a:ext cx="7800013" cy="617275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>
                <a:solidFill>
                  <a:schemeClr val="tx1"/>
                </a:solidFill>
              </a:rPr>
              <a:t>Основные понятия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4"/>
          <p:cNvPicPr>
            <a:picLocks noGrp="1" noChangeAspect="1" noChangeArrowheads="1"/>
          </p:cNvPicPr>
          <p:nvPr>
            <p:ph type="body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95288" y="1052513"/>
            <a:ext cx="8208962" cy="4824412"/>
          </a:xfrm>
        </p:spPr>
      </p:pic>
      <p:sp>
        <p:nvSpPr>
          <p:cNvPr id="15363" name="Rectangle 5"/>
          <p:cNvSpPr>
            <a:spLocks noChangeArrowheads="1"/>
          </p:cNvSpPr>
          <p:nvPr/>
        </p:nvSpPr>
        <p:spPr bwMode="auto">
          <a:xfrm rot="10800000" flipV="1">
            <a:off x="531813" y="6165850"/>
            <a:ext cx="80772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ts val="400"/>
              </a:spcBef>
              <a:buClr>
                <a:schemeClr val="accent1"/>
              </a:buClr>
              <a:buSzPct val="68000"/>
              <a:buFont typeface="Wingdings 3" pitchFamily="18" charset="2"/>
              <a:buChar char=""/>
              <a:defRPr sz="27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ts val="325"/>
              </a:spcBef>
              <a:buClr>
                <a:schemeClr val="accent1"/>
              </a:buClr>
              <a:buFont typeface="Verdana" pitchFamily="34" charset="0"/>
              <a:buChar char="◦"/>
              <a:defRPr sz="23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ts val="350"/>
              </a:spcBef>
              <a:buClr>
                <a:schemeClr val="accent2"/>
              </a:buClr>
              <a:buSzPct val="100000"/>
              <a:buFont typeface="Wingdings 2" pitchFamily="18" charset="2"/>
              <a:buChar char=""/>
              <a:defRPr sz="21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ts val="350"/>
              </a:spcBef>
              <a:buClr>
                <a:schemeClr val="accent2"/>
              </a:buClr>
              <a:buFont typeface="Wingdings 2" pitchFamily="18" charset="2"/>
              <a:buChar char=""/>
              <a:defRPr sz="19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ts val="350"/>
              </a:spcBef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800" b="1">
                <a:solidFill>
                  <a:srgbClr val="3F1E25"/>
                </a:solidFill>
              </a:rPr>
              <a:t> </a:t>
            </a:r>
            <a:r>
              <a:rPr lang="ru-RU" altLang="ru-RU" sz="1800">
                <a:solidFill>
                  <a:srgbClr val="3F1E25"/>
                </a:solidFill>
              </a:rPr>
              <a:t>Бюджет</a:t>
            </a:r>
            <a:r>
              <a:rPr lang="ru-RU" altLang="ru-RU" sz="1800" b="1">
                <a:solidFill>
                  <a:srgbClr val="3F1E25"/>
                </a:solidFill>
              </a:rPr>
              <a:t> </a:t>
            </a:r>
            <a:r>
              <a:rPr lang="ru-RU" altLang="ru-RU" sz="1800">
                <a:solidFill>
                  <a:srgbClr val="3F1E25"/>
                </a:solidFill>
              </a:rPr>
              <a:t>составляется на один год – очередной финансовый год</a:t>
            </a:r>
          </a:p>
        </p:txBody>
      </p:sp>
      <p:sp>
        <p:nvSpPr>
          <p:cNvPr id="66567" name="Rectangle 7"/>
          <p:cNvSpPr>
            <a:spLocks noGrp="1"/>
          </p:cNvSpPr>
          <p:nvPr>
            <p:ph type="title" idx="4294967295"/>
          </p:nvPr>
        </p:nvSpPr>
        <p:spPr bwMode="auto">
          <a:xfrm>
            <a:off x="457200" y="274638"/>
            <a:ext cx="153988" cy="130175"/>
          </a:xfrm>
        </p:spPr>
        <p:txBody>
          <a:bodyPr wrap="square" lIns="91440" tIns="45720" rIns="91440" bIns="45720" numCol="1" anchorCtr="0" compatLnSpc="1">
            <a:prstTxWarp prst="textNoShape">
              <a:avLst/>
            </a:prstTxWarp>
            <a:normAutofit fontScale="90000"/>
          </a:bodyPr>
          <a:lstStyle/>
          <a:p>
            <a:pPr>
              <a:defRPr/>
            </a:pPr>
            <a:r>
              <a:rPr lang="ru-RU" sz="3700" dirty="0" smtClean="0">
                <a:effectLst/>
              </a:rPr>
              <a:t>а</a:t>
            </a: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602622" y="290899"/>
            <a:ext cx="7800014" cy="546309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>
                <a:solidFill>
                  <a:schemeClr val="tx1"/>
                </a:solidFill>
              </a:rPr>
              <a:t>Основные понятия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/>
          </p:cNvSpPr>
          <p:nvPr>
            <p:ph type="title" idx="4294967295"/>
          </p:nvPr>
        </p:nvSpPr>
        <p:spPr bwMode="auto">
          <a:xfrm>
            <a:off x="457200" y="274638"/>
            <a:ext cx="8229600" cy="777875"/>
          </a:xfrm>
        </p:spPr>
        <p:txBody>
          <a:bodyPr wrap="square" lIns="91440" tIns="45720" rIns="91440" bIns="45720" numCol="1" anchorCtr="0" compatLnSpc="1">
            <a:prstTxWarp prst="textNoShape">
              <a:avLst/>
            </a:prstTxWarp>
            <a:normAutofit fontScale="90000"/>
          </a:bodyPr>
          <a:lstStyle/>
          <a:p>
            <a:pPr>
              <a:defRPr/>
            </a:pPr>
            <a:r>
              <a:rPr lang="ru-RU" sz="1800" smtClean="0">
                <a:effectLst/>
              </a:rPr>
              <a:t>Бюджетный процесс-это ежегодное формирование и исполнение бюджета</a:t>
            </a:r>
            <a:br>
              <a:rPr lang="ru-RU" sz="1800" smtClean="0">
                <a:effectLst/>
              </a:rPr>
            </a:br>
            <a:endParaRPr lang="ru-RU" sz="1800" smtClean="0">
              <a:effectLst/>
            </a:endParaRPr>
          </a:p>
        </p:txBody>
      </p:sp>
      <p:sp>
        <p:nvSpPr>
          <p:cNvPr id="16387" name="Rectangle 3"/>
          <p:cNvSpPr>
            <a:spLocks noGrp="1"/>
          </p:cNvSpPr>
          <p:nvPr>
            <p:ph type="body" idx="4294967295"/>
          </p:nvPr>
        </p:nvSpPr>
        <p:spPr>
          <a:xfrm>
            <a:off x="468313" y="836613"/>
            <a:ext cx="8229600" cy="5170487"/>
          </a:xfrm>
        </p:spPr>
        <p:txBody>
          <a:bodyPr/>
          <a:lstStyle/>
          <a:p>
            <a:r>
              <a:rPr lang="ru-RU" altLang="ru-RU" sz="2000" smtClean="0"/>
              <a:t>Бюджетный цикл включает с себя:</a:t>
            </a:r>
          </a:p>
        </p:txBody>
      </p:sp>
      <p:sp>
        <p:nvSpPr>
          <p:cNvPr id="16388" name="Oval 4"/>
          <p:cNvSpPr>
            <a:spLocks noChangeArrowheads="1"/>
          </p:cNvSpPr>
          <p:nvPr/>
        </p:nvSpPr>
        <p:spPr bwMode="auto">
          <a:xfrm>
            <a:off x="250825" y="1196975"/>
            <a:ext cx="3960813" cy="1584325"/>
          </a:xfrm>
          <a:prstGeom prst="ellipse">
            <a:avLst/>
          </a:prstGeom>
          <a:solidFill>
            <a:srgbClr val="CCFF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ts val="400"/>
              </a:spcBef>
              <a:buClr>
                <a:schemeClr val="accent1"/>
              </a:buClr>
              <a:buSzPct val="68000"/>
              <a:buFont typeface="Wingdings 3" pitchFamily="18" charset="2"/>
              <a:buChar char=""/>
              <a:defRPr sz="27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ts val="325"/>
              </a:spcBef>
              <a:buClr>
                <a:schemeClr val="accent1"/>
              </a:buClr>
              <a:buFont typeface="Verdana" pitchFamily="34" charset="0"/>
              <a:buChar char="◦"/>
              <a:defRPr sz="23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ts val="350"/>
              </a:spcBef>
              <a:buClr>
                <a:schemeClr val="accent2"/>
              </a:buClr>
              <a:buSzPct val="100000"/>
              <a:buFont typeface="Wingdings 2" pitchFamily="18" charset="2"/>
              <a:buChar char=""/>
              <a:defRPr sz="21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ts val="350"/>
              </a:spcBef>
              <a:buClr>
                <a:schemeClr val="accent2"/>
              </a:buClr>
              <a:buFont typeface="Wingdings 2" pitchFamily="18" charset="2"/>
              <a:buChar char=""/>
              <a:defRPr sz="19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ts val="350"/>
              </a:spcBef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200" b="1"/>
              <a:t>ОСУЩЕСТВЛЕНИЕ 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200" b="1"/>
              <a:t>ФИНАНСОВОГО КОНТРОЛЯ 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200"/>
              <a:t>(Контрольно-ревизионная комиссия 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200"/>
              <a:t>МО «Устьянский муниципальный район», иные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200"/>
              <a:t>органы внешнего и внутреннего  государственного 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200"/>
              <a:t>и муниципального контроля)</a:t>
            </a:r>
          </a:p>
        </p:txBody>
      </p:sp>
      <p:sp>
        <p:nvSpPr>
          <p:cNvPr id="16389" name="AutoShape 5"/>
          <p:cNvSpPr>
            <a:spLocks noChangeArrowheads="1"/>
          </p:cNvSpPr>
          <p:nvPr/>
        </p:nvSpPr>
        <p:spPr bwMode="auto">
          <a:xfrm>
            <a:off x="785813" y="3929063"/>
            <a:ext cx="2303462" cy="1943100"/>
          </a:xfrm>
          <a:prstGeom prst="octagon">
            <a:avLst>
              <a:gd name="adj" fmla="val 29287"/>
            </a:avLst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ts val="400"/>
              </a:spcBef>
              <a:buClr>
                <a:schemeClr val="accent1"/>
              </a:buClr>
              <a:buSzPct val="68000"/>
              <a:buFont typeface="Wingdings 3" pitchFamily="18" charset="2"/>
              <a:buChar char=""/>
              <a:defRPr sz="27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ts val="325"/>
              </a:spcBef>
              <a:buClr>
                <a:schemeClr val="accent1"/>
              </a:buClr>
              <a:buFont typeface="Verdana" pitchFamily="34" charset="0"/>
              <a:buChar char="◦"/>
              <a:defRPr sz="23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ts val="350"/>
              </a:spcBef>
              <a:buClr>
                <a:schemeClr val="accent2"/>
              </a:buClr>
              <a:buSzPct val="100000"/>
              <a:buFont typeface="Wingdings 2" pitchFamily="18" charset="2"/>
              <a:buChar char=""/>
              <a:defRPr sz="21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ts val="350"/>
              </a:spcBef>
              <a:buClr>
                <a:schemeClr val="accent2"/>
              </a:buClr>
              <a:buFont typeface="Wingdings 2" pitchFamily="18" charset="2"/>
              <a:buChar char=""/>
              <a:defRPr sz="19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ts val="350"/>
              </a:spcBef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600" b="1"/>
              <a:t>1 этап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200" b="1"/>
              <a:t>ОБЕСПЕЧЕНИЕ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200" b="1"/>
              <a:t>составления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200" b="1"/>
              <a:t>проекта бюджета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ru-RU" altLang="ru-RU" sz="1200"/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200"/>
              <a:t>( Администрация 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200"/>
              <a:t>МО «Устьянский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200"/>
              <a:t>муниципальный 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200"/>
              <a:t>район )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ru-RU" altLang="ru-RU" sz="1200"/>
          </a:p>
        </p:txBody>
      </p:sp>
      <p:sp>
        <p:nvSpPr>
          <p:cNvPr id="16390" name="Rectangle 7"/>
          <p:cNvSpPr>
            <a:spLocks noChangeArrowheads="1"/>
          </p:cNvSpPr>
          <p:nvPr/>
        </p:nvSpPr>
        <p:spPr bwMode="auto">
          <a:xfrm>
            <a:off x="2771775" y="3213100"/>
            <a:ext cx="2520950" cy="1439863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ts val="400"/>
              </a:spcBef>
              <a:buClr>
                <a:schemeClr val="accent1"/>
              </a:buClr>
              <a:buSzPct val="68000"/>
              <a:buFont typeface="Wingdings 3" pitchFamily="18" charset="2"/>
              <a:buChar char=""/>
              <a:defRPr sz="27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ts val="325"/>
              </a:spcBef>
              <a:buClr>
                <a:schemeClr val="accent1"/>
              </a:buClr>
              <a:buFont typeface="Verdana" pitchFamily="34" charset="0"/>
              <a:buChar char="◦"/>
              <a:defRPr sz="23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ts val="350"/>
              </a:spcBef>
              <a:buClr>
                <a:schemeClr val="accent2"/>
              </a:buClr>
              <a:buSzPct val="100000"/>
              <a:buFont typeface="Wingdings 2" pitchFamily="18" charset="2"/>
              <a:buChar char=""/>
              <a:defRPr sz="21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ts val="350"/>
              </a:spcBef>
              <a:buClr>
                <a:schemeClr val="accent2"/>
              </a:buClr>
              <a:buFont typeface="Wingdings 2" pitchFamily="18" charset="2"/>
              <a:buChar char=""/>
              <a:defRPr sz="19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ts val="350"/>
              </a:spcBef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ru-RU" altLang="ru-RU" sz="1200"/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600" b="1"/>
              <a:t>2 этап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200" b="1"/>
              <a:t>РАССМОТРЕНИЕ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200" b="1"/>
              <a:t>проекта бюджета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200"/>
              <a:t>( Собрание депутатов 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200"/>
              <a:t>МО «Устьянский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200"/>
              <a:t>муниципальный 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200"/>
              <a:t>район )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ru-RU" altLang="ru-RU" sz="1200"/>
          </a:p>
        </p:txBody>
      </p:sp>
      <p:sp>
        <p:nvSpPr>
          <p:cNvPr id="16391" name="AutoShape 14"/>
          <p:cNvSpPr>
            <a:spLocks noChangeArrowheads="1"/>
          </p:cNvSpPr>
          <p:nvPr/>
        </p:nvSpPr>
        <p:spPr bwMode="auto">
          <a:xfrm>
            <a:off x="5076825" y="4941888"/>
            <a:ext cx="3816350" cy="1079500"/>
          </a:xfrm>
          <a:prstGeom prst="roundRect">
            <a:avLst>
              <a:gd name="adj" fmla="val 16667"/>
            </a:avLst>
          </a:prstGeom>
          <a:solidFill>
            <a:srgbClr val="99CC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ts val="400"/>
              </a:spcBef>
              <a:buClr>
                <a:schemeClr val="accent1"/>
              </a:buClr>
              <a:buSzPct val="68000"/>
              <a:buFont typeface="Wingdings 3" pitchFamily="18" charset="2"/>
              <a:buChar char=""/>
              <a:defRPr sz="27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ts val="325"/>
              </a:spcBef>
              <a:buClr>
                <a:schemeClr val="accent1"/>
              </a:buClr>
              <a:buFont typeface="Verdana" pitchFamily="34" charset="0"/>
              <a:buChar char="◦"/>
              <a:defRPr sz="23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ts val="350"/>
              </a:spcBef>
              <a:buClr>
                <a:schemeClr val="accent2"/>
              </a:buClr>
              <a:buSzPct val="100000"/>
              <a:buFont typeface="Wingdings 2" pitchFamily="18" charset="2"/>
              <a:buChar char=""/>
              <a:defRPr sz="21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ts val="350"/>
              </a:spcBef>
              <a:buClr>
                <a:schemeClr val="accent2"/>
              </a:buClr>
              <a:buFont typeface="Wingdings 2" pitchFamily="18" charset="2"/>
              <a:buChar char=""/>
              <a:defRPr sz="19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ts val="350"/>
              </a:spcBef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400" b="1"/>
              <a:t>ОТКРЫТЫЕ ПУБЛИЧНЫЕ СЛУШАНИЯ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400"/>
              <a:t>по проекту бюджета и отчету об 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400"/>
              <a:t>исполнении</a:t>
            </a:r>
          </a:p>
        </p:txBody>
      </p:sp>
      <p:sp>
        <p:nvSpPr>
          <p:cNvPr id="16392" name="AutoShape 16"/>
          <p:cNvSpPr>
            <a:spLocks noChangeArrowheads="1"/>
          </p:cNvSpPr>
          <p:nvPr/>
        </p:nvSpPr>
        <p:spPr bwMode="auto">
          <a:xfrm>
            <a:off x="4500563" y="1700213"/>
            <a:ext cx="2232025" cy="1800225"/>
          </a:xfrm>
          <a:prstGeom prst="octagon">
            <a:avLst>
              <a:gd name="adj" fmla="val 29287"/>
            </a:avLst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ts val="400"/>
              </a:spcBef>
              <a:buClr>
                <a:schemeClr val="accent1"/>
              </a:buClr>
              <a:buSzPct val="68000"/>
              <a:buFont typeface="Wingdings 3" pitchFamily="18" charset="2"/>
              <a:buChar char=""/>
              <a:defRPr sz="27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ts val="325"/>
              </a:spcBef>
              <a:buClr>
                <a:schemeClr val="accent1"/>
              </a:buClr>
              <a:buFont typeface="Verdana" pitchFamily="34" charset="0"/>
              <a:buChar char="◦"/>
              <a:defRPr sz="23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ts val="350"/>
              </a:spcBef>
              <a:buClr>
                <a:schemeClr val="accent2"/>
              </a:buClr>
              <a:buSzPct val="100000"/>
              <a:buFont typeface="Wingdings 2" pitchFamily="18" charset="2"/>
              <a:buChar char=""/>
              <a:defRPr sz="21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ts val="350"/>
              </a:spcBef>
              <a:buClr>
                <a:schemeClr val="accent2"/>
              </a:buClr>
              <a:buFont typeface="Wingdings 2" pitchFamily="18" charset="2"/>
              <a:buChar char=""/>
              <a:defRPr sz="19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ts val="350"/>
              </a:spcBef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600" b="1"/>
              <a:t>3 этап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200" b="1"/>
              <a:t>УТВЕРЖДЕНИЕ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200" b="1"/>
              <a:t>бюджета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200"/>
              <a:t>(Собрание депутатов 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200"/>
              <a:t>МО «Устьянский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200"/>
              <a:t>муниципальный 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200"/>
              <a:t>район)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ru-RU" altLang="ru-RU" sz="1200"/>
          </a:p>
        </p:txBody>
      </p:sp>
      <p:sp>
        <p:nvSpPr>
          <p:cNvPr id="16393" name="Rectangle 17"/>
          <p:cNvSpPr>
            <a:spLocks noChangeArrowheads="1"/>
          </p:cNvSpPr>
          <p:nvPr/>
        </p:nvSpPr>
        <p:spPr bwMode="auto">
          <a:xfrm>
            <a:off x="6443663" y="908050"/>
            <a:ext cx="2376487" cy="1520825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ts val="400"/>
              </a:spcBef>
              <a:buClr>
                <a:schemeClr val="accent1"/>
              </a:buClr>
              <a:buSzPct val="68000"/>
              <a:buFont typeface="Wingdings 3" pitchFamily="18" charset="2"/>
              <a:buChar char=""/>
              <a:defRPr sz="27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ts val="325"/>
              </a:spcBef>
              <a:buClr>
                <a:schemeClr val="accent1"/>
              </a:buClr>
              <a:buFont typeface="Verdana" pitchFamily="34" charset="0"/>
              <a:buChar char="◦"/>
              <a:defRPr sz="23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ts val="350"/>
              </a:spcBef>
              <a:buClr>
                <a:schemeClr val="accent2"/>
              </a:buClr>
              <a:buSzPct val="100000"/>
              <a:buFont typeface="Wingdings 2" pitchFamily="18" charset="2"/>
              <a:buChar char=""/>
              <a:defRPr sz="21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ts val="350"/>
              </a:spcBef>
              <a:buClr>
                <a:schemeClr val="accent2"/>
              </a:buClr>
              <a:buFont typeface="Wingdings 2" pitchFamily="18" charset="2"/>
              <a:buChar char=""/>
              <a:defRPr sz="19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ts val="350"/>
              </a:spcBef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ru-RU" altLang="ru-RU" sz="1200" b="1"/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600" b="1"/>
              <a:t>4 этап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200" b="1"/>
              <a:t>ОБЕСПЕЧЕНИЕ 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200" b="1"/>
              <a:t>исполнения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200" b="1"/>
              <a:t>бюджета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200"/>
              <a:t>( Администрация 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200"/>
              <a:t>МО «Устьянский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200"/>
              <a:t>муниципальный 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200"/>
              <a:t>район )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ru-RU" altLang="ru-RU" sz="1200"/>
          </a:p>
        </p:txBody>
      </p:sp>
      <p:sp>
        <p:nvSpPr>
          <p:cNvPr id="16394" name="AutoShape 18"/>
          <p:cNvSpPr>
            <a:spLocks noChangeArrowheads="1"/>
          </p:cNvSpPr>
          <p:nvPr/>
        </p:nvSpPr>
        <p:spPr bwMode="auto">
          <a:xfrm>
            <a:off x="1619250" y="2852738"/>
            <a:ext cx="360363" cy="976312"/>
          </a:xfrm>
          <a:prstGeom prst="downArrow">
            <a:avLst>
              <a:gd name="adj1" fmla="val 50000"/>
              <a:gd name="adj2" fmla="val 67731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ts val="400"/>
              </a:spcBef>
              <a:buClr>
                <a:schemeClr val="accent1"/>
              </a:buClr>
              <a:buSzPct val="68000"/>
              <a:buFont typeface="Wingdings 3" pitchFamily="18" charset="2"/>
              <a:buChar char=""/>
              <a:defRPr sz="27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ts val="325"/>
              </a:spcBef>
              <a:buClr>
                <a:schemeClr val="accent1"/>
              </a:buClr>
              <a:buFont typeface="Verdana" pitchFamily="34" charset="0"/>
              <a:buChar char="◦"/>
              <a:defRPr sz="23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ts val="350"/>
              </a:spcBef>
              <a:buClr>
                <a:schemeClr val="accent2"/>
              </a:buClr>
              <a:buSzPct val="100000"/>
              <a:buFont typeface="Wingdings 2" pitchFamily="18" charset="2"/>
              <a:buChar char=""/>
              <a:defRPr sz="21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ts val="350"/>
              </a:spcBef>
              <a:buClr>
                <a:schemeClr val="accent2"/>
              </a:buClr>
              <a:buFont typeface="Wingdings 2" pitchFamily="18" charset="2"/>
              <a:buChar char=""/>
              <a:defRPr sz="19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ts val="350"/>
              </a:spcBef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ru-RU" altLang="ru-RU" sz="1800"/>
          </a:p>
        </p:txBody>
      </p:sp>
      <p:sp>
        <p:nvSpPr>
          <p:cNvPr id="16395" name="AutoShape 20"/>
          <p:cNvSpPr>
            <a:spLocks noChangeArrowheads="1"/>
          </p:cNvSpPr>
          <p:nvPr/>
        </p:nvSpPr>
        <p:spPr bwMode="auto">
          <a:xfrm>
            <a:off x="7092950" y="2565400"/>
            <a:ext cx="485775" cy="2127250"/>
          </a:xfrm>
          <a:prstGeom prst="upArrow">
            <a:avLst>
              <a:gd name="adj1" fmla="val 50000"/>
              <a:gd name="adj2" fmla="val 10947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ts val="400"/>
              </a:spcBef>
              <a:buClr>
                <a:schemeClr val="accent1"/>
              </a:buClr>
              <a:buSzPct val="68000"/>
              <a:buFont typeface="Wingdings 3" pitchFamily="18" charset="2"/>
              <a:buChar char=""/>
              <a:defRPr sz="27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ts val="325"/>
              </a:spcBef>
              <a:buClr>
                <a:schemeClr val="accent1"/>
              </a:buClr>
              <a:buFont typeface="Verdana" pitchFamily="34" charset="0"/>
              <a:buChar char="◦"/>
              <a:defRPr sz="23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ts val="350"/>
              </a:spcBef>
              <a:buClr>
                <a:schemeClr val="accent2"/>
              </a:buClr>
              <a:buSzPct val="100000"/>
              <a:buFont typeface="Wingdings 2" pitchFamily="18" charset="2"/>
              <a:buChar char=""/>
              <a:defRPr sz="21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ts val="350"/>
              </a:spcBef>
              <a:buClr>
                <a:schemeClr val="accent2"/>
              </a:buClr>
              <a:buFont typeface="Wingdings 2" pitchFamily="18" charset="2"/>
              <a:buChar char=""/>
              <a:defRPr sz="19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ts val="350"/>
              </a:spcBef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ru-RU" altLang="ru-RU" sz="1800"/>
          </a:p>
        </p:txBody>
      </p:sp>
      <p:sp>
        <p:nvSpPr>
          <p:cNvPr id="16396" name="AutoShape 21"/>
          <p:cNvSpPr>
            <a:spLocks noChangeArrowheads="1"/>
          </p:cNvSpPr>
          <p:nvPr/>
        </p:nvSpPr>
        <p:spPr bwMode="auto">
          <a:xfrm>
            <a:off x="3214688" y="5357813"/>
            <a:ext cx="1655762" cy="485775"/>
          </a:xfrm>
          <a:prstGeom prst="leftArrow">
            <a:avLst>
              <a:gd name="adj1" fmla="val 50000"/>
              <a:gd name="adj2" fmla="val 85212"/>
            </a:avLst>
          </a:prstGeom>
          <a:solidFill>
            <a:srgbClr val="C0C0C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ts val="400"/>
              </a:spcBef>
              <a:buClr>
                <a:schemeClr val="accent1"/>
              </a:buClr>
              <a:buSzPct val="68000"/>
              <a:buFont typeface="Wingdings 3" pitchFamily="18" charset="2"/>
              <a:buChar char=""/>
              <a:defRPr sz="27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ts val="325"/>
              </a:spcBef>
              <a:buClr>
                <a:schemeClr val="accent1"/>
              </a:buClr>
              <a:buFont typeface="Verdana" pitchFamily="34" charset="0"/>
              <a:buChar char="◦"/>
              <a:defRPr sz="23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ts val="350"/>
              </a:spcBef>
              <a:buClr>
                <a:schemeClr val="accent2"/>
              </a:buClr>
              <a:buSzPct val="100000"/>
              <a:buFont typeface="Wingdings 2" pitchFamily="18" charset="2"/>
              <a:buChar char=""/>
              <a:defRPr sz="21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ts val="350"/>
              </a:spcBef>
              <a:buClr>
                <a:schemeClr val="accent2"/>
              </a:buClr>
              <a:buFont typeface="Wingdings 2" pitchFamily="18" charset="2"/>
              <a:buChar char=""/>
              <a:defRPr sz="19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ts val="350"/>
              </a:spcBef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ru-RU" altLang="ru-RU" sz="1800"/>
          </a:p>
        </p:txBody>
      </p:sp>
      <p:sp>
        <p:nvSpPr>
          <p:cNvPr id="16397" name="AutoShape 22"/>
          <p:cNvSpPr>
            <a:spLocks noChangeArrowheads="1"/>
          </p:cNvSpPr>
          <p:nvPr/>
        </p:nvSpPr>
        <p:spPr bwMode="auto">
          <a:xfrm rot="-424807">
            <a:off x="4140200" y="1196975"/>
            <a:ext cx="2125663" cy="323850"/>
          </a:xfrm>
          <a:prstGeom prst="rightArrow">
            <a:avLst>
              <a:gd name="adj1" fmla="val 50000"/>
              <a:gd name="adj2" fmla="val 164093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ts val="400"/>
              </a:spcBef>
              <a:buClr>
                <a:schemeClr val="accent1"/>
              </a:buClr>
              <a:buSzPct val="68000"/>
              <a:buFont typeface="Wingdings 3" pitchFamily="18" charset="2"/>
              <a:buChar char=""/>
              <a:defRPr sz="27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ts val="325"/>
              </a:spcBef>
              <a:buClr>
                <a:schemeClr val="accent1"/>
              </a:buClr>
              <a:buFont typeface="Verdana" pitchFamily="34" charset="0"/>
              <a:buChar char="◦"/>
              <a:defRPr sz="23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ts val="350"/>
              </a:spcBef>
              <a:buClr>
                <a:schemeClr val="accent2"/>
              </a:buClr>
              <a:buSzPct val="100000"/>
              <a:buFont typeface="Wingdings 2" pitchFamily="18" charset="2"/>
              <a:buChar char=""/>
              <a:defRPr sz="21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ts val="350"/>
              </a:spcBef>
              <a:buClr>
                <a:schemeClr val="accent2"/>
              </a:buClr>
              <a:buFont typeface="Wingdings 2" pitchFamily="18" charset="2"/>
              <a:buChar char=""/>
              <a:defRPr sz="19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ts val="350"/>
              </a:spcBef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ru-RU" altLang="ru-RU" sz="1800"/>
          </a:p>
        </p:txBody>
      </p:sp>
      <p:sp>
        <p:nvSpPr>
          <p:cNvPr id="16398" name="Line 23"/>
          <p:cNvSpPr>
            <a:spLocks noChangeShapeType="1"/>
          </p:cNvSpPr>
          <p:nvPr/>
        </p:nvSpPr>
        <p:spPr bwMode="auto">
          <a:xfrm flipV="1">
            <a:off x="539750" y="836613"/>
            <a:ext cx="770413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Overr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Overr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ткрытая">
  <a:themeElements>
    <a:clrScheme name="">
      <a:dk1>
        <a:srgbClr val="000000"/>
      </a:dk1>
      <a:lt1>
        <a:srgbClr val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FFFFFF"/>
      </a:accent3>
      <a:accent4>
        <a:srgbClr val="000000"/>
      </a:accent4>
      <a:accent5>
        <a:srgbClr val="ADCEDC"/>
      </a:accent5>
      <a:accent6>
        <a:srgbClr val="C51B23"/>
      </a:accent6>
      <a:hlink>
        <a:srgbClr val="FF8119"/>
      </a:hlink>
      <a:folHlink>
        <a:srgbClr val="44B9E8"/>
      </a:folHlink>
    </a:clrScheme>
    <a:fontScheme name="Открытая">
      <a:majorFont>
        <a:latin typeface=""/>
        <a:ea typeface=""/>
        <a:cs typeface=""/>
      </a:majorFont>
      <a:minorFont>
        <a:latin typeface=""/>
        <a:ea typeface=""/>
        <a:cs typeface=""/>
      </a:minorFont>
    </a:fontScheme>
    <a:fmtScheme name="Открытая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95000" t="-106500" r="5000" b="2065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Открытая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2.xml><?xml version="1.0" encoding="utf-8"?>
<a:themeOverride xmlns:a="http://schemas.openxmlformats.org/drawingml/2006/main">
  <a:clrScheme name="">
    <a:dk1>
      <a:srgbClr val="000000"/>
    </a:dk1>
    <a:lt1>
      <a:srgbClr val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FFFFFF"/>
    </a:accent3>
    <a:accent4>
      <a:srgbClr val="000000"/>
    </a:accent4>
    <a:accent5>
      <a:srgbClr val="ADCEDC"/>
    </a:accent5>
    <a:accent6>
      <a:srgbClr val="C51B23"/>
    </a:accent6>
    <a:hlink>
      <a:srgbClr val="FF8119"/>
    </a:hlink>
    <a:folHlink>
      <a:srgbClr val="44B9E8"/>
    </a:folHlink>
  </a:clrScheme>
</a:themeOverride>
</file>

<file path=ppt/theme/themeOverride3.xml><?xml version="1.0" encoding="utf-8"?>
<a:themeOverride xmlns:a="http://schemas.openxmlformats.org/drawingml/2006/main">
  <a:clrScheme name="Открытая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4.xml><?xml version="1.0" encoding="utf-8"?>
<a:themeOverride xmlns:a="http://schemas.openxmlformats.org/drawingml/2006/main">
  <a:clrScheme name="">
    <a:dk1>
      <a:srgbClr val="000000"/>
    </a:dk1>
    <a:lt1>
      <a:srgbClr val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FFFFFF"/>
    </a:accent3>
    <a:accent4>
      <a:srgbClr val="000000"/>
    </a:accent4>
    <a:accent5>
      <a:srgbClr val="ADCEDC"/>
    </a:accent5>
    <a:accent6>
      <a:srgbClr val="C51B23"/>
    </a:accent6>
    <a:hlink>
      <a:srgbClr val="FF8119"/>
    </a:hlink>
    <a:folHlink>
      <a:srgbClr val="44B9E8"/>
    </a:folHlink>
  </a:clrScheme>
</a:themeOverride>
</file>

<file path=ppt/theme/themeOverride5.xml><?xml version="1.0" encoding="utf-8"?>
<a:themeOverride xmlns:a="http://schemas.openxmlformats.org/drawingml/2006/main">
  <a:clrScheme name="Открытая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6.xml><?xml version="1.0" encoding="utf-8"?>
<a:themeOverride xmlns:a="http://schemas.openxmlformats.org/drawingml/2006/main">
  <a:clrScheme name="">
    <a:dk1>
      <a:srgbClr val="000000"/>
    </a:dk1>
    <a:lt1>
      <a:srgbClr val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FFFFFF"/>
    </a:accent3>
    <a:accent4>
      <a:srgbClr val="000000"/>
    </a:accent4>
    <a:accent5>
      <a:srgbClr val="ADCEDC"/>
    </a:accent5>
    <a:accent6>
      <a:srgbClr val="C51B23"/>
    </a:accent6>
    <a:hlink>
      <a:srgbClr val="FF8119"/>
    </a:hlink>
    <a:folHlink>
      <a:srgbClr val="44B9E8"/>
    </a:folHlink>
  </a:clrScheme>
</a:themeOverride>
</file>

<file path=ppt/theme/themeOverride7.xml><?xml version="1.0" encoding="utf-8"?>
<a:themeOverride xmlns:a="http://schemas.openxmlformats.org/drawingml/2006/main">
  <a:clrScheme name="Открытая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  <a:fontScheme name="Открытая">
    <a:majorFont>
      <a:latin typeface=""/>
      <a:ea typeface=""/>
      <a:cs typeface=""/>
    </a:majorFont>
    <a:minorFont>
      <a:latin typeface=""/>
      <a:ea typeface=""/>
      <a:cs typeface=""/>
    </a:minorFont>
  </a:fontScheme>
  <a:fmtScheme name="Открытая">
    <a:fillStyleLst>
      <a:solidFill>
        <a:schemeClr val="phClr"/>
      </a:solidFill>
      <a:gradFill rotWithShape="1">
        <a:gsLst>
          <a:gs pos="0">
            <a:schemeClr val="phClr">
              <a:tint val="62000"/>
              <a:satMod val="180000"/>
            </a:schemeClr>
          </a:gs>
          <a:gs pos="65000">
            <a:schemeClr val="phClr">
              <a:tint val="32000"/>
              <a:satMod val="250000"/>
            </a:schemeClr>
          </a:gs>
          <a:gs pos="100000">
            <a:schemeClr val="phClr">
              <a:tint val="23000"/>
              <a:satMod val="300000"/>
            </a:schemeClr>
          </a:gs>
        </a:gsLst>
        <a:lin ang="16200000" scaled="0"/>
      </a:gradFill>
      <a:gradFill rotWithShape="1">
        <a:gsLst>
          <a:gs pos="0">
            <a:schemeClr val="phClr">
              <a:shade val="15000"/>
              <a:satMod val="180000"/>
            </a:schemeClr>
          </a:gs>
          <a:gs pos="50000">
            <a:schemeClr val="phClr">
              <a:shade val="45000"/>
              <a:satMod val="170000"/>
            </a:schemeClr>
          </a:gs>
          <a:gs pos="70000">
            <a:schemeClr val="phClr">
              <a:tint val="99000"/>
              <a:shade val="65000"/>
              <a:satMod val="155000"/>
            </a:schemeClr>
          </a:gs>
          <a:gs pos="100000">
            <a:schemeClr val="phClr">
              <a:tint val="95500"/>
              <a:shade val="100000"/>
              <a:satMod val="15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/>
        </a:solidFill>
        <a:prstDash val="solid"/>
      </a:ln>
      <a:ln w="55000" cap="flat" cmpd="thickThin" algn="ctr">
        <a:solidFill>
          <a:schemeClr val="phClr"/>
        </a:solidFill>
        <a:prstDash val="solid"/>
      </a:ln>
      <a:ln w="63500" cap="flat" cmpd="thickThin" algn="ctr">
        <a:solidFill>
          <a:schemeClr val="phClr"/>
        </a:solidFill>
        <a:prstDash val="solid"/>
      </a:ln>
    </a:lnStyleLst>
    <a:effectStyleLst>
      <a:effectStyle>
        <a:effectLst>
          <a:outerShdw blurRad="50800" dist="381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50800" dist="381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63500" dist="38100" dir="5400000" rotWithShape="0">
            <a:srgbClr val="000000">
              <a:alpha val="45000"/>
            </a:srgbClr>
          </a:outerShdw>
        </a:effectLst>
        <a:scene3d>
          <a:camera prst="orthographicFront" fov="0">
            <a:rot lat="0" lon="0" rev="0"/>
          </a:camera>
          <a:lightRig rig="glow" dir="t">
            <a:rot lat="0" lon="0" rev="6360000"/>
          </a:lightRig>
        </a:scene3d>
        <a:sp3d contourW="1000" prstMaterial="flat">
          <a:bevelT w="95250" h="101600"/>
          <a:contourClr>
            <a:schemeClr val="phClr">
              <a:satMod val="300000"/>
            </a:schemeClr>
          </a:contourClr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55000"/>
              <a:satMod val="300000"/>
            </a:schemeClr>
          </a:gs>
          <a:gs pos="40000">
            <a:schemeClr val="phClr">
              <a:tint val="65000"/>
              <a:satMod val="300000"/>
            </a:schemeClr>
          </a:gs>
          <a:gs pos="100000">
            <a:schemeClr val="phClr">
              <a:shade val="65000"/>
              <a:satMod val="300000"/>
            </a:schemeClr>
          </a:gs>
        </a:gsLst>
        <a:path path="circle">
          <a:fillToRect l="95000" t="-106500" r="5000" b="206500"/>
        </a:path>
      </a:gradFill>
      <a:blipFill>
        <a:blip xmlns:r="http://schemas.openxmlformats.org/officeDocument/2006/relationships" r:embed="rId1">
          <a:duotone>
            <a:schemeClr val="phClr">
              <a:shade val="60000"/>
              <a:satMod val="110000"/>
            </a:schemeClr>
            <a:schemeClr val="phClr">
              <a:tint val="95000"/>
            </a:schemeClr>
          </a:duotone>
        </a:blip>
        <a:tile tx="0" ty="0" sx="50000" sy="50000" flip="none" algn="tl"/>
      </a:blipFill>
    </a:bgFillStyleLst>
  </a:fmtScheme>
</a:themeOverride>
</file>

<file path=ppt/theme/themeOverride8.xml><?xml version="1.0" encoding="utf-8"?>
<a:themeOverride xmlns:a="http://schemas.openxmlformats.org/drawingml/2006/main">
  <a:clrScheme name="Открытая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  <a:fontScheme name="Открытая">
    <a:majorFont>
      <a:latin typeface=""/>
      <a:ea typeface=""/>
      <a:cs typeface=""/>
    </a:majorFont>
    <a:minorFont>
      <a:latin typeface=""/>
      <a:ea typeface=""/>
      <a:cs typeface=""/>
    </a:minorFont>
  </a:fontScheme>
  <a:fmtScheme name="Открытая">
    <a:fillStyleLst>
      <a:solidFill>
        <a:schemeClr val="phClr"/>
      </a:solidFill>
      <a:gradFill rotWithShape="1">
        <a:gsLst>
          <a:gs pos="0">
            <a:schemeClr val="phClr">
              <a:tint val="62000"/>
              <a:satMod val="180000"/>
            </a:schemeClr>
          </a:gs>
          <a:gs pos="65000">
            <a:schemeClr val="phClr">
              <a:tint val="32000"/>
              <a:satMod val="250000"/>
            </a:schemeClr>
          </a:gs>
          <a:gs pos="100000">
            <a:schemeClr val="phClr">
              <a:tint val="23000"/>
              <a:satMod val="300000"/>
            </a:schemeClr>
          </a:gs>
        </a:gsLst>
        <a:lin ang="16200000" scaled="0"/>
      </a:gradFill>
      <a:gradFill rotWithShape="1">
        <a:gsLst>
          <a:gs pos="0">
            <a:schemeClr val="phClr">
              <a:shade val="15000"/>
              <a:satMod val="180000"/>
            </a:schemeClr>
          </a:gs>
          <a:gs pos="50000">
            <a:schemeClr val="phClr">
              <a:shade val="45000"/>
              <a:satMod val="170000"/>
            </a:schemeClr>
          </a:gs>
          <a:gs pos="70000">
            <a:schemeClr val="phClr">
              <a:tint val="99000"/>
              <a:shade val="65000"/>
              <a:satMod val="155000"/>
            </a:schemeClr>
          </a:gs>
          <a:gs pos="100000">
            <a:schemeClr val="phClr">
              <a:tint val="95500"/>
              <a:shade val="100000"/>
              <a:satMod val="15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/>
        </a:solidFill>
        <a:prstDash val="solid"/>
      </a:ln>
      <a:ln w="55000" cap="flat" cmpd="thickThin" algn="ctr">
        <a:solidFill>
          <a:schemeClr val="phClr"/>
        </a:solidFill>
        <a:prstDash val="solid"/>
      </a:ln>
      <a:ln w="63500" cap="flat" cmpd="thickThin" algn="ctr">
        <a:solidFill>
          <a:schemeClr val="phClr"/>
        </a:solidFill>
        <a:prstDash val="solid"/>
      </a:ln>
    </a:lnStyleLst>
    <a:effectStyleLst>
      <a:effectStyle>
        <a:effectLst>
          <a:outerShdw blurRad="50800" dist="381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50800" dist="381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63500" dist="38100" dir="5400000" rotWithShape="0">
            <a:srgbClr val="000000">
              <a:alpha val="45000"/>
            </a:srgbClr>
          </a:outerShdw>
        </a:effectLst>
        <a:scene3d>
          <a:camera prst="orthographicFront" fov="0">
            <a:rot lat="0" lon="0" rev="0"/>
          </a:camera>
          <a:lightRig rig="glow" dir="t">
            <a:rot lat="0" lon="0" rev="6360000"/>
          </a:lightRig>
        </a:scene3d>
        <a:sp3d contourW="1000" prstMaterial="flat">
          <a:bevelT w="95250" h="101600"/>
          <a:contourClr>
            <a:schemeClr val="phClr">
              <a:satMod val="300000"/>
            </a:schemeClr>
          </a:contourClr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55000"/>
              <a:satMod val="300000"/>
            </a:schemeClr>
          </a:gs>
          <a:gs pos="40000">
            <a:schemeClr val="phClr">
              <a:tint val="65000"/>
              <a:satMod val="300000"/>
            </a:schemeClr>
          </a:gs>
          <a:gs pos="100000">
            <a:schemeClr val="phClr">
              <a:shade val="65000"/>
              <a:satMod val="300000"/>
            </a:schemeClr>
          </a:gs>
        </a:gsLst>
        <a:path path="circle">
          <a:fillToRect l="95000" t="-106500" r="5000" b="206500"/>
        </a:path>
      </a:gradFill>
      <a:blipFill>
        <a:blip xmlns:r="http://schemas.openxmlformats.org/officeDocument/2006/relationships" r:embed="rId1">
          <a:duotone>
            <a:schemeClr val="phClr">
              <a:shade val="60000"/>
              <a:satMod val="110000"/>
            </a:schemeClr>
            <a:schemeClr val="phClr">
              <a:tint val="95000"/>
            </a:schemeClr>
          </a:duotone>
        </a:blip>
        <a:tile tx="0" ty="0" sx="50000" sy="50000" flip="none" algn="tl"/>
      </a:blip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13176</TotalTime>
  <Words>2798</Words>
  <Application>Microsoft Office PowerPoint</Application>
  <PresentationFormat>Экран (4:3)</PresentationFormat>
  <Paragraphs>886</Paragraphs>
  <Slides>22</Slides>
  <Notes>3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3</vt:i4>
      </vt:variant>
      <vt:variant>
        <vt:lpstr>Заголовки слайдов</vt:lpstr>
      </vt:variant>
      <vt:variant>
        <vt:i4>22</vt:i4>
      </vt:variant>
    </vt:vector>
  </HeadingPairs>
  <TitlesOfParts>
    <vt:vector size="34" baseType="lpstr">
      <vt:lpstr>Arial</vt:lpstr>
      <vt:lpstr>Wingdings 3</vt:lpstr>
      <vt:lpstr>Verdana</vt:lpstr>
      <vt:lpstr>Wingdings 2</vt:lpstr>
      <vt:lpstr>Calibri</vt:lpstr>
      <vt:lpstr>Times New Roman</vt:lpstr>
      <vt:lpstr>Lucida Sans Unicode</vt:lpstr>
      <vt:lpstr>Constantia</vt:lpstr>
      <vt:lpstr>Открытая</vt:lpstr>
      <vt:lpstr>Диаграмма</vt:lpstr>
      <vt:lpstr>Диаграмма Microsoft Office Excel</vt:lpstr>
      <vt:lpstr>Microsoft Excel Chart</vt:lpstr>
      <vt:lpstr>Презентация PowerPoint</vt:lpstr>
      <vt:lpstr>Что такое «Бюджет для граждан?»</vt:lpstr>
      <vt:lpstr>Что такое бюджет?</vt:lpstr>
      <vt:lpstr>Презентация PowerPoint</vt:lpstr>
      <vt:lpstr>Презентация PowerPoint</vt:lpstr>
      <vt:lpstr>Презентация PowerPoint</vt:lpstr>
      <vt:lpstr>Выплачиваемые из бюджета денежные средства называются  РАСХОДАМИ БЮДЖЕТА</vt:lpstr>
      <vt:lpstr>а</vt:lpstr>
      <vt:lpstr>Бюджетный процесс-это ежегодное формирование и исполнение бюджета </vt:lpstr>
      <vt:lpstr>Презентация PowerPoint</vt:lpstr>
      <vt:lpstr>Презентация PowerPoint</vt:lpstr>
      <vt:lpstr>Презентация PowerPoint</vt:lpstr>
      <vt:lpstr>Презентация PowerPoint</vt:lpstr>
      <vt:lpstr> Сравнительный анализ исполнения доходов бюджета    с аналогичным периодом прошлого года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Кировская область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БЮДЖЕТ ДЛЯ ГРАЖДАН</dc:title>
  <dc:creator>skutina</dc:creator>
  <cp:lastModifiedBy>User Windows</cp:lastModifiedBy>
  <cp:revision>1218</cp:revision>
  <cp:lastPrinted>2021-05-12T13:47:25Z</cp:lastPrinted>
  <dcterms:created xsi:type="dcterms:W3CDTF">2013-11-12T07:49:12Z</dcterms:created>
  <dcterms:modified xsi:type="dcterms:W3CDTF">2021-12-22T10:51:33Z</dcterms:modified>
</cp:coreProperties>
</file>