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72" r:id="rId2"/>
    <p:sldId id="267" r:id="rId3"/>
    <p:sldId id="274" r:id="rId4"/>
    <p:sldId id="281" r:id="rId5"/>
    <p:sldId id="282" r:id="rId6"/>
    <p:sldId id="280" r:id="rId7"/>
    <p:sldId id="266" r:id="rId8"/>
    <p:sldId id="276" r:id="rId9"/>
    <p:sldId id="264" r:id="rId10"/>
    <p:sldId id="263" r:id="rId11"/>
    <p:sldId id="257" r:id="rId12"/>
    <p:sldId id="258" r:id="rId13"/>
    <p:sldId id="259" r:id="rId14"/>
    <p:sldId id="260" r:id="rId15"/>
    <p:sldId id="261" r:id="rId16"/>
    <p:sldId id="262" r:id="rId17"/>
    <p:sldId id="278" r:id="rId18"/>
    <p:sldId id="277" r:id="rId19"/>
    <p:sldId id="265" r:id="rId20"/>
    <p:sldId id="275" r:id="rId21"/>
    <p:sldId id="273" r:id="rId22"/>
    <p:sldId id="268" r:id="rId23"/>
    <p:sldId id="269" r:id="rId24"/>
    <p:sldId id="270" r:id="rId25"/>
    <p:sldId id="271" r:id="rId26"/>
  </p:sldIdLst>
  <p:sldSz cx="9144000" cy="5143500" type="screen16x9"/>
  <p:notesSz cx="6858000" cy="9144000"/>
  <p:embeddedFontLst>
    <p:embeddedFont>
      <p:font typeface="PT Sans" panose="020B0604020202020204" charset="-52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30">
          <p15:clr>
            <a:srgbClr val="A4A3A4"/>
          </p15:clr>
        </p15:guide>
        <p15:guide id="2" pos="310">
          <p15:clr>
            <a:srgbClr val="A4A3A4"/>
          </p15:clr>
        </p15:guide>
        <p15:guide id="3" orient="horz" pos="310">
          <p15:clr>
            <a:srgbClr val="9AA0A6"/>
          </p15:clr>
        </p15:guide>
        <p15:guide id="4" pos="54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823D8C"/>
    <a:srgbClr val="18B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2" autoAdjust="0"/>
  </p:normalViewPr>
  <p:slideViewPr>
    <p:cSldViewPr snapToGrid="0">
      <p:cViewPr varScale="1">
        <p:scale>
          <a:sx n="56" d="100"/>
          <a:sy n="56" d="100"/>
        </p:scale>
        <p:origin x="-90" y="-444"/>
      </p:cViewPr>
      <p:guideLst>
        <p:guide orient="horz" pos="2930"/>
        <p:guide orient="horz" pos="310"/>
        <p:guide pos="310"/>
        <p:guide pos="54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455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35ad57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35ad57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90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759fd1020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759fd1020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4cce7505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4cce7505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9592090e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9592090e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759fd1020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759fd1020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759fd102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759fd102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4cce7505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4cce7505c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4cce7505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4cce7505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400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4cce7505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4cce7505c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530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4cce7505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4cce7505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4cce7505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4cce7505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02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4cce7505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4cce7505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4cce7505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4cce7505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321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4cce7505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4cce7505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46d49d45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e46d49d45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4cce7505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4cce7505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4cce7505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e4cce7505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9592090e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9592090e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46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9592090e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9592090e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759fd1020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759fd1020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46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4cce7505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4cce7505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9592090e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9592090e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9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4cce7505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4cce7505c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4cce7505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4cce7505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22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9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5.pn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openxmlformats.org/officeDocument/2006/relationships/image" Target="../media/image64.png"/><Relationship Id="rId1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71;p15"/>
          <p:cNvSpPr/>
          <p:nvPr/>
        </p:nvSpPr>
        <p:spPr>
          <a:xfrm>
            <a:off x="0" y="-351750"/>
            <a:ext cx="9144000" cy="549524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3000">
                <a:srgbClr val="FFFFFF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72;p15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55863"/>
            <a:ext cx="2665426" cy="324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5;p1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766" y="93518"/>
            <a:ext cx="3774197" cy="94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3;p14"/>
          <p:cNvSpPr txBox="1"/>
          <p:nvPr/>
        </p:nvSpPr>
        <p:spPr>
          <a:xfrm>
            <a:off x="397171" y="1127410"/>
            <a:ext cx="8079193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4000" b="1" dirty="0">
                <a:solidFill>
                  <a:schemeClr val="tx1"/>
                </a:solidFill>
                <a:latin typeface="PT Sans" panose="020B0604020202020204" charset="-52"/>
              </a:rPr>
              <a:t>Эффективные цифровые инструменты управления </a:t>
            </a:r>
            <a:r>
              <a:rPr lang="ru-RU" sz="4000" b="1" dirty="0" smtClean="0">
                <a:solidFill>
                  <a:schemeClr val="tx1"/>
                </a:solidFill>
                <a:latin typeface="PT Sans" panose="020B0604020202020204" charset="-52"/>
              </a:rPr>
              <a:t>здоровьем персонала и медосмотрами</a:t>
            </a:r>
            <a:endParaRPr lang="ru-RU" sz="4000" b="1" dirty="0">
              <a:solidFill>
                <a:schemeClr val="tx1"/>
              </a:solidFill>
              <a:latin typeface="PT Sans" panose="020B0604020202020204" charset="-52"/>
            </a:endParaRPr>
          </a:p>
        </p:txBody>
      </p:sp>
      <p:pic>
        <p:nvPicPr>
          <p:cNvPr id="11" name="Google Shape;983;p4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963" y="1009467"/>
            <a:ext cx="2379037" cy="4134033"/>
          </a:xfrm>
          <a:prstGeom prst="rect">
            <a:avLst/>
          </a:prstGeom>
          <a:noFill/>
          <a:ln>
            <a:noFill/>
          </a:ln>
          <a:effectLst>
            <a:outerShdw blurRad="400050" dist="9525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Google Shape;986;p47"/>
          <p:cNvSpPr txBox="1"/>
          <p:nvPr/>
        </p:nvSpPr>
        <p:spPr>
          <a:xfrm>
            <a:off x="456853" y="3681248"/>
            <a:ext cx="5975478" cy="1210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АЛЕКСАНДРА УНИЖАЕВА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Директор Ассоциации клиник по медицине труда </a:t>
            </a:r>
            <a:r>
              <a:rPr lang="ru-RU" sz="1600" b="1" dirty="0" smtClean="0">
                <a:solidFill>
                  <a:srgbClr val="7030A0"/>
                </a:solidFill>
              </a:rPr>
              <a:t>Мпрофико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1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0" y="150"/>
            <a:ext cx="9144000" cy="5143500"/>
          </a:xfrm>
          <a:prstGeom prst="rect">
            <a:avLst/>
          </a:prstGeom>
          <a:gradFill>
            <a:gsLst>
              <a:gs pos="0">
                <a:srgbClr val="33AE9A">
                  <a:alpha val="48235"/>
                </a:srgbClr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1"/>
            <a:ext cx="1871834" cy="224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50" y="3637950"/>
            <a:ext cx="1345025" cy="13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6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1796527" y="2628494"/>
            <a:ext cx="6841864" cy="742278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20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Пример </a:t>
            </a:r>
            <a:r>
              <a:rPr lang="ru-RU" sz="20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одной из таких технологий мы сейчас рассмотрим</a:t>
            </a:r>
            <a:br>
              <a:rPr lang="ru-RU" sz="20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206125" y="910077"/>
            <a:ext cx="23679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0" b="1" dirty="0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71835" y="270704"/>
            <a:ext cx="7734661" cy="1122400"/>
          </a:xfrm>
        </p:spPr>
        <p:txBody>
          <a:bodyPr>
            <a:noAutofit/>
          </a:bodyPr>
          <a:lstStyle/>
          <a:p>
            <a:pPr fontAlgn="base"/>
            <a:r>
              <a:rPr lang="ru-RU" sz="2667" dirty="0">
                <a:solidFill>
                  <a:schemeClr val="tx1"/>
                </a:solidFill>
                <a:latin typeface="PT Sans" panose="020B0604020202020204" charset="-52"/>
              </a:rPr>
              <a:t>Хотите иметь полное подключение ко всем медицинским данным по сотрудникам вашей компании и при этом не нужно делать всю тяжелую работу</a:t>
            </a:r>
            <a:r>
              <a:rPr lang="ru-RU" sz="2667" dirty="0" smtClean="0">
                <a:solidFill>
                  <a:schemeClr val="tx1"/>
                </a:solidFill>
                <a:latin typeface="PT Sans" panose="020B0604020202020204" charset="-52"/>
              </a:rPr>
              <a:t>?</a:t>
            </a:r>
            <a:r>
              <a:rPr lang="ru-RU" sz="2667" dirty="0">
                <a:solidFill>
                  <a:schemeClr val="tx1"/>
                </a:solidFill>
                <a:latin typeface="PT Sans" panose="020B0604020202020204" charset="-52"/>
              </a:rPr>
              <a:t/>
            </a:r>
            <a:br>
              <a:rPr lang="ru-RU" sz="2667" dirty="0">
                <a:solidFill>
                  <a:schemeClr val="tx1"/>
                </a:solidFill>
                <a:latin typeface="PT Sans" panose="020B0604020202020204" charset="-52"/>
              </a:rPr>
            </a:br>
            <a:endParaRPr lang="en-US" sz="2667" dirty="0">
              <a:solidFill>
                <a:schemeClr val="tx1"/>
              </a:solidFill>
              <a:latin typeface="PT Sans" panose="020B0604020202020204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2000">
                <a:srgbClr val="FFFFFF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65426" cy="32448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19425" y="2261400"/>
            <a:ext cx="537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Электронный медицинский </a:t>
            </a:r>
            <a:endParaRPr sz="2800" b="1" dirty="0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документооборот  </a:t>
            </a:r>
            <a:endParaRPr sz="2800" b="1" dirty="0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с программой «Автопилот»</a:t>
            </a:r>
            <a:endParaRPr sz="2800" b="1" dirty="0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761100" y="3457200"/>
            <a:ext cx="2382900" cy="1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75" y="1141842"/>
            <a:ext cx="3246076" cy="80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2;p20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50" y="0"/>
            <a:ext cx="87899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3000">
                <a:srgbClr val="FFFFFF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2665426" cy="32446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645000" y="3044775"/>
            <a:ext cx="48462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Мпрофико берет на себя ответственность за контроль и качество управления всем процессом медицинского осмотра сотрудников от планирования до архивации данных и выгрузки документов </a:t>
            </a:r>
            <a:endParaRPr sz="120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45000" y="1054575"/>
            <a:ext cx="56685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«Автопилот» </a:t>
            </a:r>
            <a:r>
              <a:rPr lang="ru" sz="2600">
                <a:solidFill>
                  <a:srgbClr val="82008F"/>
                </a:solidFill>
              </a:rPr>
              <a:t>— </a:t>
            </a:r>
            <a:r>
              <a:rPr lang="ru" sz="26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 аутсорсинг </a:t>
            </a:r>
            <a:endParaRPr sz="2600" b="1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таких функций медицины труда </a:t>
            </a:r>
            <a:endParaRPr sz="2600" b="1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как учёт, ведение и контроль медосмотров - ЛМК</a:t>
            </a:r>
            <a:endParaRPr sz="2600" b="1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" name="Google Shape;102;p17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8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0" name="Google Shape;80;p1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820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6"/>
            <p:cNvPicPr preferRelativeResize="0"/>
            <p:nvPr/>
          </p:nvPicPr>
          <p:blipFill rotWithShape="1"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69850"/>
              <a:ext cx="4122752" cy="4173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6"/>
          <p:cNvSpPr/>
          <p:nvPr/>
        </p:nvSpPr>
        <p:spPr>
          <a:xfrm>
            <a:off x="1751050" y="4772975"/>
            <a:ext cx="7392900" cy="370500"/>
          </a:xfrm>
          <a:prstGeom prst="triangle">
            <a:avLst>
              <a:gd name="adj" fmla="val 65322"/>
            </a:avLst>
          </a:prstGeom>
          <a:solidFill>
            <a:schemeClr val="lt1"/>
          </a:solidFill>
          <a:ln>
            <a:noFill/>
          </a:ln>
          <a:effectLst>
            <a:outerShdw blurRad="385763" dist="38100" dir="171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0" y="0"/>
            <a:ext cx="7227187" cy="606397"/>
          </a:xfrm>
          <a:custGeom>
            <a:avLst/>
            <a:gdLst/>
            <a:ahLst/>
            <a:cxnLst/>
            <a:rect l="l" t="t" r="r" b="b"/>
            <a:pathLst>
              <a:path w="241510" h="21955" extrusionOk="0">
                <a:moveTo>
                  <a:pt x="0" y="8634"/>
                </a:moveTo>
                <a:lnTo>
                  <a:pt x="0" y="0"/>
                </a:lnTo>
                <a:lnTo>
                  <a:pt x="241510" y="0"/>
                </a:lnTo>
                <a:lnTo>
                  <a:pt x="66853" y="219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84" name="Google Shape;84;p16"/>
          <p:cNvSpPr/>
          <p:nvPr/>
        </p:nvSpPr>
        <p:spPr>
          <a:xfrm>
            <a:off x="0" y="0"/>
            <a:ext cx="6308250" cy="417780"/>
          </a:xfrm>
          <a:custGeom>
            <a:avLst/>
            <a:gdLst/>
            <a:ahLst/>
            <a:cxnLst/>
            <a:rect l="l" t="t" r="r" b="b"/>
            <a:pathLst>
              <a:path w="252330" h="18033" extrusionOk="0">
                <a:moveTo>
                  <a:pt x="0" y="6024"/>
                </a:moveTo>
                <a:lnTo>
                  <a:pt x="0" y="0"/>
                </a:lnTo>
                <a:lnTo>
                  <a:pt x="252330" y="0"/>
                </a:lnTo>
                <a:lnTo>
                  <a:pt x="82106" y="18033"/>
                </a:lnTo>
                <a:close/>
              </a:path>
            </a:pathLst>
          </a:custGeom>
          <a:solidFill>
            <a:srgbClr val="00B0AB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85" name="Google Shape;85;p16"/>
          <p:cNvSpPr txBox="1"/>
          <p:nvPr/>
        </p:nvSpPr>
        <p:spPr>
          <a:xfrm>
            <a:off x="1407000" y="1121401"/>
            <a:ext cx="66591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Вы больше не занимаетесь поиском и подбором 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медицинских клиник в регионе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Вы больше не потеряете ни одну Личную Медицинскую Книжку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Вы больше не отслеживаете даты очередных 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медицинских осмотров и ревакцинаций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15" y="3664996"/>
            <a:ext cx="291600" cy="2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9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407000" y="3576830"/>
            <a:ext cx="7227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 программой «Автопилот» от Мпрофико </a:t>
            </a:r>
            <a:endParaRPr sz="1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это больше не ваши проблемы </a:t>
            </a:r>
            <a:endParaRPr sz="1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1079825" y="1216901"/>
            <a:ext cx="291600" cy="291600"/>
          </a:xfrm>
          <a:prstGeom prst="mathMultiply">
            <a:avLst>
              <a:gd name="adj1" fmla="val 197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1079825" y="2035141"/>
            <a:ext cx="291600" cy="291600"/>
          </a:xfrm>
          <a:prstGeom prst="mathMultiply">
            <a:avLst>
              <a:gd name="adj1" fmla="val 197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1079825" y="2629796"/>
            <a:ext cx="291600" cy="291600"/>
          </a:xfrm>
          <a:prstGeom prst="mathMultiply">
            <a:avLst>
              <a:gd name="adj1" fmla="val 197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75" y="0"/>
            <a:ext cx="5021323" cy="51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-250" y="0"/>
            <a:ext cx="84264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5000">
                <a:srgbClr val="FFFFFF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750" y="3187471"/>
            <a:ext cx="2835251" cy="195692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0" y="-25"/>
            <a:ext cx="5481900" cy="5143500"/>
          </a:xfrm>
          <a:prstGeom prst="rect">
            <a:avLst/>
          </a:prstGeom>
          <a:solidFill>
            <a:srgbClr val="82008F"/>
          </a:solidFill>
          <a:ln>
            <a:noFill/>
          </a:ln>
          <a:effectLst>
            <a:outerShdw blurRad="485775" dist="19050" dir="2148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0" y="450"/>
            <a:ext cx="5354400" cy="5143500"/>
          </a:xfrm>
          <a:prstGeom prst="rect">
            <a:avLst/>
          </a:prstGeom>
          <a:solidFill>
            <a:srgbClr val="00B0AB"/>
          </a:solidFill>
          <a:ln>
            <a:noFill/>
          </a:ln>
          <a:effectLst>
            <a:outerShdw blurRad="485775" dist="19050" dir="2148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0" y="-4150"/>
            <a:ext cx="1689300" cy="17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10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437050" y="633175"/>
            <a:ext cx="365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Мы принимаем ваши ЛМК в физическом виде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89" y="665688"/>
            <a:ext cx="288975" cy="2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1437050" y="1090746"/>
            <a:ext cx="365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Сканируем каждую страницу,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вносим в единый центр обработки данных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89" y="1215271"/>
            <a:ext cx="274175" cy="2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437050" y="3428629"/>
            <a:ext cx="365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запросу отправляем вам физическую ЛМК курьерской службой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489" y="3532147"/>
            <a:ext cx="288975" cy="3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1437050" y="1717517"/>
            <a:ext cx="365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Вы получаете все документы в электронном виде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89" y="1750046"/>
            <a:ext cx="288975" cy="2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1437050" y="2801858"/>
            <a:ext cx="365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Храним ЛМК на централизованных складах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 оптимальных условиях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89" y="2918964"/>
            <a:ext cx="288975" cy="2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437050" y="2175088"/>
            <a:ext cx="365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Генерируем электронные направления на медицинский осмотр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437050" y="4055400"/>
            <a:ext cx="365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При наличии у нас физической ЛМК сами пролонгируем ее и ставим мокрые печати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89" y="2334513"/>
            <a:ext cx="288975" cy="2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89" y="4145850"/>
            <a:ext cx="288975" cy="2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619900" y="2083350"/>
            <a:ext cx="5340915" cy="1377216"/>
          </a:xfrm>
          <a:custGeom>
            <a:avLst/>
            <a:gdLst/>
            <a:ahLst/>
            <a:cxnLst/>
            <a:rect l="l" t="t" r="r" b="b"/>
            <a:pathLst>
              <a:path w="211794" h="49710" extrusionOk="0">
                <a:moveTo>
                  <a:pt x="206518" y="8"/>
                </a:moveTo>
                <a:lnTo>
                  <a:pt x="211794" y="0"/>
                </a:lnTo>
                <a:lnTo>
                  <a:pt x="211794" y="25689"/>
                </a:lnTo>
                <a:lnTo>
                  <a:pt x="0" y="25689"/>
                </a:lnTo>
                <a:lnTo>
                  <a:pt x="0" y="49542"/>
                </a:lnTo>
                <a:lnTo>
                  <a:pt x="7566" y="49710"/>
                </a:lnTo>
              </a:path>
            </a:pathLst>
          </a:custGeom>
          <a:noFill/>
          <a:ln w="9525" cap="flat" cmpd="sng">
            <a:solidFill>
              <a:srgbClr val="82008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2" name="Google Shape;122;p18"/>
          <p:cNvSpPr/>
          <p:nvPr/>
        </p:nvSpPr>
        <p:spPr>
          <a:xfrm rot="-5400000">
            <a:off x="5056625" y="1057200"/>
            <a:ext cx="5144450" cy="3030050"/>
          </a:xfrm>
          <a:prstGeom prst="flowChartManualInput">
            <a:avLst/>
          </a:prstGeom>
          <a:solidFill>
            <a:srgbClr val="82008F"/>
          </a:solidFill>
          <a:ln>
            <a:noFill/>
          </a:ln>
          <a:effectLst>
            <a:outerShdw blurRad="200025" dist="19050" dir="96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11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92600" y="580812"/>
            <a:ext cx="792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Каждого кандидата на работу «за ручку» </a:t>
            </a:r>
            <a:endParaRPr sz="1800" b="1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проводим через первичный медосмотр</a:t>
            </a:r>
            <a:endParaRPr sz="1800" b="1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568800" y="4251600"/>
            <a:ext cx="4647600" cy="3993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568800" y="4281900"/>
            <a:ext cx="464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Проведение медосмотра в соответствии приказа №29Н от 28.012021г.</a:t>
            </a:r>
            <a:endParaRPr sz="1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7" name="Google Shape;127;p18"/>
          <p:cNvSpPr/>
          <p:nvPr/>
        </p:nvSpPr>
        <p:spPr>
          <a:xfrm rot="-5400000">
            <a:off x="5108888" y="1109288"/>
            <a:ext cx="5144450" cy="2925875"/>
          </a:xfrm>
          <a:prstGeom prst="flowChartManualInput">
            <a:avLst/>
          </a:prstGeom>
          <a:solidFill>
            <a:srgbClr val="00B0AB"/>
          </a:solidFill>
          <a:ln>
            <a:noFill/>
          </a:ln>
          <a:effectLst>
            <a:outerShdw blurRad="200025" dist="19050" dir="96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142225" y="1142625"/>
            <a:ext cx="5144450" cy="2859200"/>
          </a:xfrm>
          <a:prstGeom prst="flowChartManualInput">
            <a:avLst/>
          </a:prstGeom>
          <a:noFill/>
          <a:ln>
            <a:noFill/>
          </a:ln>
          <a:effectLst>
            <a:outerShdw blurRad="157163" dist="85725" dir="11940000" algn="bl" rotWithShape="0">
              <a:srgbClr val="000000">
                <a:alpha val="30000"/>
              </a:srgbClr>
            </a:outerShdw>
          </a:effectLst>
        </p:spPr>
      </p:pic>
      <p:sp>
        <p:nvSpPr>
          <p:cNvPr id="129" name="Google Shape;129;p18"/>
          <p:cNvSpPr/>
          <p:nvPr/>
        </p:nvSpPr>
        <p:spPr>
          <a:xfrm>
            <a:off x="817175" y="1643250"/>
            <a:ext cx="2361600" cy="880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dist="381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817175" y="1837050"/>
            <a:ext cx="236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Наш call-центр связывается 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 вашим кандидатом на работу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817200" y="3003701"/>
            <a:ext cx="2361600" cy="880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dist="381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3466250" y="1643300"/>
            <a:ext cx="2361600" cy="880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dist="381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3466250" y="3003700"/>
            <a:ext cx="2361600" cy="880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dist="381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817175" y="3120550"/>
            <a:ext cx="236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Мы подбираем и 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указываем адреса клиник 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для медицинского осмотра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3466250" y="3120550"/>
            <a:ext cx="236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Консультируем и 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контролируем прохождение медицинского осмотра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6" name="Google Shape;136;p18"/>
          <p:cNvSpPr/>
          <p:nvPr/>
        </p:nvSpPr>
        <p:spPr>
          <a:xfrm rot="-5400000">
            <a:off x="5142225" y="1142625"/>
            <a:ext cx="5144450" cy="2859200"/>
          </a:xfrm>
          <a:prstGeom prst="flowChartManualInput">
            <a:avLst/>
          </a:prstGeom>
          <a:gradFill>
            <a:gsLst>
              <a:gs pos="0">
                <a:srgbClr val="FFFFFF">
                  <a:alpha val="0"/>
                  <a:alpha val="22680"/>
                </a:srgbClr>
              </a:gs>
              <a:gs pos="100000">
                <a:srgbClr val="FFFFFF">
                  <a:alpha val="72549"/>
                  <a:alpha val="2268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3466250" y="1748600"/>
            <a:ext cx="2361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Мы пересылаем памятку 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для прохождения медицинского осмотра и направление на него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38" name="Google Shape;138;p18"/>
          <p:cNvCxnSpPr>
            <a:stCxn id="130" idx="3"/>
            <a:endCxn id="137" idx="1"/>
          </p:cNvCxnSpPr>
          <p:nvPr/>
        </p:nvCxnSpPr>
        <p:spPr>
          <a:xfrm>
            <a:off x="3178775" y="2083350"/>
            <a:ext cx="287400" cy="0"/>
          </a:xfrm>
          <a:prstGeom prst="straightConnector1">
            <a:avLst/>
          </a:prstGeom>
          <a:noFill/>
          <a:ln w="9525" cap="flat" cmpd="sng">
            <a:solidFill>
              <a:srgbClr val="82008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8"/>
          <p:cNvCxnSpPr>
            <a:stCxn id="135" idx="1"/>
            <a:endCxn id="134" idx="3"/>
          </p:cNvCxnSpPr>
          <p:nvPr/>
        </p:nvCxnSpPr>
        <p:spPr>
          <a:xfrm rot="10800000">
            <a:off x="3178850" y="3443800"/>
            <a:ext cx="287400" cy="0"/>
          </a:xfrm>
          <a:prstGeom prst="straightConnector1">
            <a:avLst/>
          </a:prstGeom>
          <a:noFill/>
          <a:ln w="9525" cap="flat" cmpd="sng">
            <a:solidFill>
              <a:srgbClr val="82008F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9"/>
          <p:cNvGrpSpPr/>
          <p:nvPr/>
        </p:nvGrpSpPr>
        <p:grpSpPr>
          <a:xfrm>
            <a:off x="0" y="0"/>
            <a:ext cx="9144000" cy="5143500"/>
            <a:chOff x="0" y="27400"/>
            <a:chExt cx="9144000" cy="5143500"/>
          </a:xfrm>
        </p:grpSpPr>
        <p:sp>
          <p:nvSpPr>
            <p:cNvPr id="145" name="Google Shape;145;p19"/>
            <p:cNvSpPr/>
            <p:nvPr/>
          </p:nvSpPr>
          <p:spPr>
            <a:xfrm>
              <a:off x="0" y="27400"/>
              <a:ext cx="9144000" cy="2061300"/>
            </a:xfrm>
            <a:prstGeom prst="rect">
              <a:avLst/>
            </a:prstGeom>
            <a:solidFill>
              <a:srgbClr val="00B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19"/>
            <p:cNvPicPr preferRelativeResize="0"/>
            <p:nvPr/>
          </p:nvPicPr>
          <p:blipFill rotWithShape="1"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400"/>
              <a:ext cx="9144000" cy="225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9"/>
            <p:cNvSpPr/>
            <p:nvPr/>
          </p:nvSpPr>
          <p:spPr>
            <a:xfrm>
              <a:off x="0" y="820100"/>
              <a:ext cx="9143900" cy="4323393"/>
            </a:xfrm>
            <a:custGeom>
              <a:avLst/>
              <a:gdLst/>
              <a:ahLst/>
              <a:cxnLst/>
              <a:rect l="l" t="t" r="r" b="b"/>
              <a:pathLst>
                <a:path w="365756" h="173700" extrusionOk="0">
                  <a:moveTo>
                    <a:pt x="0" y="172867"/>
                  </a:moveTo>
                  <a:lnTo>
                    <a:pt x="0" y="19578"/>
                  </a:lnTo>
                  <a:lnTo>
                    <a:pt x="258252" y="29718"/>
                  </a:lnTo>
                  <a:lnTo>
                    <a:pt x="365756" y="0"/>
                  </a:lnTo>
                  <a:lnTo>
                    <a:pt x="365756" y="173700"/>
                  </a:lnTo>
                  <a:close/>
                </a:path>
              </a:pathLst>
            </a:custGeom>
            <a:solidFill>
              <a:srgbClr val="82008F"/>
            </a:solidFill>
            <a:ln>
              <a:noFill/>
            </a:ln>
            <a:effectLst>
              <a:outerShdw blurRad="200025" dist="28575" dir="15900000" algn="bl" rotWithShape="0">
                <a:srgbClr val="000000">
                  <a:alpha val="46000"/>
                </a:srgbClr>
              </a:outerShdw>
            </a:effectLst>
          </p:spPr>
        </p:sp>
        <p:sp>
          <p:nvSpPr>
            <p:cNvPr id="148" name="Google Shape;148;p19"/>
            <p:cNvSpPr/>
            <p:nvPr/>
          </p:nvSpPr>
          <p:spPr>
            <a:xfrm>
              <a:off x="0" y="868100"/>
              <a:ext cx="9143900" cy="4302800"/>
            </a:xfrm>
            <a:custGeom>
              <a:avLst/>
              <a:gdLst/>
              <a:ahLst/>
              <a:cxnLst/>
              <a:rect l="l" t="t" r="r" b="b"/>
              <a:pathLst>
                <a:path w="365756" h="172112" extrusionOk="0">
                  <a:moveTo>
                    <a:pt x="0" y="172112"/>
                  </a:moveTo>
                  <a:lnTo>
                    <a:pt x="0" y="19492"/>
                  </a:lnTo>
                  <a:lnTo>
                    <a:pt x="264729" y="40246"/>
                  </a:lnTo>
                  <a:lnTo>
                    <a:pt x="365756" y="0"/>
                  </a:lnTo>
                  <a:lnTo>
                    <a:pt x="365715" y="1718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28575" dir="15900000" algn="bl" rotWithShape="0">
                <a:srgbClr val="000000">
                  <a:alpha val="46000"/>
                </a:srgbClr>
              </a:outerShdw>
            </a:effectLst>
          </p:spPr>
        </p:sp>
      </p:grpSp>
      <p:pic>
        <p:nvPicPr>
          <p:cNvPr id="149" name="Google Shape;149;p19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5370" y="2979300"/>
            <a:ext cx="2578632" cy="216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492600" y="645000"/>
            <a:ext cx="7929000" cy="461700"/>
          </a:xfrm>
          <a:prstGeom prst="rect">
            <a:avLst/>
          </a:prstGeom>
          <a:noFill/>
          <a:ln>
            <a:noFill/>
          </a:ln>
          <a:effectLst>
            <a:outerShdw blurRad="485775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Полный контроль и соответствие требованиям законодательства</a:t>
            </a:r>
            <a:endParaRPr sz="18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619800" y="2327125"/>
            <a:ext cx="1758000" cy="2109000"/>
          </a:xfrm>
          <a:prstGeom prst="rect">
            <a:avLst/>
          </a:prstGeom>
          <a:solidFill>
            <a:srgbClr val="00B0AB"/>
          </a:solidFill>
          <a:ln>
            <a:noFill/>
          </a:ln>
          <a:effectLst>
            <a:outerShdw blurRad="3429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2668600" y="2327125"/>
            <a:ext cx="1758000" cy="2109000"/>
          </a:xfrm>
          <a:prstGeom prst="rect">
            <a:avLst/>
          </a:prstGeom>
          <a:solidFill>
            <a:srgbClr val="00B0AB"/>
          </a:solidFill>
          <a:ln>
            <a:noFill/>
          </a:ln>
          <a:effectLst>
            <a:outerShdw blurRad="3429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4717400" y="2327125"/>
            <a:ext cx="1758000" cy="2109000"/>
          </a:xfrm>
          <a:prstGeom prst="rect">
            <a:avLst/>
          </a:prstGeom>
          <a:solidFill>
            <a:srgbClr val="00B0AB"/>
          </a:solidFill>
          <a:ln>
            <a:noFill/>
          </a:ln>
          <a:effectLst>
            <a:outerShdw blurRad="3429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6772000" y="2327125"/>
            <a:ext cx="1758000" cy="2109000"/>
          </a:xfrm>
          <a:prstGeom prst="rect">
            <a:avLst/>
          </a:prstGeom>
          <a:solidFill>
            <a:srgbClr val="00B0AB"/>
          </a:solidFill>
          <a:ln>
            <a:noFill/>
          </a:ln>
          <a:effectLst>
            <a:outerShdw blurRad="3429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6824194" y="3411045"/>
            <a:ext cx="1653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Несем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ответственность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за хранение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 передачу вам ЛМК  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12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54592" y="3411045"/>
            <a:ext cx="1653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Мы тщательно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проверяем правильность заполнения ЛМК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2715008" y="3411045"/>
            <a:ext cx="1653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 дальнейшем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отвечаем за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корректность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оформления ЛМК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4775400" y="3369195"/>
            <a:ext cx="16536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Напоминаем о продлении ЛМК и сроках медосмотров, вакцинаций и аттестаций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125" y="2577369"/>
            <a:ext cx="527357" cy="51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529" y="2580346"/>
            <a:ext cx="527351" cy="51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925" y="2577372"/>
            <a:ext cx="570761" cy="51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850" y="2577370"/>
            <a:ext cx="686290" cy="5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0" y="150"/>
            <a:ext cx="9144000" cy="5143500"/>
          </a:xfrm>
          <a:prstGeom prst="rect">
            <a:avLst/>
          </a:prstGeom>
          <a:gradFill>
            <a:gsLst>
              <a:gs pos="0">
                <a:srgbClr val="33AE9A">
                  <a:alpha val="48235"/>
                </a:srgbClr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525" y="2092302"/>
            <a:ext cx="816451" cy="81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"/>
            <a:ext cx="2830377" cy="339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50" y="3637950"/>
            <a:ext cx="1345025" cy="13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13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2166989" y="3075625"/>
            <a:ext cx="211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 любом городе</a:t>
            </a:r>
            <a:endParaRPr sz="1100"/>
          </a:p>
        </p:txBody>
      </p:sp>
      <p:sp>
        <p:nvSpPr>
          <p:cNvPr id="174" name="Google Shape;174;p20"/>
          <p:cNvSpPr txBox="1"/>
          <p:nvPr/>
        </p:nvSpPr>
        <p:spPr>
          <a:xfrm>
            <a:off x="4412379" y="3075625"/>
            <a:ext cx="19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 любому вопросу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6560400" y="3075625"/>
            <a:ext cx="19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 любое время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2456150" y="1346150"/>
            <a:ext cx="5589900" cy="3660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Работает с вашей компанией по всем вопросам медицины труда :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206125" y="910077"/>
            <a:ext cx="23679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0" b="1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endParaRPr sz="23000" b="1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 rot="-5400000">
            <a:off x="773639" y="2036289"/>
            <a:ext cx="207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специалист</a:t>
            </a:r>
            <a:endParaRPr sz="2600" b="1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915750" y="3865375"/>
            <a:ext cx="701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вместо 10-ти ответственных сотрудников, задействованных на разных этапах работы с медицинскими учреждениями</a:t>
            </a:r>
            <a:endParaRPr sz="13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00" y="2061453"/>
            <a:ext cx="816451" cy="81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475" y="2073788"/>
            <a:ext cx="816451" cy="816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19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500" y="749050"/>
            <a:ext cx="4784428" cy="439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1"/>
          <p:cNvCxnSpPr/>
          <p:nvPr/>
        </p:nvCxnSpPr>
        <p:spPr>
          <a:xfrm>
            <a:off x="4878588" y="-450"/>
            <a:ext cx="0" cy="5144400"/>
          </a:xfrm>
          <a:prstGeom prst="straightConnector1">
            <a:avLst/>
          </a:prstGeom>
          <a:noFill/>
          <a:ln w="76200" cap="flat" cmpd="sng">
            <a:solidFill>
              <a:srgbClr val="00B0A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21"/>
          <p:cNvSpPr/>
          <p:nvPr/>
        </p:nvSpPr>
        <p:spPr>
          <a:xfrm>
            <a:off x="0" y="-25"/>
            <a:ext cx="4840500" cy="51435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711" y="3414000"/>
            <a:ext cx="2378089" cy="17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900" y="303450"/>
            <a:ext cx="3800400" cy="48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14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492600" y="622200"/>
            <a:ext cx="422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Команда Мпрофико берет на себя:</a:t>
            </a:r>
            <a:endParaRPr sz="18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996300" y="2795261"/>
            <a:ext cx="339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Оперативное решение форс-мажорных ситуаций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996450" y="1642050"/>
            <a:ext cx="339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Подбор и аудит клиник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996450" y="2218656"/>
            <a:ext cx="339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Отслеживание статусов медицинского осмотра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996300" y="3371867"/>
            <a:ext cx="339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Коммуникацию с клиниками по всем рабочим моментам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04" y="3431406"/>
            <a:ext cx="354001" cy="35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04" y="1642050"/>
            <a:ext cx="353999" cy="35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04" y="2825025"/>
            <a:ext cx="354001" cy="35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04" y="2233537"/>
            <a:ext cx="353999" cy="35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57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2345675"/>
            <a:ext cx="3333601" cy="2797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 rot="10800000">
            <a:off x="450" y="2507000"/>
            <a:ext cx="9143100" cy="615000"/>
          </a:xfrm>
          <a:prstGeom prst="triangle">
            <a:avLst>
              <a:gd name="adj" fmla="val 25545"/>
            </a:avLst>
          </a:prstGeom>
          <a:solidFill>
            <a:srgbClr val="00B0AB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 rot="10800000">
            <a:off x="450" y="2507100"/>
            <a:ext cx="9143100" cy="405600"/>
          </a:xfrm>
          <a:prstGeom prst="triangle">
            <a:avLst>
              <a:gd name="adj" fmla="val 27985"/>
            </a:avLst>
          </a:prstGeom>
          <a:solidFill>
            <a:srgbClr val="82008F"/>
          </a:solidFill>
          <a:ln w="9525" cap="flat" cmpd="sng">
            <a:solidFill>
              <a:srgbClr val="82008F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0" y="0"/>
            <a:ext cx="9144000" cy="25071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2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975" y="0"/>
            <a:ext cx="2459025" cy="17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1138169" y="2481188"/>
            <a:ext cx="34419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600" b="1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0₽</a:t>
            </a:r>
            <a:endParaRPr sz="15600" b="1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2949325" y="276413"/>
            <a:ext cx="53613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100%</a:t>
            </a:r>
            <a:endParaRPr sz="135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1225983" y="620117"/>
            <a:ext cx="27066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Сохранность оригиналов документов составляет</a:t>
            </a:r>
            <a:endParaRPr sz="22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3703975" y="3552738"/>
            <a:ext cx="4263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штрафов после проверки Роспотребнадзора</a:t>
            </a:r>
            <a:endParaRPr sz="2800" b="1">
              <a:solidFill>
                <a:srgbClr val="00B0AB"/>
              </a:solidFill>
            </a:endParaRPr>
          </a:p>
        </p:txBody>
      </p:sp>
      <p:sp>
        <p:nvSpPr>
          <p:cNvPr id="11" name="Google Shape;191;p21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15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7" name="Google Shape;247;p24"/>
          <p:cNvSpPr/>
          <p:nvPr/>
        </p:nvSpPr>
        <p:spPr>
          <a:xfrm rot="5400000">
            <a:off x="657225" y="-657225"/>
            <a:ext cx="5141125" cy="6455575"/>
          </a:xfrm>
          <a:prstGeom prst="flowChartManualInput">
            <a:avLst/>
          </a:prstGeom>
          <a:solidFill>
            <a:srgbClr val="82008F"/>
          </a:solidFill>
          <a:ln>
            <a:noFill/>
          </a:ln>
          <a:effectLst>
            <a:outerShdw blurRad="200025" dist="114300" dir="2154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/>
          <p:nvPr/>
        </p:nvSpPr>
        <p:spPr>
          <a:xfrm rot="5400000">
            <a:off x="531800" y="-531800"/>
            <a:ext cx="5141125" cy="6204725"/>
          </a:xfrm>
          <a:prstGeom prst="flowChartManualInput">
            <a:avLst/>
          </a:prstGeom>
          <a:solidFill>
            <a:srgbClr val="00B0AB"/>
          </a:solidFill>
          <a:ln>
            <a:noFill/>
          </a:ln>
          <a:effectLst>
            <a:outerShdw blurRad="200025" dist="114300" dir="2154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-300" y="649300"/>
            <a:ext cx="376500" cy="44943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157163" dist="57150" dir="20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775" y="2559925"/>
            <a:ext cx="2856673" cy="25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68" name="Google Shape;268;p2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857" y="227393"/>
            <a:ext cx="1066400" cy="106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88;p16"/>
          <p:cNvSpPr txBox="1"/>
          <p:nvPr/>
        </p:nvSpPr>
        <p:spPr>
          <a:xfrm>
            <a:off x="376200" y="843458"/>
            <a:ext cx="4609336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44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Как вчера больше не будет…</a:t>
            </a:r>
            <a:r>
              <a:rPr lang="ru-RU" sz="32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 </a:t>
            </a:r>
            <a:endParaRPr sz="32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3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525" y="2559925"/>
            <a:ext cx="3300076" cy="25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3"/>
          <p:cNvGrpSpPr/>
          <p:nvPr/>
        </p:nvGrpSpPr>
        <p:grpSpPr>
          <a:xfrm>
            <a:off x="-1650" y="0"/>
            <a:ext cx="9142750" cy="3567303"/>
            <a:chOff x="3423" y="0"/>
            <a:chExt cx="9137267" cy="3839525"/>
          </a:xfrm>
        </p:grpSpPr>
        <p:sp>
          <p:nvSpPr>
            <p:cNvPr id="221" name="Google Shape;221;p23"/>
            <p:cNvSpPr/>
            <p:nvPr/>
          </p:nvSpPr>
          <p:spPr>
            <a:xfrm rot="10800000">
              <a:off x="8270" y="0"/>
              <a:ext cx="9132421" cy="3839525"/>
            </a:xfrm>
            <a:prstGeom prst="flowChartManualInput">
              <a:avLst/>
            </a:prstGeom>
            <a:solidFill>
              <a:srgbClr val="82008F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 rot="10800000">
              <a:off x="3423" y="0"/>
              <a:ext cx="9135169" cy="3676275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3" name="Google Shape;223;p23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95449" y="1196452"/>
            <a:ext cx="1741409" cy="174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3"/>
          <p:cNvGrpSpPr/>
          <p:nvPr/>
        </p:nvGrpSpPr>
        <p:grpSpPr>
          <a:xfrm>
            <a:off x="2820850" y="2149075"/>
            <a:ext cx="3407530" cy="2172412"/>
            <a:chOff x="2820850" y="2149075"/>
            <a:chExt cx="3407530" cy="2172412"/>
          </a:xfrm>
        </p:grpSpPr>
        <p:pic>
          <p:nvPicPr>
            <p:cNvPr id="225" name="Google Shape;225;p23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2575" y="2162375"/>
              <a:ext cx="3385805" cy="2159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23"/>
            <p:cNvSpPr/>
            <p:nvPr/>
          </p:nvSpPr>
          <p:spPr>
            <a:xfrm>
              <a:off x="2820850" y="2149075"/>
              <a:ext cx="3407400" cy="2172300"/>
            </a:xfrm>
            <a:prstGeom prst="rect">
              <a:avLst/>
            </a:prstGeom>
            <a:solidFill>
              <a:srgbClr val="FFFFFF">
                <a:alpha val="2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7" name="Google Shape;227;p23" descr="Открытый ноутбук Chromebook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764" y="1907819"/>
            <a:ext cx="4594765" cy="302632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/>
          <p:nvPr/>
        </p:nvSpPr>
        <p:spPr>
          <a:xfrm>
            <a:off x="492600" y="691459"/>
            <a:ext cx="792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Ваш инструмент контроля и работы — личный кабинет «Мпрофико-онлайн»</a:t>
            </a:r>
            <a:endParaRPr sz="1800" b="1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16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230" name="Google Shape;230;p23"/>
          <p:cNvGrpSpPr/>
          <p:nvPr/>
        </p:nvGrpSpPr>
        <p:grpSpPr>
          <a:xfrm>
            <a:off x="4146198" y="3659975"/>
            <a:ext cx="4536902" cy="743925"/>
            <a:chOff x="4146198" y="3278975"/>
            <a:chExt cx="4536902" cy="743925"/>
          </a:xfrm>
        </p:grpSpPr>
        <p:sp>
          <p:nvSpPr>
            <p:cNvPr id="231" name="Google Shape;231;p23"/>
            <p:cNvSpPr/>
            <p:nvPr/>
          </p:nvSpPr>
          <p:spPr>
            <a:xfrm>
              <a:off x="4146200" y="3305300"/>
              <a:ext cx="4536900" cy="717600"/>
            </a:xfrm>
            <a:prstGeom prst="rect">
              <a:avLst/>
            </a:prstGeom>
            <a:solidFill>
              <a:srgbClr val="82008F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2" name="Google Shape;232;p23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9645" y="3588415"/>
              <a:ext cx="4451923" cy="40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3"/>
            <p:cNvSpPr txBox="1"/>
            <p:nvPr/>
          </p:nvSpPr>
          <p:spPr>
            <a:xfrm>
              <a:off x="4146198" y="3278975"/>
              <a:ext cx="4514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Степень качества контроля и планирования медицинских осмотров</a:t>
              </a:r>
              <a:endParaRPr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234" name="Google Shape;234;p23"/>
          <p:cNvGrpSpPr/>
          <p:nvPr/>
        </p:nvGrpSpPr>
        <p:grpSpPr>
          <a:xfrm>
            <a:off x="3398650" y="1651650"/>
            <a:ext cx="5306576" cy="714850"/>
            <a:chOff x="3398650" y="1727850"/>
            <a:chExt cx="5306576" cy="714850"/>
          </a:xfrm>
        </p:grpSpPr>
        <p:sp>
          <p:nvSpPr>
            <p:cNvPr id="235" name="Google Shape;235;p23"/>
            <p:cNvSpPr/>
            <p:nvPr/>
          </p:nvSpPr>
          <p:spPr>
            <a:xfrm>
              <a:off x="3398650" y="1762000"/>
              <a:ext cx="5284500" cy="680700"/>
            </a:xfrm>
            <a:prstGeom prst="rect">
              <a:avLst/>
            </a:prstGeom>
            <a:solidFill>
              <a:srgbClr val="82008F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6" name="Google Shape;236;p23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37940" y="2052225"/>
              <a:ext cx="5207849" cy="35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23"/>
            <p:cNvSpPr txBox="1"/>
            <p:nvPr/>
          </p:nvSpPr>
          <p:spPr>
            <a:xfrm>
              <a:off x="6092226" y="1727850"/>
              <a:ext cx="2613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Рабочий функционал для специалиста </a:t>
              </a:r>
              <a:endParaRPr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238" name="Google Shape;238;p23"/>
          <p:cNvGrpSpPr/>
          <p:nvPr/>
        </p:nvGrpSpPr>
        <p:grpSpPr>
          <a:xfrm>
            <a:off x="446983" y="2595335"/>
            <a:ext cx="3922117" cy="776490"/>
            <a:chOff x="446983" y="2823935"/>
            <a:chExt cx="3922117" cy="776490"/>
          </a:xfrm>
        </p:grpSpPr>
        <p:sp>
          <p:nvSpPr>
            <p:cNvPr id="239" name="Google Shape;239;p23"/>
            <p:cNvSpPr/>
            <p:nvPr/>
          </p:nvSpPr>
          <p:spPr>
            <a:xfrm>
              <a:off x="451700" y="2848625"/>
              <a:ext cx="3917400" cy="751800"/>
            </a:xfrm>
            <a:prstGeom prst="rect">
              <a:avLst/>
            </a:prstGeom>
            <a:solidFill>
              <a:srgbClr val="82008F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 txBox="1"/>
            <p:nvPr/>
          </p:nvSpPr>
          <p:spPr>
            <a:xfrm>
              <a:off x="446983" y="2823935"/>
              <a:ext cx="3800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Детализация каждого профайла для дальнейшей работы</a:t>
              </a:r>
              <a:endParaRPr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pic>
          <p:nvPicPr>
            <p:cNvPr id="241" name="Google Shape;241;p23"/>
            <p:cNvPicPr preferRelativeResize="0"/>
            <p:nvPr/>
          </p:nvPicPr>
          <p:blipFill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600" y="3148148"/>
              <a:ext cx="3829002" cy="4143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57252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4"/>
          <p:cNvPicPr preferRelativeResize="0"/>
          <p:nvPr/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-1187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 rot="5400000">
            <a:off x="657225" y="-657225"/>
            <a:ext cx="5141125" cy="6455575"/>
          </a:xfrm>
          <a:prstGeom prst="flowChartManualInput">
            <a:avLst/>
          </a:prstGeom>
          <a:solidFill>
            <a:srgbClr val="82008F"/>
          </a:solidFill>
          <a:ln>
            <a:noFill/>
          </a:ln>
          <a:effectLst>
            <a:outerShdw blurRad="200025" dist="114300" dir="2154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/>
          <p:nvPr/>
        </p:nvSpPr>
        <p:spPr>
          <a:xfrm rot="5400000">
            <a:off x="531800" y="-531800"/>
            <a:ext cx="5141125" cy="6204725"/>
          </a:xfrm>
          <a:prstGeom prst="flowChartManualInput">
            <a:avLst/>
          </a:prstGeom>
          <a:solidFill>
            <a:srgbClr val="00B0AB"/>
          </a:solidFill>
          <a:ln>
            <a:noFill/>
          </a:ln>
          <a:effectLst>
            <a:outerShdw blurRad="200025" dist="114300" dir="2154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-300" y="649300"/>
            <a:ext cx="376500" cy="44943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157163" dist="57150" dir="20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775" y="2559925"/>
            <a:ext cx="2856673" cy="25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4"/>
          <p:cNvGrpSpPr/>
          <p:nvPr/>
        </p:nvGrpSpPr>
        <p:grpSpPr>
          <a:xfrm>
            <a:off x="5284800" y="1691775"/>
            <a:ext cx="3859200" cy="2716475"/>
            <a:chOff x="5284800" y="1691775"/>
            <a:chExt cx="3859200" cy="2716475"/>
          </a:xfrm>
        </p:grpSpPr>
        <p:pic>
          <p:nvPicPr>
            <p:cNvPr id="252" name="Google Shape;252;p24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4800" y="1691775"/>
              <a:ext cx="3859200" cy="2716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4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6975" y="1691775"/>
              <a:ext cx="1697024" cy="27164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54" name="Google Shape;254;p24" descr="Открытый ноутбук Chromebook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775" y="1369725"/>
            <a:ext cx="4643227" cy="36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17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1060050" y="2691504"/>
            <a:ext cx="32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Выгрузка документов в 2 клика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 необходимом формате (PDF, Excel, Word)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32" y="2705419"/>
            <a:ext cx="291375" cy="37198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1412475" y="4125100"/>
            <a:ext cx="32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Меньше 1 минуты -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полный доступ к данным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59" name="Google Shape;259;p24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2" y="4175663"/>
            <a:ext cx="336901" cy="29897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1641075" y="1257907"/>
            <a:ext cx="32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Интеграция с любой программой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ведению учета кадров 	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94" y="1279293"/>
            <a:ext cx="336901" cy="298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1183875" y="3405218"/>
            <a:ext cx="32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Доступ к программе 24/7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+ техническая поддержка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63" name="Google Shape;263;p24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94" y="3468905"/>
            <a:ext cx="336900" cy="31525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 txBox="1"/>
          <p:nvPr/>
        </p:nvSpPr>
        <p:spPr>
          <a:xfrm>
            <a:off x="1260075" y="1965455"/>
            <a:ext cx="32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Архив за предыдущие периоды для сверки данных по движению сотрудников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65" name="Google Shape;265;p24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94" y="1969787"/>
            <a:ext cx="336900" cy="34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 txBox="1"/>
          <p:nvPr/>
        </p:nvSpPr>
        <p:spPr>
          <a:xfrm>
            <a:off x="2069700" y="561825"/>
            <a:ext cx="302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Напоминание и информирование о сроках очередных медицинских осмотров, вакцинаций и ЛМК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67" name="Google Shape;267;p24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482" y="596412"/>
            <a:ext cx="291375" cy="2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200" y="666724"/>
            <a:ext cx="1066400" cy="1066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500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 txBox="1"/>
          <p:nvPr/>
        </p:nvSpPr>
        <p:spPr>
          <a:xfrm>
            <a:off x="2865375" y="1971450"/>
            <a:ext cx="52377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Полностью возместим штрафы при проверках медицинских документов Роспотребнадзором</a:t>
            </a:r>
            <a:endParaRPr sz="24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275" name="Google Shape;275;p25"/>
          <p:cNvGrpSpPr/>
          <p:nvPr/>
        </p:nvGrpSpPr>
        <p:grpSpPr>
          <a:xfrm>
            <a:off x="0" y="969850"/>
            <a:ext cx="4122752" cy="4173649"/>
            <a:chOff x="0" y="969850"/>
            <a:chExt cx="4122752" cy="4173649"/>
          </a:xfrm>
        </p:grpSpPr>
        <p:pic>
          <p:nvPicPr>
            <p:cNvPr id="276" name="Google Shape;276;p25"/>
            <p:cNvPicPr preferRelativeResize="0"/>
            <p:nvPr/>
          </p:nvPicPr>
          <p:blipFill rotWithShape="1"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69850"/>
              <a:ext cx="4122752" cy="4173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675" y="1888299"/>
              <a:ext cx="1347651" cy="13476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25"/>
          <p:cNvSpPr/>
          <p:nvPr/>
        </p:nvSpPr>
        <p:spPr>
          <a:xfrm>
            <a:off x="1751050" y="4772975"/>
            <a:ext cx="7392900" cy="370500"/>
          </a:xfrm>
          <a:prstGeom prst="triangle">
            <a:avLst>
              <a:gd name="adj" fmla="val 65322"/>
            </a:avLst>
          </a:prstGeom>
          <a:solidFill>
            <a:schemeClr val="lt1"/>
          </a:solidFill>
          <a:ln>
            <a:noFill/>
          </a:ln>
          <a:effectLst>
            <a:outerShdw blurRad="385763" dist="38100" dir="171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2865375" y="16614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НАША ГАРАНТИЯ</a:t>
            </a: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0" y="0"/>
            <a:ext cx="7227187" cy="654369"/>
          </a:xfrm>
          <a:custGeom>
            <a:avLst/>
            <a:gdLst/>
            <a:ahLst/>
            <a:cxnLst/>
            <a:rect l="l" t="t" r="r" b="b"/>
            <a:pathLst>
              <a:path w="241510" h="21955" extrusionOk="0">
                <a:moveTo>
                  <a:pt x="0" y="8634"/>
                </a:moveTo>
                <a:lnTo>
                  <a:pt x="0" y="0"/>
                </a:lnTo>
                <a:lnTo>
                  <a:pt x="241510" y="0"/>
                </a:lnTo>
                <a:lnTo>
                  <a:pt x="66853" y="219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281" name="Google Shape;281;p25"/>
          <p:cNvSpPr/>
          <p:nvPr/>
        </p:nvSpPr>
        <p:spPr>
          <a:xfrm>
            <a:off x="0" y="0"/>
            <a:ext cx="6308250" cy="450825"/>
          </a:xfrm>
          <a:custGeom>
            <a:avLst/>
            <a:gdLst/>
            <a:ahLst/>
            <a:cxnLst/>
            <a:rect l="l" t="t" r="r" b="b"/>
            <a:pathLst>
              <a:path w="252330" h="18033" extrusionOk="0">
                <a:moveTo>
                  <a:pt x="0" y="6024"/>
                </a:moveTo>
                <a:lnTo>
                  <a:pt x="0" y="0"/>
                </a:lnTo>
                <a:lnTo>
                  <a:pt x="252330" y="0"/>
                </a:lnTo>
                <a:lnTo>
                  <a:pt x="82106" y="18033"/>
                </a:lnTo>
                <a:close/>
              </a:path>
            </a:pathLst>
          </a:custGeom>
          <a:solidFill>
            <a:srgbClr val="82008F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11" name="Google Shape;191;p21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18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0" y="-800"/>
            <a:ext cx="9144000" cy="5144275"/>
            <a:chOff x="0" y="-800"/>
            <a:chExt cx="9144000" cy="5144275"/>
          </a:xfrm>
        </p:grpSpPr>
        <p:sp>
          <p:nvSpPr>
            <p:cNvPr id="287" name="Google Shape;287;p26"/>
            <p:cNvSpPr/>
            <p:nvPr/>
          </p:nvSpPr>
          <p:spPr>
            <a:xfrm>
              <a:off x="0" y="-25"/>
              <a:ext cx="9144000" cy="5143500"/>
            </a:xfrm>
            <a:prstGeom prst="rect">
              <a:avLst/>
            </a:prstGeom>
            <a:solidFill>
              <a:srgbClr val="820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25" y="-800"/>
              <a:ext cx="9143389" cy="734950"/>
            </a:xfrm>
            <a:custGeom>
              <a:avLst/>
              <a:gdLst/>
              <a:ahLst/>
              <a:cxnLst/>
              <a:rect l="l" t="t" r="r" b="b"/>
              <a:pathLst>
                <a:path w="366285" h="29398" extrusionOk="0">
                  <a:moveTo>
                    <a:pt x="0" y="0"/>
                  </a:moveTo>
                  <a:lnTo>
                    <a:pt x="0" y="4679"/>
                  </a:lnTo>
                  <a:lnTo>
                    <a:pt x="256011" y="29398"/>
                  </a:lnTo>
                  <a:lnTo>
                    <a:pt x="366285" y="4679"/>
                  </a:lnTo>
                  <a:lnTo>
                    <a:pt x="366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40000"/>
                </a:srgbClr>
              </a:outerShdw>
            </a:effectLst>
          </p:spPr>
        </p:sp>
        <p:sp>
          <p:nvSpPr>
            <p:cNvPr id="289" name="Google Shape;289;p26"/>
            <p:cNvSpPr/>
            <p:nvPr/>
          </p:nvSpPr>
          <p:spPr>
            <a:xfrm rot="10800000">
              <a:off x="899" y="394"/>
              <a:ext cx="9143100" cy="552130"/>
            </a:xfrm>
            <a:prstGeom prst="triangle">
              <a:avLst>
                <a:gd name="adj" fmla="val 30021"/>
              </a:avLst>
            </a:prstGeom>
            <a:solidFill>
              <a:srgbClr val="00B0AB"/>
            </a:solidFill>
            <a:ln w="9525" cap="flat" cmpd="sng">
              <a:solidFill>
                <a:srgbClr val="00B0A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002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0" name="Google Shape;290;p26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4136" y="364112"/>
            <a:ext cx="4346173" cy="361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741300" y="2882850"/>
            <a:ext cx="60069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«Автопилот» — новый уровень качества учета, ведения и контроля </a:t>
            </a:r>
            <a:endParaRPr sz="12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Личных Медицинских Книжек, медицинских заключений и психиатрических освидетельствований на вашем предприятии</a:t>
            </a:r>
            <a:endParaRPr sz="12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00B0AB"/>
                </a:solidFill>
                <a:latin typeface="PT Sans"/>
                <a:ea typeface="PT Sans"/>
                <a:cs typeface="PT Sans"/>
                <a:sym typeface="PT Sans"/>
              </a:rPr>
              <a:t>19</a:t>
            </a:r>
            <a:endParaRPr sz="800" b="1" dirty="0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93" name="Google Shape;293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761100" y="3457200"/>
            <a:ext cx="2382900" cy="1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6"/>
          <p:cNvSpPr txBox="1"/>
          <p:nvPr/>
        </p:nvSpPr>
        <p:spPr>
          <a:xfrm>
            <a:off x="741300" y="1807050"/>
            <a:ext cx="74517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Программа «Автопилот» </a:t>
            </a:r>
            <a:r>
              <a:rPr lang="ru" sz="2400">
                <a:solidFill>
                  <a:schemeClr val="lt1"/>
                </a:solidFill>
              </a:rPr>
              <a:t>— </a:t>
            </a:r>
            <a:r>
              <a:rPr lang="ru" sz="24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лучшее решение для сетевых компаний с большим штатом по всей стране </a:t>
            </a:r>
            <a:endParaRPr sz="24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27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0" y="-4150"/>
            <a:ext cx="1689300" cy="17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7"/>
          <p:cNvSpPr/>
          <p:nvPr/>
        </p:nvSpPr>
        <p:spPr>
          <a:xfrm>
            <a:off x="450" y="1289575"/>
            <a:ext cx="9150725" cy="884118"/>
          </a:xfrm>
          <a:custGeom>
            <a:avLst/>
            <a:gdLst/>
            <a:ahLst/>
            <a:cxnLst/>
            <a:rect l="l" t="t" r="r" b="b"/>
            <a:pathLst>
              <a:path w="366029" h="38978" extrusionOk="0">
                <a:moveTo>
                  <a:pt x="0" y="38978"/>
                </a:moveTo>
                <a:lnTo>
                  <a:pt x="0" y="29150"/>
                </a:lnTo>
                <a:lnTo>
                  <a:pt x="285608" y="0"/>
                </a:lnTo>
                <a:lnTo>
                  <a:pt x="366029" y="20228"/>
                </a:lnTo>
                <a:lnTo>
                  <a:pt x="365714" y="32240"/>
                </a:lnTo>
                <a:close/>
              </a:path>
            </a:pathLst>
          </a:custGeom>
          <a:solidFill>
            <a:srgbClr val="82008F"/>
          </a:solidFill>
          <a:ln>
            <a:noFill/>
          </a:ln>
          <a:effectLst>
            <a:outerShdw blurRad="342900" dist="47625" dir="14460000" algn="bl" rotWithShape="0">
              <a:srgbClr val="000000">
                <a:alpha val="40000"/>
              </a:srgbClr>
            </a:outerShdw>
          </a:effectLst>
        </p:spPr>
      </p:sp>
      <p:sp>
        <p:nvSpPr>
          <p:cNvPr id="302" name="Google Shape;302;p27"/>
          <p:cNvSpPr/>
          <p:nvPr/>
        </p:nvSpPr>
        <p:spPr>
          <a:xfrm>
            <a:off x="450" y="1583479"/>
            <a:ext cx="9143100" cy="386786"/>
          </a:xfrm>
          <a:prstGeom prst="triangle">
            <a:avLst>
              <a:gd name="adj" fmla="val 7831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57150" dir="1356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"/>
          <p:cNvSpPr/>
          <p:nvPr/>
        </p:nvSpPr>
        <p:spPr>
          <a:xfrm rot="10800000">
            <a:off x="0" y="1966283"/>
            <a:ext cx="9144000" cy="31921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Google Shape;304;p27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14" r="13119"/>
          <a:stretch/>
        </p:blipFill>
        <p:spPr>
          <a:xfrm rot="10800000" flipH="1">
            <a:off x="6480250" y="3258450"/>
            <a:ext cx="2663750" cy="18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7"/>
          <p:cNvSpPr/>
          <p:nvPr/>
        </p:nvSpPr>
        <p:spPr>
          <a:xfrm>
            <a:off x="1382150" y="2295025"/>
            <a:ext cx="66744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Подключение выбранного участка вашей компании к нашему сервису </a:t>
            </a:r>
            <a:r>
              <a:rPr lang="ru" sz="100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(город, регион)</a:t>
            </a:r>
            <a:endParaRPr sz="1300">
              <a:solidFill>
                <a:srgbClr val="82008F"/>
              </a:solidFill>
            </a:endParaRPr>
          </a:p>
        </p:txBody>
      </p:sp>
      <p:sp>
        <p:nvSpPr>
          <p:cNvPr id="306" name="Google Shape;306;p27"/>
          <p:cNvSpPr/>
          <p:nvPr/>
        </p:nvSpPr>
        <p:spPr>
          <a:xfrm>
            <a:off x="1382150" y="3942126"/>
            <a:ext cx="66744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Настройка доступа к сервису, обучение персонала пользованию программой  </a:t>
            </a:r>
            <a:endParaRPr sz="1100" b="1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(30-минутная zoom с персональным менеджером)</a:t>
            </a:r>
            <a:endParaRPr sz="1300">
              <a:solidFill>
                <a:srgbClr val="82008F"/>
              </a:solidFill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1024100" y="2881200"/>
            <a:ext cx="6921600" cy="7389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/>
          <p:nvPr/>
        </p:nvSpPr>
        <p:spPr>
          <a:xfrm>
            <a:off x="492600" y="645000"/>
            <a:ext cx="7929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Протестируйте сервис «Автопилот» в демо-режиме</a:t>
            </a:r>
            <a:endParaRPr sz="18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3 ключевых шага: </a:t>
            </a:r>
            <a:endParaRPr sz="18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9" name="Google Shape;309;p27"/>
          <p:cNvSpPr/>
          <p:nvPr/>
        </p:nvSpPr>
        <p:spPr>
          <a:xfrm>
            <a:off x="1382150" y="2974228"/>
            <a:ext cx="66744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Аудит действующих медицинских документов, оцифровка, занесение данных в личный кабинет </a:t>
            </a:r>
            <a:endParaRPr sz="11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+ по результатам аудита специалист Мпрофико даст вам профессиональные рекомендации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1033945" y="2935475"/>
            <a:ext cx="43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2.</a:t>
            </a:r>
            <a:endParaRPr sz="24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1" name="Google Shape;311;p27"/>
          <p:cNvSpPr txBox="1"/>
          <p:nvPr/>
        </p:nvSpPr>
        <p:spPr>
          <a:xfrm>
            <a:off x="1033945" y="2178225"/>
            <a:ext cx="43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1.</a:t>
            </a:r>
            <a:endParaRPr sz="2400" b="1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1033946" y="3821125"/>
            <a:ext cx="43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3.</a:t>
            </a:r>
            <a:endParaRPr sz="2400" b="1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20</a:t>
            </a:r>
            <a:endParaRPr sz="80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/>
          <p:nvPr/>
        </p:nvSpPr>
        <p:spPr>
          <a:xfrm>
            <a:off x="-375" y="-800"/>
            <a:ext cx="9144369" cy="655176"/>
          </a:xfrm>
          <a:custGeom>
            <a:avLst/>
            <a:gdLst/>
            <a:ahLst/>
            <a:cxnLst/>
            <a:rect l="l" t="t" r="r" b="b"/>
            <a:pathLst>
              <a:path w="364608" h="27630" extrusionOk="0">
                <a:moveTo>
                  <a:pt x="0" y="0"/>
                </a:moveTo>
                <a:lnTo>
                  <a:pt x="0" y="4441"/>
                </a:lnTo>
                <a:lnTo>
                  <a:pt x="264699" y="27630"/>
                </a:lnTo>
                <a:lnTo>
                  <a:pt x="364608" y="4441"/>
                </a:lnTo>
                <a:lnTo>
                  <a:pt x="364608" y="0"/>
                </a:lnTo>
                <a:close/>
              </a:path>
            </a:pathLst>
          </a:custGeom>
          <a:solidFill>
            <a:srgbClr val="00B0AB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pic>
        <p:nvPicPr>
          <p:cNvPr id="319" name="Google Shape;319;p28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75"/>
            <a:ext cx="1818875" cy="189422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/>
          <p:nvPr/>
        </p:nvSpPr>
        <p:spPr>
          <a:xfrm rot="10800000">
            <a:off x="450" y="271"/>
            <a:ext cx="9143100" cy="432000"/>
          </a:xfrm>
          <a:prstGeom prst="triangle">
            <a:avLst>
              <a:gd name="adj" fmla="val 28749"/>
            </a:avLst>
          </a:prstGeom>
          <a:solidFill>
            <a:srgbClr val="82008F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28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38375" y="2117075"/>
            <a:ext cx="3105172" cy="3026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8"/>
          <p:cNvSpPr txBox="1"/>
          <p:nvPr/>
        </p:nvSpPr>
        <p:spPr>
          <a:xfrm>
            <a:off x="1010407" y="3609463"/>
            <a:ext cx="2985000" cy="536700"/>
          </a:xfrm>
          <a:prstGeom prst="rect">
            <a:avLst/>
          </a:prstGeom>
          <a:solidFill>
            <a:srgbClr val="00B0AB"/>
          </a:solidFill>
          <a:ln>
            <a:noFill/>
          </a:ln>
          <a:effectLst>
            <a:outerShdw blurRad="200025" dist="3810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         +7 926 539-07-59</a:t>
            </a:r>
            <a:endParaRPr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3" name="Google Shape;323;p28"/>
          <p:cNvSpPr txBox="1"/>
          <p:nvPr/>
        </p:nvSpPr>
        <p:spPr>
          <a:xfrm>
            <a:off x="916796" y="1731231"/>
            <a:ext cx="526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Весь цикл медицинских осмотров для организаций по всей России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916800" y="2511325"/>
            <a:ext cx="73104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Подключитесь к программе в демо-режиме</a:t>
            </a:r>
            <a:endParaRPr sz="2400" b="1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Итоги аудита останутся в вашем доступе навсегда</a:t>
            </a:r>
            <a:endParaRPr sz="1800" b="1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25" name="Google Shape;325;p2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476817">
            <a:off x="3591715" y="3971137"/>
            <a:ext cx="270271" cy="349456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</p:pic>
      <p:pic>
        <p:nvPicPr>
          <p:cNvPr id="326" name="Google Shape;326;p2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40" y="3752925"/>
            <a:ext cx="249800" cy="2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00" y="1015400"/>
            <a:ext cx="2873022" cy="7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6"/>
          <p:cNvGrpSpPr/>
          <p:nvPr/>
        </p:nvGrpSpPr>
        <p:grpSpPr>
          <a:xfrm>
            <a:off x="0" y="-25"/>
            <a:ext cx="9144000" cy="5143500"/>
            <a:chOff x="0" y="0"/>
            <a:chExt cx="9144000" cy="5143500"/>
          </a:xfrm>
        </p:grpSpPr>
        <p:sp>
          <p:nvSpPr>
            <p:cNvPr id="80" name="Google Shape;80;p1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820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6"/>
            <p:cNvPicPr preferRelativeResize="0"/>
            <p:nvPr/>
          </p:nvPicPr>
          <p:blipFill rotWithShape="1"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69850"/>
              <a:ext cx="4122752" cy="4173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6"/>
          <p:cNvSpPr/>
          <p:nvPr/>
        </p:nvSpPr>
        <p:spPr>
          <a:xfrm>
            <a:off x="1751050" y="4772975"/>
            <a:ext cx="7392900" cy="370500"/>
          </a:xfrm>
          <a:prstGeom prst="triangle">
            <a:avLst>
              <a:gd name="adj" fmla="val 65322"/>
            </a:avLst>
          </a:prstGeom>
          <a:solidFill>
            <a:schemeClr val="lt1"/>
          </a:solidFill>
          <a:ln>
            <a:noFill/>
          </a:ln>
          <a:effectLst>
            <a:outerShdw blurRad="385763" dist="38100" dir="171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0" y="0"/>
            <a:ext cx="7227187" cy="606397"/>
          </a:xfrm>
          <a:custGeom>
            <a:avLst/>
            <a:gdLst/>
            <a:ahLst/>
            <a:cxnLst/>
            <a:rect l="l" t="t" r="r" b="b"/>
            <a:pathLst>
              <a:path w="241510" h="21955" extrusionOk="0">
                <a:moveTo>
                  <a:pt x="0" y="8634"/>
                </a:moveTo>
                <a:lnTo>
                  <a:pt x="0" y="0"/>
                </a:lnTo>
                <a:lnTo>
                  <a:pt x="241510" y="0"/>
                </a:lnTo>
                <a:lnTo>
                  <a:pt x="66853" y="219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84" name="Google Shape;84;p16"/>
          <p:cNvSpPr/>
          <p:nvPr/>
        </p:nvSpPr>
        <p:spPr>
          <a:xfrm>
            <a:off x="0" y="0"/>
            <a:ext cx="6308250" cy="417780"/>
          </a:xfrm>
          <a:custGeom>
            <a:avLst/>
            <a:gdLst/>
            <a:ahLst/>
            <a:cxnLst/>
            <a:rect l="l" t="t" r="r" b="b"/>
            <a:pathLst>
              <a:path w="252330" h="18033" extrusionOk="0">
                <a:moveTo>
                  <a:pt x="0" y="6024"/>
                </a:moveTo>
                <a:lnTo>
                  <a:pt x="0" y="0"/>
                </a:lnTo>
                <a:lnTo>
                  <a:pt x="252330" y="0"/>
                </a:lnTo>
                <a:lnTo>
                  <a:pt x="82106" y="18033"/>
                </a:lnTo>
                <a:close/>
              </a:path>
            </a:pathLst>
          </a:custGeom>
          <a:solidFill>
            <a:srgbClr val="00B0AB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87" name="Google Shape;87;p16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" name="Google Shape;88;p16"/>
          <p:cNvSpPr txBox="1"/>
          <p:nvPr/>
        </p:nvSpPr>
        <p:spPr>
          <a:xfrm>
            <a:off x="281354" y="486429"/>
            <a:ext cx="7904239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…белым воротничкам и офисным работникам придется </a:t>
            </a: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искать </a:t>
            </a: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занятость среди рабочих </a:t>
            </a: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профессий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в них  - недостатка </a:t>
            </a: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в стране не </a:t>
            </a: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будет</a:t>
            </a:r>
            <a:endParaRPr lang="en-US" sz="2600" b="1" dirty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это </a:t>
            </a: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означает, что актуальность работы служб охраны труда только возрастет. </a:t>
            </a:r>
            <a:endParaRPr lang="ru-RU" sz="2600" b="1" dirty="0" smtClean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естественно</a:t>
            </a: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, повысится и актуальность охраны здоровья работников рабочих специальностей</a:t>
            </a:r>
            <a:r>
              <a:rPr lang="ru-RU" sz="28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.</a:t>
            </a:r>
            <a:endParaRPr lang="en-US" sz="2800" b="1" dirty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1719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79;p16"/>
          <p:cNvGrpSpPr/>
          <p:nvPr/>
        </p:nvGrpSpPr>
        <p:grpSpPr>
          <a:xfrm>
            <a:off x="0" y="-25"/>
            <a:ext cx="9144000" cy="5143500"/>
            <a:chOff x="0" y="0"/>
            <a:chExt cx="9144000" cy="5143500"/>
          </a:xfrm>
        </p:grpSpPr>
        <p:sp>
          <p:nvSpPr>
            <p:cNvPr id="5" name="Google Shape;80;p1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820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Google Shape;81;p16"/>
            <p:cNvPicPr preferRelativeResize="0"/>
            <p:nvPr/>
          </p:nvPicPr>
          <p:blipFill rotWithShape="1"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69850"/>
              <a:ext cx="4122752" cy="4173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02" y="397320"/>
            <a:ext cx="4774066" cy="46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91935"/>
            <a:ext cx="3755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Цифровые технологии позволяют управлять здоровьем персонала намного эффективнее.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И в успехе проекта </a:t>
            </a:r>
            <a:r>
              <a:rPr lang="ru-RU" sz="1800" b="1" i="1" dirty="0">
                <a:solidFill>
                  <a:schemeClr val="bg1"/>
                </a:solidFill>
              </a:rPr>
              <a:t>«Цифровое здоровье работающего населения»</a:t>
            </a:r>
            <a:r>
              <a:rPr lang="ru-RU" sz="1800" b="1" dirty="0">
                <a:solidFill>
                  <a:schemeClr val="bg1"/>
                </a:solidFill>
              </a:rPr>
              <a:t> должно быть заложено тесное взаимодействие: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государство </a:t>
            </a:r>
            <a:r>
              <a:rPr lang="ru-RU" sz="1800" b="1" dirty="0">
                <a:solidFill>
                  <a:schemeClr val="bg1"/>
                </a:solidFill>
              </a:rPr>
              <a:t>– работодатель – работник –  медицинское учреждение – страхователь. 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 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162" y="0"/>
            <a:ext cx="1362309" cy="334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79162" y="-25"/>
            <a:ext cx="136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Рабочие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4007" y="20907"/>
            <a:ext cx="136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Работодатели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6737" y="-1514"/>
            <a:ext cx="136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Власть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0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6"/>
          <p:cNvGrpSpPr/>
          <p:nvPr/>
        </p:nvGrpSpPr>
        <p:grpSpPr>
          <a:xfrm>
            <a:off x="0" y="-25"/>
            <a:ext cx="9144000" cy="5143500"/>
            <a:chOff x="0" y="0"/>
            <a:chExt cx="9144000" cy="5143500"/>
          </a:xfrm>
        </p:grpSpPr>
        <p:sp>
          <p:nvSpPr>
            <p:cNvPr id="80" name="Google Shape;80;p1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820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6"/>
            <p:cNvPicPr preferRelativeResize="0"/>
            <p:nvPr/>
          </p:nvPicPr>
          <p:blipFill rotWithShape="1"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69850"/>
              <a:ext cx="4122752" cy="4173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6"/>
          <p:cNvSpPr/>
          <p:nvPr/>
        </p:nvSpPr>
        <p:spPr>
          <a:xfrm>
            <a:off x="1751050" y="4772975"/>
            <a:ext cx="7392900" cy="370500"/>
          </a:xfrm>
          <a:prstGeom prst="triangle">
            <a:avLst>
              <a:gd name="adj" fmla="val 65322"/>
            </a:avLst>
          </a:prstGeom>
          <a:solidFill>
            <a:schemeClr val="lt1"/>
          </a:solidFill>
          <a:ln>
            <a:noFill/>
          </a:ln>
          <a:effectLst>
            <a:outerShdw blurRad="385763" dist="38100" dir="171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0" y="0"/>
            <a:ext cx="7227187" cy="606397"/>
          </a:xfrm>
          <a:custGeom>
            <a:avLst/>
            <a:gdLst/>
            <a:ahLst/>
            <a:cxnLst/>
            <a:rect l="l" t="t" r="r" b="b"/>
            <a:pathLst>
              <a:path w="241510" h="21955" extrusionOk="0">
                <a:moveTo>
                  <a:pt x="0" y="8634"/>
                </a:moveTo>
                <a:lnTo>
                  <a:pt x="0" y="0"/>
                </a:lnTo>
                <a:lnTo>
                  <a:pt x="241510" y="0"/>
                </a:lnTo>
                <a:lnTo>
                  <a:pt x="66853" y="219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84" name="Google Shape;84;p16"/>
          <p:cNvSpPr/>
          <p:nvPr/>
        </p:nvSpPr>
        <p:spPr>
          <a:xfrm>
            <a:off x="0" y="0"/>
            <a:ext cx="6308250" cy="417780"/>
          </a:xfrm>
          <a:custGeom>
            <a:avLst/>
            <a:gdLst/>
            <a:ahLst/>
            <a:cxnLst/>
            <a:rect l="l" t="t" r="r" b="b"/>
            <a:pathLst>
              <a:path w="252330" h="18033" extrusionOk="0">
                <a:moveTo>
                  <a:pt x="0" y="6024"/>
                </a:moveTo>
                <a:lnTo>
                  <a:pt x="0" y="0"/>
                </a:lnTo>
                <a:lnTo>
                  <a:pt x="252330" y="0"/>
                </a:lnTo>
                <a:lnTo>
                  <a:pt x="82106" y="18033"/>
                </a:lnTo>
                <a:close/>
              </a:path>
            </a:pathLst>
          </a:custGeom>
          <a:solidFill>
            <a:srgbClr val="00B0AB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87" name="Google Shape;87;p16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" name="Google Shape;88;p16"/>
          <p:cNvSpPr txBox="1"/>
          <p:nvPr/>
        </p:nvSpPr>
        <p:spPr>
          <a:xfrm>
            <a:off x="281354" y="486429"/>
            <a:ext cx="7904239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…белым воротничкам и офисным работникам придется </a:t>
            </a: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искать </a:t>
            </a: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занятость среди рабочих </a:t>
            </a: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профессий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в них  - недостатка </a:t>
            </a: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в стране не </a:t>
            </a: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будет</a:t>
            </a:r>
            <a:endParaRPr lang="en-US" sz="2600" b="1" dirty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это </a:t>
            </a: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означает, что актуальность работы служб охраны труда только возрастет. </a:t>
            </a:r>
            <a:endParaRPr lang="ru-RU" sz="2600" b="1" dirty="0" smtClean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естественно</a:t>
            </a:r>
            <a:r>
              <a:rPr lang="ru-RU" sz="26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, повысится и актуальность охраны здоровья работников рабочих специальностей</a:t>
            </a:r>
            <a:r>
              <a:rPr lang="ru-RU" sz="2800" b="1" dirty="0">
                <a:solidFill>
                  <a:schemeClr val="lt1"/>
                </a:solidFill>
                <a:latin typeface="PT Sans"/>
                <a:ea typeface="PT Sans"/>
                <a:cs typeface="PT Sans"/>
              </a:rPr>
              <a:t>.</a:t>
            </a:r>
            <a:endParaRPr lang="en-US" sz="2800" b="1" dirty="0">
              <a:solidFill>
                <a:schemeClr val="lt1"/>
              </a:solidFill>
              <a:latin typeface="PT Sans"/>
              <a:ea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63084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2000">
                <a:srgbClr val="FFFFFF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65426" cy="32448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24150" y="2383272"/>
            <a:ext cx="53700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>
                <a:solidFill>
                  <a:srgbClr val="00B0AB"/>
                </a:solidFill>
                <a:latin typeface="PT Sans"/>
                <a:ea typeface="PT Sans"/>
                <a:cs typeface="PT Sans"/>
              </a:rPr>
              <a:t>Цифровые технологии позволяют управлять здоровьем персонала намного эффективнее. </a:t>
            </a:r>
            <a:endParaRPr lang="en-US" sz="1800" b="1" dirty="0">
              <a:solidFill>
                <a:srgbClr val="00B0AB"/>
              </a:solidFill>
              <a:latin typeface="PT Sans"/>
              <a:ea typeface="PT Sans"/>
              <a:cs typeface="PT Sans"/>
            </a:endParaRPr>
          </a:p>
          <a:p>
            <a:r>
              <a:rPr lang="ru-RU" sz="1800" b="1" dirty="0">
                <a:solidFill>
                  <a:srgbClr val="00B0AB"/>
                </a:solidFill>
                <a:latin typeface="PT Sans"/>
                <a:ea typeface="PT Sans"/>
                <a:cs typeface="PT Sans"/>
              </a:rPr>
              <a:t>И в успехе проекта «Цифровое здоровье работающего населения» должно быть заложено тесное взаимодействие: государство – работодатель – работник –  медицинское учреждение – страхователь. </a:t>
            </a:r>
            <a:endParaRPr lang="en-US" sz="1800" b="1" dirty="0">
              <a:solidFill>
                <a:srgbClr val="00B0AB"/>
              </a:solidFill>
              <a:latin typeface="PT Sans"/>
              <a:ea typeface="PT Sans"/>
              <a:cs typeface="PT Sans"/>
            </a:endParaRPr>
          </a:p>
          <a:p>
            <a:endParaRPr sz="2800" b="1" dirty="0">
              <a:solidFill>
                <a:srgbClr val="00B0A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761100" y="3457200"/>
            <a:ext cx="2382900" cy="1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9" y="35458"/>
            <a:ext cx="2292965" cy="54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2;p20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endParaRPr sz="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1219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3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525" y="2559925"/>
            <a:ext cx="3300076" cy="25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3"/>
          <p:cNvGrpSpPr/>
          <p:nvPr/>
        </p:nvGrpSpPr>
        <p:grpSpPr>
          <a:xfrm>
            <a:off x="-1650" y="0"/>
            <a:ext cx="9142750" cy="3567303"/>
            <a:chOff x="3423" y="0"/>
            <a:chExt cx="9137267" cy="3839525"/>
          </a:xfrm>
        </p:grpSpPr>
        <p:sp>
          <p:nvSpPr>
            <p:cNvPr id="221" name="Google Shape;221;p23"/>
            <p:cNvSpPr/>
            <p:nvPr/>
          </p:nvSpPr>
          <p:spPr>
            <a:xfrm rot="10800000">
              <a:off x="8270" y="0"/>
              <a:ext cx="9132421" cy="3839525"/>
            </a:xfrm>
            <a:prstGeom prst="flowChartManualInput">
              <a:avLst/>
            </a:prstGeom>
            <a:solidFill>
              <a:srgbClr val="82008F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 rot="10800000">
              <a:off x="3423" y="0"/>
              <a:ext cx="9135169" cy="3676275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3" name="Google Shape;223;p23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01519" y="2049045"/>
            <a:ext cx="1741409" cy="174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3"/>
          <p:cNvGrpSpPr/>
          <p:nvPr/>
        </p:nvGrpSpPr>
        <p:grpSpPr>
          <a:xfrm>
            <a:off x="3033277" y="3513232"/>
            <a:ext cx="2380387" cy="1313834"/>
            <a:chOff x="2820850" y="2149075"/>
            <a:chExt cx="3407530" cy="2172412"/>
          </a:xfrm>
        </p:grpSpPr>
        <p:pic>
          <p:nvPicPr>
            <p:cNvPr id="225" name="Google Shape;225;p23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2575" y="2162375"/>
              <a:ext cx="3385805" cy="2159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23"/>
            <p:cNvSpPr/>
            <p:nvPr/>
          </p:nvSpPr>
          <p:spPr>
            <a:xfrm>
              <a:off x="2820850" y="2149075"/>
              <a:ext cx="3407400" cy="2172300"/>
            </a:xfrm>
            <a:prstGeom prst="rect">
              <a:avLst/>
            </a:prstGeom>
            <a:solidFill>
              <a:srgbClr val="FFFFFF">
                <a:alpha val="2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7" name="Google Shape;227;p23" descr="Открытый ноутбук Chromebook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72" y="3415628"/>
            <a:ext cx="3210791" cy="161927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/>
          <p:nvPr/>
        </p:nvSpPr>
        <p:spPr>
          <a:xfrm>
            <a:off x="710809" y="122380"/>
            <a:ext cx="7929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b="1" dirty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Собирайте и анализируйте в реальном времени качественные данные по ключевым показателям человеческого </a:t>
            </a:r>
            <a:r>
              <a:rPr lang="ru-RU" sz="20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капитала</a:t>
            </a:r>
            <a:r>
              <a:rPr lang="ru-RU" sz="2000" b="1" dirty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2000" b="1" dirty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20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5649" y="869618"/>
            <a:ext cx="77260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PT Sans" panose="020B0604020202020204" charset="-52"/>
              </a:rPr>
              <a:t>В сегодняшних темпах бизнеса изменения происходят быстро. </a:t>
            </a:r>
            <a:endParaRPr lang="ru-RU" sz="1800" dirty="0" smtClean="0">
              <a:latin typeface="PT Sans" panose="020B0604020202020204" charset="-52"/>
            </a:endParaRPr>
          </a:p>
          <a:p>
            <a:endParaRPr lang="ru-RU" sz="1800" dirty="0">
              <a:latin typeface="PT Sans" panose="020B0604020202020204" charset="-52"/>
            </a:endParaRPr>
          </a:p>
          <a:p>
            <a:r>
              <a:rPr lang="ru-RU" sz="1800" dirty="0" smtClean="0">
                <a:latin typeface="PT Sans" panose="020B0604020202020204" charset="-52"/>
              </a:rPr>
              <a:t>Вам </a:t>
            </a:r>
            <a:r>
              <a:rPr lang="ru-RU" sz="1800" dirty="0">
                <a:latin typeface="PT Sans" panose="020B0604020202020204" charset="-52"/>
              </a:rPr>
              <a:t>нужны инструменты, которые помогут вам собирать, анализировать и хранить данные в режиме реального времени. </a:t>
            </a:r>
            <a:endParaRPr lang="ru-RU" sz="1800" dirty="0" smtClean="0">
              <a:latin typeface="PT Sans" panose="020B0604020202020204" charset="-52"/>
            </a:endParaRPr>
          </a:p>
          <a:p>
            <a:endParaRPr lang="ru-RU" sz="1800" dirty="0">
              <a:latin typeface="PT Sans" panose="020B0604020202020204" charset="-52"/>
            </a:endParaRPr>
          </a:p>
          <a:p>
            <a:r>
              <a:rPr lang="ru-RU" sz="1600" i="1" dirty="0" smtClean="0">
                <a:latin typeface="PT Sans" panose="020B0604020202020204" charset="-52"/>
              </a:rPr>
              <a:t>Это </a:t>
            </a:r>
            <a:r>
              <a:rPr lang="ru-RU" sz="1600" i="1" dirty="0">
                <a:latin typeface="PT Sans" panose="020B0604020202020204" charset="-52"/>
              </a:rPr>
              <a:t>дает вам возможность использовать данные для принятия ключевых решений, а также сделает вашу отчетность о человеческом капитале намного проще и </a:t>
            </a:r>
            <a:r>
              <a:rPr lang="ru-RU" sz="1600" i="1" dirty="0" smtClean="0">
                <a:latin typeface="PT Sans" panose="020B0604020202020204" charset="-52"/>
              </a:rPr>
              <a:t>эффективнее</a:t>
            </a:r>
            <a:r>
              <a:rPr lang="ru-RU" sz="1800" dirty="0">
                <a:latin typeface="PT Sans" panose="020B0604020202020204" charset="-52"/>
              </a:rPr>
              <a:t/>
            </a:r>
            <a:br>
              <a:rPr lang="ru-RU" sz="1800" dirty="0">
                <a:latin typeface="PT Sans" panose="020B0604020202020204" charset="-52"/>
              </a:rPr>
            </a:br>
            <a:endParaRPr lang="ru-RU" sz="1800" dirty="0">
              <a:latin typeface="PT Sans" panose="020B0604020202020204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6"/>
          <p:cNvGrpSpPr/>
          <p:nvPr/>
        </p:nvGrpSpPr>
        <p:grpSpPr>
          <a:xfrm>
            <a:off x="0" y="-25"/>
            <a:ext cx="9144000" cy="5143500"/>
            <a:chOff x="0" y="0"/>
            <a:chExt cx="9144000" cy="5143500"/>
          </a:xfrm>
        </p:grpSpPr>
        <p:sp>
          <p:nvSpPr>
            <p:cNvPr id="80" name="Google Shape;80;p1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820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6"/>
            <p:cNvPicPr preferRelativeResize="0"/>
            <p:nvPr/>
          </p:nvPicPr>
          <p:blipFill rotWithShape="1"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69850"/>
              <a:ext cx="4122752" cy="4173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6"/>
          <p:cNvSpPr/>
          <p:nvPr/>
        </p:nvSpPr>
        <p:spPr>
          <a:xfrm>
            <a:off x="1751050" y="4772975"/>
            <a:ext cx="7392900" cy="370500"/>
          </a:xfrm>
          <a:prstGeom prst="triangle">
            <a:avLst>
              <a:gd name="adj" fmla="val 65322"/>
            </a:avLst>
          </a:prstGeom>
          <a:solidFill>
            <a:schemeClr val="lt1"/>
          </a:solidFill>
          <a:ln>
            <a:noFill/>
          </a:ln>
          <a:effectLst>
            <a:outerShdw blurRad="385763" dist="38100" dir="171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0" y="0"/>
            <a:ext cx="7227187" cy="606397"/>
          </a:xfrm>
          <a:custGeom>
            <a:avLst/>
            <a:gdLst/>
            <a:ahLst/>
            <a:cxnLst/>
            <a:rect l="l" t="t" r="r" b="b"/>
            <a:pathLst>
              <a:path w="241510" h="21955" extrusionOk="0">
                <a:moveTo>
                  <a:pt x="0" y="8634"/>
                </a:moveTo>
                <a:lnTo>
                  <a:pt x="0" y="0"/>
                </a:lnTo>
                <a:lnTo>
                  <a:pt x="241510" y="0"/>
                </a:lnTo>
                <a:lnTo>
                  <a:pt x="66853" y="219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84" name="Google Shape;84;p16"/>
          <p:cNvSpPr/>
          <p:nvPr/>
        </p:nvSpPr>
        <p:spPr>
          <a:xfrm>
            <a:off x="0" y="0"/>
            <a:ext cx="6308250" cy="417780"/>
          </a:xfrm>
          <a:custGeom>
            <a:avLst/>
            <a:gdLst/>
            <a:ahLst/>
            <a:cxnLst/>
            <a:rect l="l" t="t" r="r" b="b"/>
            <a:pathLst>
              <a:path w="252330" h="18033" extrusionOk="0">
                <a:moveTo>
                  <a:pt x="0" y="6024"/>
                </a:moveTo>
                <a:lnTo>
                  <a:pt x="0" y="0"/>
                </a:lnTo>
                <a:lnTo>
                  <a:pt x="252330" y="0"/>
                </a:lnTo>
                <a:lnTo>
                  <a:pt x="82106" y="18033"/>
                </a:lnTo>
                <a:close/>
              </a:path>
            </a:pathLst>
          </a:custGeom>
          <a:solidFill>
            <a:srgbClr val="00B0AB"/>
          </a:solidFill>
          <a:ln>
            <a:noFill/>
          </a:ln>
          <a:effectLst>
            <a:outerShdw blurRad="200025" dist="19050" dir="5400000" algn="bl" rotWithShape="0">
              <a:srgbClr val="000000">
                <a:alpha val="40000"/>
              </a:srgbClr>
            </a:outerShdw>
          </a:effectLst>
        </p:spPr>
      </p:sp>
      <p:sp>
        <p:nvSpPr>
          <p:cNvPr id="87" name="Google Shape;87;p16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" name="Google Shape;88;p16"/>
          <p:cNvSpPr txBox="1"/>
          <p:nvPr/>
        </p:nvSpPr>
        <p:spPr>
          <a:xfrm>
            <a:off x="238282" y="1246910"/>
            <a:ext cx="8931955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Согласитесь, что бизнес уже не может обойтись </a:t>
            </a:r>
            <a:endParaRPr lang="ru-RU" sz="2800" b="1" dirty="0" smtClean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lvl="1"/>
            <a:r>
              <a:rPr lang="ru-RU" sz="2400" b="1" i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- электронными </a:t>
            </a:r>
            <a:r>
              <a:rPr lang="ru-RU" sz="2400" b="1" i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таблицами, </a:t>
            </a:r>
            <a:endParaRPr lang="ru-RU" sz="2400" b="1" i="1" dirty="0" smtClean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lvl="1"/>
            <a:r>
              <a:rPr lang="ru-RU" sz="2400" b="1" i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- разрозненными </a:t>
            </a:r>
            <a:r>
              <a:rPr lang="ru-RU" sz="2400" b="1" i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данными </a:t>
            </a:r>
            <a:endParaRPr lang="ru-RU" sz="2400" b="1" i="1" dirty="0" smtClean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lvl="1"/>
            <a:r>
              <a:rPr lang="ru-RU" sz="2400" b="1" i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- старыми </a:t>
            </a:r>
            <a:r>
              <a:rPr lang="ru-RU" sz="2400" b="1" i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программами управления </a:t>
            </a:r>
            <a:r>
              <a:rPr lang="ru-RU" sz="2400" b="1" i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персоналом</a:t>
            </a:r>
          </a:p>
          <a:p>
            <a:pPr marL="457200" lvl="1" indent="-457200">
              <a:buFontTx/>
              <a:buChar char="-"/>
            </a:pPr>
            <a:endParaRPr lang="ru-RU" sz="2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lvl="1"/>
            <a:r>
              <a:rPr lang="ru-RU" sz="2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Это </a:t>
            </a:r>
            <a:r>
              <a:rPr lang="ru-RU" sz="28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подвергает бизнес слишком большому </a:t>
            </a:r>
            <a:r>
              <a:rPr lang="ru-RU" sz="2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риску</a:t>
            </a:r>
            <a:endParaRPr sz="2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49046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500" y="749050"/>
            <a:ext cx="4784428" cy="439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1"/>
          <p:cNvCxnSpPr/>
          <p:nvPr/>
        </p:nvCxnSpPr>
        <p:spPr>
          <a:xfrm>
            <a:off x="4878588" y="-450"/>
            <a:ext cx="0" cy="5144400"/>
          </a:xfrm>
          <a:prstGeom prst="straightConnector1">
            <a:avLst/>
          </a:prstGeom>
          <a:noFill/>
          <a:ln w="76200" cap="flat" cmpd="sng">
            <a:solidFill>
              <a:srgbClr val="00B0A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21"/>
          <p:cNvSpPr/>
          <p:nvPr/>
        </p:nvSpPr>
        <p:spPr>
          <a:xfrm>
            <a:off x="0" y="-25"/>
            <a:ext cx="4840500" cy="5143500"/>
          </a:xfrm>
          <a:prstGeom prst="rect">
            <a:avLst/>
          </a:prstGeom>
          <a:solidFill>
            <a:srgbClr val="820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711" y="3414000"/>
            <a:ext cx="2378089" cy="17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/>
          <p:nvPr/>
        </p:nvSpPr>
        <p:spPr>
          <a:xfrm>
            <a:off x="155700" y="4926300"/>
            <a:ext cx="3369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>
                <a:solidFill>
                  <a:srgbClr val="82008F"/>
                </a:solidFill>
                <a:latin typeface="PT Sans"/>
                <a:ea typeface="PT Sans"/>
                <a:cs typeface="PT Sans"/>
                <a:sym typeface="PT Sans"/>
              </a:rPr>
              <a:t>5</a:t>
            </a:r>
            <a:endParaRPr sz="800" b="1" dirty="0">
              <a:solidFill>
                <a:srgbClr val="82008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991" y="-142752"/>
            <a:ext cx="2885673" cy="5286252"/>
          </a:xfrm>
          <a:prstGeom prst="rect">
            <a:avLst/>
          </a:prstGeom>
        </p:spPr>
      </p:pic>
      <p:sp>
        <p:nvSpPr>
          <p:cNvPr id="20" name="Google Shape;88;p16"/>
          <p:cNvSpPr txBox="1"/>
          <p:nvPr/>
        </p:nvSpPr>
        <p:spPr>
          <a:xfrm>
            <a:off x="108452" y="1361210"/>
            <a:ext cx="4770136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Какие вы уже внедрили </a:t>
            </a:r>
            <a:r>
              <a:rPr lang="ru-RU" sz="2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за последний год-два инструменты </a:t>
            </a:r>
            <a:r>
              <a:rPr lang="ru-RU" sz="28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 технологии, </a:t>
            </a:r>
            <a:r>
              <a:rPr lang="ru-RU" sz="2800" b="1" i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отличные</a:t>
            </a:r>
            <a:r>
              <a:rPr lang="ru-RU" sz="28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от тех, которыми пользовались </a:t>
            </a:r>
            <a:r>
              <a:rPr lang="ru-RU" sz="28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ранее?</a:t>
            </a:r>
            <a:endParaRPr sz="28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3849</TotalTime>
  <Words>842</Words>
  <Application>Microsoft Office PowerPoint</Application>
  <PresentationFormat>Экран (16:9)</PresentationFormat>
  <Paragraphs>163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Wingdings</vt:lpstr>
      <vt:lpstr>PT Sans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Хотите иметь полное подключение ко всем медицинским данным по сотрудникам вашей компании и при этом не нужно делать всю тяжелую работу?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 Windows</cp:lastModifiedBy>
  <cp:revision>24</cp:revision>
  <dcterms:modified xsi:type="dcterms:W3CDTF">2022-04-04T10:57:00Z</dcterms:modified>
</cp:coreProperties>
</file>