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35" r:id="rId2"/>
    <p:sldId id="451" r:id="rId3"/>
    <p:sldId id="452" r:id="rId4"/>
    <p:sldId id="476" r:id="rId5"/>
    <p:sldId id="479" r:id="rId6"/>
    <p:sldId id="480" r:id="rId7"/>
    <p:sldId id="453" r:id="rId8"/>
    <p:sldId id="446" r:id="rId9"/>
    <p:sldId id="487" r:id="rId10"/>
    <p:sldId id="441" r:id="rId11"/>
    <p:sldId id="442" r:id="rId12"/>
    <p:sldId id="444" r:id="rId13"/>
    <p:sldId id="443" r:id="rId14"/>
    <p:sldId id="492" r:id="rId15"/>
    <p:sldId id="491" r:id="rId16"/>
    <p:sldId id="490" r:id="rId17"/>
    <p:sldId id="482" r:id="rId18"/>
    <p:sldId id="438" r:id="rId19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1BD"/>
    <a:srgbClr val="FFDF8F"/>
    <a:srgbClr val="F7F1C1"/>
    <a:srgbClr val="E4C230"/>
    <a:srgbClr val="DD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8464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6FE187-727E-4B11-9C78-070F3D6940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835D3F-80EF-445E-8096-F14BE50704A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средств на финансовое обеспечение предупредительных мер по Архангельской области в 2021 году</a:t>
          </a:r>
          <a:endParaRPr lang="ru-RU" sz="1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D6032F-989D-43D1-873E-3743CF86204C}" type="parTrans" cxnId="{3F293E7B-3CF8-41C8-A4B1-798913484A0F}">
      <dgm:prSet/>
      <dgm:spPr/>
      <dgm:t>
        <a:bodyPr/>
        <a:lstStyle/>
        <a:p>
          <a:pPr algn="ctr"/>
          <a:endParaRPr lang="ru-RU" sz="1600"/>
        </a:p>
      </dgm:t>
    </dgm:pt>
    <dgm:pt modelId="{E25E6908-6F47-43CA-B695-93D84822E497}" type="sibTrans" cxnId="{3F293E7B-3CF8-41C8-A4B1-798913484A0F}">
      <dgm:prSet/>
      <dgm:spPr/>
      <dgm:t>
        <a:bodyPr/>
        <a:lstStyle/>
        <a:p>
          <a:pPr algn="ctr"/>
          <a:endParaRPr lang="ru-RU" sz="1600"/>
        </a:p>
      </dgm:t>
    </dgm:pt>
    <dgm:pt modelId="{076E4AB3-585A-423E-8EDA-244C5058FD85}" type="pres">
      <dgm:prSet presAssocID="{916FE187-727E-4B11-9C78-070F3D6940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98FCBE-079B-489E-9099-A5A29633415C}" type="pres">
      <dgm:prSet presAssocID="{B4835D3F-80EF-445E-8096-F14BE50704AF}" presName="parentText" presStyleLbl="node1" presStyleIdx="0" presStyleCnt="1" custLinFactNeighborY="440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318E3E-B4C3-4BD1-92B4-F1DC1238FF99}" type="presOf" srcId="{B4835D3F-80EF-445E-8096-F14BE50704AF}" destId="{0F98FCBE-079B-489E-9099-A5A29633415C}" srcOrd="0" destOrd="0" presId="urn:microsoft.com/office/officeart/2005/8/layout/vList2"/>
    <dgm:cxn modelId="{3F293E7B-3CF8-41C8-A4B1-798913484A0F}" srcId="{916FE187-727E-4B11-9C78-070F3D694080}" destId="{B4835D3F-80EF-445E-8096-F14BE50704AF}" srcOrd="0" destOrd="0" parTransId="{1FD6032F-989D-43D1-873E-3743CF86204C}" sibTransId="{E25E6908-6F47-43CA-B695-93D84822E497}"/>
    <dgm:cxn modelId="{3B563868-5556-434B-AD4C-3B03F67EDB9D}" type="presOf" srcId="{916FE187-727E-4B11-9C78-070F3D694080}" destId="{076E4AB3-585A-423E-8EDA-244C5058FD85}" srcOrd="0" destOrd="0" presId="urn:microsoft.com/office/officeart/2005/8/layout/vList2"/>
    <dgm:cxn modelId="{1AF297E1-205E-4763-B7AB-E5964F4F012D}" type="presParOf" srcId="{076E4AB3-585A-423E-8EDA-244C5058FD85}" destId="{0F98FCBE-079B-489E-9099-A5A2963341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8FCBE-079B-489E-9099-A5A29633415C}">
      <dsp:nvSpPr>
        <dsp:cNvPr id="0" name=""/>
        <dsp:cNvSpPr/>
      </dsp:nvSpPr>
      <dsp:spPr>
        <a:xfrm>
          <a:off x="0" y="580"/>
          <a:ext cx="9180511" cy="515714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средств на финансовое обеспечение предупредительных мер по Архангельской области в 2021 году</a:t>
          </a:r>
          <a:endParaRPr lang="ru-RU" sz="1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75" y="25755"/>
        <a:ext cx="9130161" cy="465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777" tIns="45886" rIns="91777" bIns="458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777" tIns="45886" rIns="91777" bIns="458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27B814-60E5-42F2-9595-4C81C64DA0B0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7" tIns="45886" rIns="91777" bIns="4588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25988"/>
            <a:ext cx="5489575" cy="4475162"/>
          </a:xfrm>
          <a:prstGeom prst="rect">
            <a:avLst/>
          </a:prstGeom>
        </p:spPr>
        <p:txBody>
          <a:bodyPr vert="horz" lIns="91777" tIns="45886" rIns="91777" bIns="4588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777" tIns="45886" rIns="91777" bIns="458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777" tIns="45886" rIns="91777" bIns="458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46C4C8-E1DD-4BE5-ACCA-26FFA20B2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9BCC4C-AE8C-4CCE-8953-411961862A8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021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71" tIns="46238" rIns="92471" bIns="46238" anchor="b"/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4000" algn="l"/>
                <a:tab pos="100568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4000" algn="l"/>
                <a:tab pos="100568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4000" algn="l"/>
                <a:tab pos="100568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4000" algn="l"/>
                <a:tab pos="100568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4000" algn="l"/>
                <a:tab pos="100568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4000" algn="l"/>
                <a:tab pos="100568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4000" algn="l"/>
                <a:tab pos="100568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4000" algn="l"/>
                <a:tab pos="100568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4000" algn="l"/>
                <a:tab pos="100568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80DE839F-03BF-4279-A717-348A03B2D42C}" type="slidenum">
              <a:rPr lang="en-US" altLang="ru-RU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8</a:t>
            </a:fld>
            <a:endParaRPr lang="en-US" altLang="ru-RU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744538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71" tIns="46238" rIns="92471" bIns="46238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tabLst>
                <a:tab pos="0" algn="l"/>
                <a:tab pos="920750" algn="l"/>
                <a:tab pos="1847850" algn="l"/>
                <a:tab pos="2771775" algn="l"/>
                <a:tab pos="3700463" algn="l"/>
                <a:tab pos="4625975" algn="l"/>
                <a:tab pos="5551488" algn="l"/>
                <a:tab pos="6475413" algn="l"/>
                <a:tab pos="7402513" algn="l"/>
                <a:tab pos="8328025" algn="l"/>
                <a:tab pos="9255125" algn="l"/>
                <a:tab pos="101774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tabLst>
                <a:tab pos="0" algn="l"/>
                <a:tab pos="920750" algn="l"/>
                <a:tab pos="1847850" algn="l"/>
                <a:tab pos="2771775" algn="l"/>
                <a:tab pos="3700463" algn="l"/>
                <a:tab pos="4625975" algn="l"/>
                <a:tab pos="5551488" algn="l"/>
                <a:tab pos="6475413" algn="l"/>
                <a:tab pos="7402513" algn="l"/>
                <a:tab pos="8328025" algn="l"/>
                <a:tab pos="9255125" algn="l"/>
                <a:tab pos="101774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tabLst>
                <a:tab pos="0" algn="l"/>
                <a:tab pos="920750" algn="l"/>
                <a:tab pos="1847850" algn="l"/>
                <a:tab pos="2771775" algn="l"/>
                <a:tab pos="3700463" algn="l"/>
                <a:tab pos="4625975" algn="l"/>
                <a:tab pos="5551488" algn="l"/>
                <a:tab pos="6475413" algn="l"/>
                <a:tab pos="7402513" algn="l"/>
                <a:tab pos="8328025" algn="l"/>
                <a:tab pos="9255125" algn="l"/>
                <a:tab pos="101774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tabLst>
                <a:tab pos="0" algn="l"/>
                <a:tab pos="920750" algn="l"/>
                <a:tab pos="1847850" algn="l"/>
                <a:tab pos="2771775" algn="l"/>
                <a:tab pos="3700463" algn="l"/>
                <a:tab pos="4625975" algn="l"/>
                <a:tab pos="5551488" algn="l"/>
                <a:tab pos="6475413" algn="l"/>
                <a:tab pos="7402513" algn="l"/>
                <a:tab pos="8328025" algn="l"/>
                <a:tab pos="9255125" algn="l"/>
                <a:tab pos="101774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tabLst>
                <a:tab pos="0" algn="l"/>
                <a:tab pos="920750" algn="l"/>
                <a:tab pos="1847850" algn="l"/>
                <a:tab pos="2771775" algn="l"/>
                <a:tab pos="3700463" algn="l"/>
                <a:tab pos="4625975" algn="l"/>
                <a:tab pos="5551488" algn="l"/>
                <a:tab pos="6475413" algn="l"/>
                <a:tab pos="7402513" algn="l"/>
                <a:tab pos="8328025" algn="l"/>
                <a:tab pos="9255125" algn="l"/>
                <a:tab pos="101774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20750" algn="l"/>
                <a:tab pos="1847850" algn="l"/>
                <a:tab pos="2771775" algn="l"/>
                <a:tab pos="3700463" algn="l"/>
                <a:tab pos="4625975" algn="l"/>
                <a:tab pos="5551488" algn="l"/>
                <a:tab pos="6475413" algn="l"/>
                <a:tab pos="7402513" algn="l"/>
                <a:tab pos="8328025" algn="l"/>
                <a:tab pos="9255125" algn="l"/>
                <a:tab pos="101774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20750" algn="l"/>
                <a:tab pos="1847850" algn="l"/>
                <a:tab pos="2771775" algn="l"/>
                <a:tab pos="3700463" algn="l"/>
                <a:tab pos="4625975" algn="l"/>
                <a:tab pos="5551488" algn="l"/>
                <a:tab pos="6475413" algn="l"/>
                <a:tab pos="7402513" algn="l"/>
                <a:tab pos="8328025" algn="l"/>
                <a:tab pos="9255125" algn="l"/>
                <a:tab pos="101774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20750" algn="l"/>
                <a:tab pos="1847850" algn="l"/>
                <a:tab pos="2771775" algn="l"/>
                <a:tab pos="3700463" algn="l"/>
                <a:tab pos="4625975" algn="l"/>
                <a:tab pos="5551488" algn="l"/>
                <a:tab pos="6475413" algn="l"/>
                <a:tab pos="7402513" algn="l"/>
                <a:tab pos="8328025" algn="l"/>
                <a:tab pos="9255125" algn="l"/>
                <a:tab pos="101774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20750" algn="l"/>
                <a:tab pos="1847850" algn="l"/>
                <a:tab pos="2771775" algn="l"/>
                <a:tab pos="3700463" algn="l"/>
                <a:tab pos="4625975" algn="l"/>
                <a:tab pos="5551488" algn="l"/>
                <a:tab pos="6475413" algn="l"/>
                <a:tab pos="7402513" algn="l"/>
                <a:tab pos="8328025" algn="l"/>
                <a:tab pos="9255125" algn="l"/>
                <a:tab pos="101774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66427AB-ACFC-46CF-9020-3F588EEA4334}" type="slidenum">
              <a:rPr lang="en-US" altLang="ru-RU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ru-RU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02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92" tIns="46296" rIns="92592" bIns="46296" anchor="b"/>
          <a:lstStyle>
            <a:lvl1pPr defTabSz="444500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1138" algn="l"/>
                <a:tab pos="3668713" algn="l"/>
                <a:tab pos="4589463" algn="l"/>
                <a:tab pos="5505450" algn="l"/>
                <a:tab pos="6423025" algn="l"/>
                <a:tab pos="7340600" algn="l"/>
                <a:tab pos="8259763" algn="l"/>
                <a:tab pos="9178925" algn="l"/>
                <a:tab pos="10094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4500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1138" algn="l"/>
                <a:tab pos="3668713" algn="l"/>
                <a:tab pos="4589463" algn="l"/>
                <a:tab pos="5505450" algn="l"/>
                <a:tab pos="6423025" algn="l"/>
                <a:tab pos="7340600" algn="l"/>
                <a:tab pos="8259763" algn="l"/>
                <a:tab pos="9178925" algn="l"/>
                <a:tab pos="10094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4500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1138" algn="l"/>
                <a:tab pos="3668713" algn="l"/>
                <a:tab pos="4589463" algn="l"/>
                <a:tab pos="5505450" algn="l"/>
                <a:tab pos="6423025" algn="l"/>
                <a:tab pos="7340600" algn="l"/>
                <a:tab pos="8259763" algn="l"/>
                <a:tab pos="9178925" algn="l"/>
                <a:tab pos="10094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4500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1138" algn="l"/>
                <a:tab pos="3668713" algn="l"/>
                <a:tab pos="4589463" algn="l"/>
                <a:tab pos="5505450" algn="l"/>
                <a:tab pos="6423025" algn="l"/>
                <a:tab pos="7340600" algn="l"/>
                <a:tab pos="8259763" algn="l"/>
                <a:tab pos="9178925" algn="l"/>
                <a:tab pos="10094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4500" eaLnBrk="0" hangingPunct="0">
              <a:spcBef>
                <a:spcPct val="30000"/>
              </a:spcBef>
              <a:tabLst>
                <a:tab pos="0" algn="l"/>
                <a:tab pos="915988" algn="l"/>
                <a:tab pos="1835150" algn="l"/>
                <a:tab pos="2751138" algn="l"/>
                <a:tab pos="3668713" algn="l"/>
                <a:tab pos="4589463" algn="l"/>
                <a:tab pos="5505450" algn="l"/>
                <a:tab pos="6423025" algn="l"/>
                <a:tab pos="7340600" algn="l"/>
                <a:tab pos="8259763" algn="l"/>
                <a:tab pos="9178925" algn="l"/>
                <a:tab pos="10094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1138" algn="l"/>
                <a:tab pos="3668713" algn="l"/>
                <a:tab pos="4589463" algn="l"/>
                <a:tab pos="5505450" algn="l"/>
                <a:tab pos="6423025" algn="l"/>
                <a:tab pos="7340600" algn="l"/>
                <a:tab pos="8259763" algn="l"/>
                <a:tab pos="9178925" algn="l"/>
                <a:tab pos="10094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1138" algn="l"/>
                <a:tab pos="3668713" algn="l"/>
                <a:tab pos="4589463" algn="l"/>
                <a:tab pos="5505450" algn="l"/>
                <a:tab pos="6423025" algn="l"/>
                <a:tab pos="7340600" algn="l"/>
                <a:tab pos="8259763" algn="l"/>
                <a:tab pos="9178925" algn="l"/>
                <a:tab pos="10094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1138" algn="l"/>
                <a:tab pos="3668713" algn="l"/>
                <a:tab pos="4589463" algn="l"/>
                <a:tab pos="5505450" algn="l"/>
                <a:tab pos="6423025" algn="l"/>
                <a:tab pos="7340600" algn="l"/>
                <a:tab pos="8259763" algn="l"/>
                <a:tab pos="9178925" algn="l"/>
                <a:tab pos="10094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5988" algn="l"/>
                <a:tab pos="1835150" algn="l"/>
                <a:tab pos="2751138" algn="l"/>
                <a:tab pos="3668713" algn="l"/>
                <a:tab pos="4589463" algn="l"/>
                <a:tab pos="5505450" algn="l"/>
                <a:tab pos="6423025" algn="l"/>
                <a:tab pos="7340600" algn="l"/>
                <a:tab pos="8259763" algn="l"/>
                <a:tab pos="9178925" algn="l"/>
                <a:tab pos="100949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CC7CA9CD-0DB1-4993-8115-372AA1160E7B}" type="slidenum">
              <a:rPr lang="en-US" altLang="ru-RU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9</a:t>
            </a:fld>
            <a:endParaRPr lang="en-US" altLang="ru-RU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92" tIns="46296" rIns="92592" bIns="46296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9448800"/>
            <a:ext cx="29702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81" tIns="46290" rIns="92581" bIns="46290" anchor="b"/>
          <a:lstStyle>
            <a:lvl1pPr defTabSz="436563" eaLnBrk="0" hangingPunct="0">
              <a:spcBef>
                <a:spcPct val="30000"/>
              </a:spcBef>
              <a:tabLst>
                <a:tab pos="0" algn="l"/>
                <a:tab pos="900113" algn="l"/>
                <a:tab pos="1804988" algn="l"/>
                <a:tab pos="2705100" algn="l"/>
                <a:tab pos="3608388" algn="l"/>
                <a:tab pos="4511675" algn="l"/>
                <a:tab pos="5413375" algn="l"/>
                <a:tab pos="6315075" algn="l"/>
                <a:tab pos="7218363" algn="l"/>
                <a:tab pos="8120063" algn="l"/>
                <a:tab pos="9024938" algn="l"/>
                <a:tab pos="99250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36563" eaLnBrk="0" hangingPunct="0">
              <a:spcBef>
                <a:spcPct val="30000"/>
              </a:spcBef>
              <a:tabLst>
                <a:tab pos="0" algn="l"/>
                <a:tab pos="900113" algn="l"/>
                <a:tab pos="1804988" algn="l"/>
                <a:tab pos="2705100" algn="l"/>
                <a:tab pos="3608388" algn="l"/>
                <a:tab pos="4511675" algn="l"/>
                <a:tab pos="5413375" algn="l"/>
                <a:tab pos="6315075" algn="l"/>
                <a:tab pos="7218363" algn="l"/>
                <a:tab pos="8120063" algn="l"/>
                <a:tab pos="9024938" algn="l"/>
                <a:tab pos="99250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36563" eaLnBrk="0" hangingPunct="0">
              <a:spcBef>
                <a:spcPct val="30000"/>
              </a:spcBef>
              <a:tabLst>
                <a:tab pos="0" algn="l"/>
                <a:tab pos="900113" algn="l"/>
                <a:tab pos="1804988" algn="l"/>
                <a:tab pos="2705100" algn="l"/>
                <a:tab pos="3608388" algn="l"/>
                <a:tab pos="4511675" algn="l"/>
                <a:tab pos="5413375" algn="l"/>
                <a:tab pos="6315075" algn="l"/>
                <a:tab pos="7218363" algn="l"/>
                <a:tab pos="8120063" algn="l"/>
                <a:tab pos="9024938" algn="l"/>
                <a:tab pos="99250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36563" eaLnBrk="0" hangingPunct="0">
              <a:spcBef>
                <a:spcPct val="30000"/>
              </a:spcBef>
              <a:tabLst>
                <a:tab pos="0" algn="l"/>
                <a:tab pos="900113" algn="l"/>
                <a:tab pos="1804988" algn="l"/>
                <a:tab pos="2705100" algn="l"/>
                <a:tab pos="3608388" algn="l"/>
                <a:tab pos="4511675" algn="l"/>
                <a:tab pos="5413375" algn="l"/>
                <a:tab pos="6315075" algn="l"/>
                <a:tab pos="7218363" algn="l"/>
                <a:tab pos="8120063" algn="l"/>
                <a:tab pos="9024938" algn="l"/>
                <a:tab pos="99250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36563" eaLnBrk="0" hangingPunct="0">
              <a:spcBef>
                <a:spcPct val="30000"/>
              </a:spcBef>
              <a:tabLst>
                <a:tab pos="0" algn="l"/>
                <a:tab pos="900113" algn="l"/>
                <a:tab pos="1804988" algn="l"/>
                <a:tab pos="2705100" algn="l"/>
                <a:tab pos="3608388" algn="l"/>
                <a:tab pos="4511675" algn="l"/>
                <a:tab pos="5413375" algn="l"/>
                <a:tab pos="6315075" algn="l"/>
                <a:tab pos="7218363" algn="l"/>
                <a:tab pos="8120063" algn="l"/>
                <a:tab pos="9024938" algn="l"/>
                <a:tab pos="99250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365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0113" algn="l"/>
                <a:tab pos="1804988" algn="l"/>
                <a:tab pos="2705100" algn="l"/>
                <a:tab pos="3608388" algn="l"/>
                <a:tab pos="4511675" algn="l"/>
                <a:tab pos="5413375" algn="l"/>
                <a:tab pos="6315075" algn="l"/>
                <a:tab pos="7218363" algn="l"/>
                <a:tab pos="8120063" algn="l"/>
                <a:tab pos="9024938" algn="l"/>
                <a:tab pos="99250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365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0113" algn="l"/>
                <a:tab pos="1804988" algn="l"/>
                <a:tab pos="2705100" algn="l"/>
                <a:tab pos="3608388" algn="l"/>
                <a:tab pos="4511675" algn="l"/>
                <a:tab pos="5413375" algn="l"/>
                <a:tab pos="6315075" algn="l"/>
                <a:tab pos="7218363" algn="l"/>
                <a:tab pos="8120063" algn="l"/>
                <a:tab pos="9024938" algn="l"/>
                <a:tab pos="99250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365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0113" algn="l"/>
                <a:tab pos="1804988" algn="l"/>
                <a:tab pos="2705100" algn="l"/>
                <a:tab pos="3608388" algn="l"/>
                <a:tab pos="4511675" algn="l"/>
                <a:tab pos="5413375" algn="l"/>
                <a:tab pos="6315075" algn="l"/>
                <a:tab pos="7218363" algn="l"/>
                <a:tab pos="8120063" algn="l"/>
                <a:tab pos="9024938" algn="l"/>
                <a:tab pos="99250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365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0113" algn="l"/>
                <a:tab pos="1804988" algn="l"/>
                <a:tab pos="2705100" algn="l"/>
                <a:tab pos="3608388" algn="l"/>
                <a:tab pos="4511675" algn="l"/>
                <a:tab pos="5413375" algn="l"/>
                <a:tab pos="6315075" algn="l"/>
                <a:tab pos="7218363" algn="l"/>
                <a:tab pos="8120063" algn="l"/>
                <a:tab pos="9024938" algn="l"/>
                <a:tab pos="992505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fld id="{7E912B53-04C9-4C50-9DE6-706BE9011D77}" type="slidenum">
              <a:rPr lang="en-US" altLang="ru-RU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t>16</a:t>
            </a:fld>
            <a:endParaRPr lang="en-US" altLang="ru-RU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744538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724400"/>
            <a:ext cx="5486400" cy="4478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81" tIns="46290" rIns="92581" bIns="4629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E7B4FB-C86E-4D0F-8A90-71104CA76B3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BD6F1-CE39-4329-82CF-66CDA5428536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B9D3-0556-4000-BC4D-43E5DAD32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2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8C8EC-0C6C-4FD1-86F8-C1C50E0964C4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BE3DF-5591-4143-AE3A-5A4A6ECC5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46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740B0-FCAF-4C70-B76C-832170B42629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A533B-46DC-4B9A-8ED2-107026179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77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FF44-D175-4723-A57B-CF84E3C64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4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2661F-0F9F-413A-8EDB-EFD5456EF88C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6CB9-0300-45FF-8706-7E54AE40E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28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D828-B8D8-495C-B76C-2ABEC02B80F3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58D21-BEF9-44FA-A0AB-076F6A796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9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4FA5E-1F70-44F5-A94A-8BA896ACAD9D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ED98D-9BB5-4E0E-BDDF-E295DC2D2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6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B71E-969D-4E83-8A54-E38DEA6857F3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97159-9BF8-45A5-99A7-71A34993B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0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8EC76-9BFC-45D9-8DF1-D1FCC996D667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9D2D9-C4B1-46B6-B365-9C0A27D64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2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BACB5-5423-40C5-8530-9D7B5C422438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94DE9-F8F0-45A6-B102-4855B5DFD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2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C680D-E8A7-4A63-989E-6294257BDA04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A4BB-DCAC-4AA8-B82B-D3020E642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5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93730-9821-48AE-B5F6-1673E2DF9BF8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ADCD5-B487-4B8D-8840-BCEE02321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5F9E86-871B-492B-8E92-5874194904F7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7FA288-736D-41EE-A3E7-59ECC2488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Chart7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Excel_Chart8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oleObject" Target="../embeddings/oleObject10.bin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diagramData" Target="../diagrams/data1.xml"/><Relationship Id="rId5" Type="http://schemas.openxmlformats.org/officeDocument/2006/relationships/image" Target="../media/image13.emf"/><Relationship Id="rId10" Type="http://schemas.microsoft.com/office/2007/relationships/diagramDrawing" Target="../diagrams/drawing1.xml"/><Relationship Id="rId4" Type="http://schemas.openxmlformats.org/officeDocument/2006/relationships/oleObject" Target="../embeddings/Microsoft_Excel_Chart9.xls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png"/><Relationship Id="rId5" Type="http://schemas.openxmlformats.org/officeDocument/2006/relationships/oleObject" Target="../embeddings/Microsoft_Excel_Chart10.xls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Chart11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Chart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Chart2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Chart3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Chart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Chart5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463" y="1196975"/>
            <a:ext cx="8315325" cy="33845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 травматизма и профессиональных заболеваний в Архангельской области, финансовое обеспечение предупредительных мер в </a:t>
            </a:r>
            <a:r>
              <a:rPr lang="ru-RU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2021г. </a:t>
            </a:r>
            <a:br>
              <a:rPr lang="ru-RU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филиала № 2 ГУ – Архангельское </a:t>
            </a:r>
            <a:r>
              <a:rPr lang="ru-RU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 ФСС РФ и 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города Коряжмы по финансовому обеспечению предупредительных </a:t>
            </a:r>
            <a:r>
              <a:rPr lang="ru-RU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4663" y="4654550"/>
            <a:ext cx="3832225" cy="647700"/>
          </a:xfrm>
        </p:spPr>
        <p:txBody>
          <a:bodyPr>
            <a:normAutofit lnSpcReduction="10000"/>
          </a:bodyPr>
          <a:lstStyle/>
          <a:p>
            <a:pPr algn="r">
              <a:defRPr/>
            </a:pP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Управляющий </a:t>
            </a:r>
          </a:p>
          <a:p>
            <a:pPr algn="r">
              <a:defRPr/>
            </a:pPr>
            <a:r>
              <a:rPr lang="ru-RU" sz="1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Дедюрин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Николай Михайлович </a:t>
            </a:r>
          </a:p>
          <a:p>
            <a:pPr algn="r">
              <a:defRPr/>
            </a:pPr>
            <a:endParaRPr lang="ru-RU" sz="23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843213" y="6308725"/>
            <a:ext cx="288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Архангельск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2014</a:t>
            </a:r>
          </a:p>
        </p:txBody>
      </p:sp>
      <p:pic>
        <p:nvPicPr>
          <p:cNvPr id="307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8063"/>
            <a:ext cx="9144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6088063"/>
            <a:ext cx="7683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755650" y="5302250"/>
            <a:ext cx="7602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г. Архангельск</a:t>
            </a:r>
            <a:endParaRPr lang="en-US" altLang="ru-RU" sz="18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/>
          <p:cNvSpPr>
            <a:spLocks noChangeArrowheads="1"/>
          </p:cNvSpPr>
          <p:nvPr/>
        </p:nvSpPr>
        <p:spPr bwMode="gray">
          <a:xfrm>
            <a:off x="314325" y="1785938"/>
            <a:ext cx="3400425" cy="2357437"/>
          </a:xfrm>
          <a:prstGeom prst="rightArrow">
            <a:avLst>
              <a:gd name="adj1" fmla="val 86065"/>
              <a:gd name="adj2" fmla="val 31780"/>
            </a:avLst>
          </a:prstGeom>
          <a:gradFill rotWithShape="1">
            <a:gsLst>
              <a:gs pos="0">
                <a:srgbClr val="FFFFFF">
                  <a:alpha val="51999"/>
                </a:srgbClr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TextBox 2"/>
          <p:cNvSpPr txBox="1"/>
          <p:nvPr/>
        </p:nvSpPr>
        <p:spPr>
          <a:xfrm>
            <a:off x="754063" y="2357438"/>
            <a:ext cx="261461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УВЕЛИЧЕНИЕ СУММ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страховых взносов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финансовое обеспечение предупредительных мер</a:t>
            </a:r>
          </a:p>
        </p:txBody>
      </p:sp>
      <p:sp>
        <p:nvSpPr>
          <p:cNvPr id="12292" name="TextBox 20"/>
          <p:cNvSpPr txBox="1">
            <a:spLocks noChangeArrowheads="1"/>
          </p:cNvSpPr>
          <p:nvPr/>
        </p:nvSpPr>
        <p:spPr bwMode="auto">
          <a:xfrm>
            <a:off x="3714750" y="2000250"/>
            <a:ext cx="48863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800" b="1" u="sng">
                <a:solidFill>
                  <a:srgbClr val="C00000"/>
                </a:solidFill>
              </a:rPr>
              <a:t>с</a:t>
            </a:r>
            <a:r>
              <a:rPr lang="ru-RU" altLang="ru-RU" b="1" u="sng">
                <a:solidFill>
                  <a:srgbClr val="C00000"/>
                </a:solidFill>
              </a:rPr>
              <a:t> 20% </a:t>
            </a:r>
            <a:r>
              <a:rPr lang="ru-RU" altLang="ru-RU" sz="1800" b="1" u="sng">
                <a:solidFill>
                  <a:srgbClr val="C00000"/>
                </a:solidFill>
              </a:rPr>
              <a:t>до</a:t>
            </a:r>
            <a:r>
              <a:rPr lang="ru-RU" altLang="ru-RU" b="1" u="sng">
                <a:solidFill>
                  <a:srgbClr val="C00000"/>
                </a:solidFill>
              </a:rPr>
              <a:t> 30%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900" b="1">
                <a:solidFill>
                  <a:srgbClr val="002060"/>
                </a:solidFill>
              </a:rPr>
              <a:t>направление на оздоровление работников </a:t>
            </a:r>
            <a:r>
              <a:rPr lang="ru-RU" altLang="ru-RU" sz="1900" b="1">
                <a:solidFill>
                  <a:srgbClr val="0070C0"/>
                </a:solidFill>
              </a:rPr>
              <a:t>предпенсионного и пенсионного возраста </a:t>
            </a:r>
            <a:r>
              <a:rPr lang="ru-RU" altLang="ru-RU" sz="1900" b="1">
                <a:solidFill>
                  <a:srgbClr val="002060"/>
                </a:solidFill>
              </a:rPr>
              <a:t>в организациях, осуществляющих санаторно-курортное лечение.</a:t>
            </a: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2771775" y="1125538"/>
            <a:ext cx="28178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70C0"/>
                </a:solidFill>
              </a:rPr>
              <a:t>В 2019 ГОДУ </a:t>
            </a:r>
          </a:p>
        </p:txBody>
      </p:sp>
      <p:graphicFrame>
        <p:nvGraphicFramePr>
          <p:cNvPr id="12294" name="Диаграмма 14"/>
          <p:cNvGraphicFramePr>
            <a:graphicFrameLocks/>
          </p:cNvGraphicFramePr>
          <p:nvPr/>
        </p:nvGraphicFramePr>
        <p:xfrm>
          <a:off x="180975" y="4143375"/>
          <a:ext cx="850582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Диаграмма" r:id="rId4" imgW="8096154" imgH="2486160" progId="Excel.Chart.8">
                  <p:embed/>
                </p:oleObj>
              </mc:Choice>
              <mc:Fallback>
                <p:oleObj name="Диаграмма" r:id="rId4" imgW="8096154" imgH="2486160" progId="Excel.Chart.8">
                  <p:embed/>
                  <p:pic>
                    <p:nvPicPr>
                      <p:cNvPr id="0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4143375"/>
                        <a:ext cx="8505825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0" y="1179744"/>
            <a:ext cx="9180511" cy="51571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Дополнительный объем средств на санаторно-курортное лечение работников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rot="16200000" flipV="1">
            <a:off x="4572000" y="2286000"/>
            <a:ext cx="0" cy="9144000"/>
          </a:xfrm>
          <a:prstGeom prst="line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9050" y="1127125"/>
          <a:ext cx="9077325" cy="572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r:id="rId4" imgW="9077731" imgH="5724640" progId="Excel.Chart.8">
                  <p:embed/>
                </p:oleObj>
              </mc:Choice>
              <mc:Fallback>
                <p:oleObj r:id="rId4" imgW="9077731" imgH="5724640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1127125"/>
                        <a:ext cx="9077325" cy="572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1979613" y="1739900"/>
            <a:ext cx="54737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Всего 410,7 млн. руб. </a:t>
            </a:r>
            <a:endParaRPr lang="de-DE" dirty="0">
              <a:cs typeface="Arial" panose="020B0604020202020204" pitchFamily="34" charset="0"/>
            </a:endParaRPr>
          </a:p>
        </p:txBody>
      </p:sp>
      <p:grpSp>
        <p:nvGrpSpPr>
          <p:cNvPr id="13317" name="Группа 4"/>
          <p:cNvGrpSpPr>
            <a:grpSpLocks/>
          </p:cNvGrpSpPr>
          <p:nvPr/>
        </p:nvGrpSpPr>
        <p:grpSpPr bwMode="auto">
          <a:xfrm>
            <a:off x="42863" y="1127125"/>
            <a:ext cx="9190037" cy="527050"/>
            <a:chOff x="-18257" y="413152"/>
            <a:chExt cx="9190061" cy="52761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18257" y="413152"/>
              <a:ext cx="9180511" cy="51571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2068" y="475131"/>
              <a:ext cx="9129736" cy="4656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Распределение средств на финансовое обеспечение предупредительных мер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мероприятиям  в 2021году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79388" y="1773238"/>
          <a:ext cx="8945562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Диаграмма" r:id="rId3" imgW="8191511" imgH="4743360" progId="MSGraph.Chart.8">
                  <p:embed followColorScheme="full"/>
                </p:oleObj>
              </mc:Choice>
              <mc:Fallback>
                <p:oleObj name="Диаграмма" r:id="rId3" imgW="8191511" imgH="4743360" progId="MSGraph.Chart.8">
                  <p:embed followColorScheme="full"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73238"/>
                        <a:ext cx="8945562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96752"/>
            <a:ext cx="9143999" cy="2880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страхователей по муниципальным образованиям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74888" y="1700213"/>
            <a:ext cx="4592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Всего  -  813 страхователей</a:t>
            </a:r>
            <a:endParaRPr lang="de-DE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 rot="16200000" flipV="1">
            <a:off x="4572000" y="2286000"/>
            <a:ext cx="0" cy="9144000"/>
          </a:xfrm>
          <a:prstGeom prst="line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323850" y="1628775"/>
          <a:ext cx="854392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Диаграмма" r:id="rId4" imgW="8544035" imgH="4724460" progId="Excel.Chart.8">
                  <p:embed/>
                </p:oleObj>
              </mc:Choice>
              <mc:Fallback>
                <p:oleObj name="Диаграмма" r:id="rId4" imgW="8544035" imgH="4724460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28775"/>
                        <a:ext cx="854392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2411413" y="1628775"/>
            <a:ext cx="4592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Всего  -  410,7 млн. руб. </a:t>
            </a:r>
            <a:endParaRPr lang="de-DE" dirty="0">
              <a:latin typeface="Arial" charset="0"/>
            </a:endParaRP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1482725" y="115888"/>
            <a:ext cx="7264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ru-RU" altLang="ru-RU" sz="1600" b="1">
              <a:solidFill>
                <a:srgbClr val="041A86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040496"/>
          <a:ext cx="9180511" cy="516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endParaRPr lang="ru-RU" sz="1700" dirty="0" smtClean="0"/>
          </a:p>
          <a:p>
            <a:pPr marL="0" indent="0" algn="r"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млн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руб.:</a:t>
            </a:r>
          </a:p>
          <a:p>
            <a:pPr marL="0" indent="0" algn="ctr">
              <a:buFont typeface="Arial" charset="0"/>
              <a:buNone/>
              <a:defRPr/>
            </a:pPr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31973" y="1238585"/>
            <a:ext cx="9180511" cy="51571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 dirty="0"/>
              <a:t>Плановые ассигнования на финансирование предупредительных мер на 2022 год </a:t>
            </a: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288" y="2781300"/>
          <a:ext cx="8353426" cy="180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180"/>
                <a:gridCol w="1921082"/>
                <a:gridCol w="1921082"/>
                <a:gridCol w="1921082"/>
              </a:tblGrid>
              <a:tr h="124379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20%</a:t>
                      </a:r>
                      <a:endParaRPr lang="ru-RU" sz="1400" dirty="0"/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Дополнительно 10% на СКЛ работников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предпенсионного</a:t>
                      </a:r>
                      <a:r>
                        <a:rPr lang="ru-RU" sz="1400" baseline="0" dirty="0" smtClean="0"/>
                        <a:t> и пенсионного возраста</a:t>
                      </a:r>
                      <a:endParaRPr lang="ru-RU" sz="1400" dirty="0"/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30%</a:t>
                      </a:r>
                      <a:endParaRPr lang="ru-RU" sz="1400" dirty="0"/>
                    </a:p>
                  </a:txBody>
                  <a:tcPr marL="91445" marR="91445" marT="45721" marB="45721"/>
                </a:tc>
              </a:tr>
              <a:tr h="55643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 по Архангельской</a:t>
                      </a:r>
                      <a:r>
                        <a:rPr lang="ru-RU" sz="1400" b="1" baseline="0" dirty="0" smtClean="0"/>
                        <a:t> области</a:t>
                      </a:r>
                      <a:endParaRPr lang="ru-RU" sz="1400" b="1" dirty="0"/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285,7</a:t>
                      </a:r>
                      <a:endParaRPr lang="ru-RU" sz="1400" dirty="0"/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142,8</a:t>
                      </a:r>
                      <a:endParaRPr lang="ru-RU" sz="1400" dirty="0"/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428,5</a:t>
                      </a:r>
                      <a:endParaRPr lang="ru-RU" sz="1400" dirty="0"/>
                    </a:p>
                  </a:txBody>
                  <a:tcPr marL="91445" marR="91445" marT="45721" marB="4572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/>
          </p:nvPr>
        </p:nvSpPr>
        <p:spPr>
          <a:xfrm>
            <a:off x="179388" y="1557338"/>
            <a:ext cx="8785225" cy="374491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взаимодействия филиала № 2 ГУ – Архангельское РО ФСС РФ и администрации города Коряжмы по финансовому обеспечению предупредительных мер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b="1" i="1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07963" y="1844675"/>
          <a:ext cx="85471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r:id="rId5" imgW="8547333" imgH="4797968" progId="Excel.Chart.8">
                  <p:embed/>
                </p:oleObj>
              </mc:Choice>
              <mc:Fallback>
                <p:oleObj r:id="rId5" imgW="8547333" imgH="4797968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1844675"/>
                        <a:ext cx="85471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-1588" y="6846888"/>
            <a:ext cx="9147176" cy="1587"/>
          </a:xfrm>
          <a:prstGeom prst="line">
            <a:avLst/>
          </a:prstGeom>
          <a:noFill/>
          <a:ln w="7632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124743"/>
            <a:ext cx="9145588" cy="720081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Количество страхователей и суммы, направленные на финансовое обеспечение предупредительных мер по сокращению производственного травматизма и профессиональных заболеваний</a:t>
            </a: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Коряжма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CFC69B06-700F-47C0-9AB6-2CDBA1783BC3}" type="slidenum">
              <a:rPr lang="ru-RU" altLang="ru-RU" sz="1400" smtClean="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ru-RU" altLang="ru-RU" sz="140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9459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66700" y="1828800"/>
          <a:ext cx="8585200" cy="488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r:id="rId4" imgW="8583912" imgH="4889416" progId="Excel.Chart.8">
                  <p:embed/>
                </p:oleObj>
              </mc:Choice>
              <mc:Fallback>
                <p:oleObj r:id="rId4" imgW="8583912" imgH="4889416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828800"/>
                        <a:ext cx="8585200" cy="488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0" y="1196752"/>
            <a:ext cx="9144000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средств на финансовое обеспечение предупредительных мер по мероприятиям в 2021 году ( страхователи </a:t>
            </a:r>
            <a:r>
              <a:rPr lang="ru-RU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г.Коряжмы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16556"/>
            <a:ext cx="806489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Контактные телефоны отдела страхования профессиональных рисков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05156" y="2348880"/>
            <a:ext cx="553369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Горячая линия (8182)45-42-01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4913" y="3213100"/>
            <a:ext cx="7272337" cy="283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Телефоны: в Архангельске </a:t>
            </a:r>
          </a:p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(8182) 454205, 213947, 275539, 241587</a:t>
            </a:r>
          </a:p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г. Северодвинске 8(8184)528605, 533501</a:t>
            </a:r>
          </a:p>
          <a:p>
            <a:pPr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г. Котласе (818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20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26376</a:t>
            </a:r>
          </a:p>
          <a:p>
            <a:pPr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.r29.fss.ru</a:t>
            </a:r>
          </a:p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340768"/>
            <a:ext cx="9144000" cy="50527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страховых случаев в Архангельской области 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4101" name="Диаграмма 3"/>
          <p:cNvGraphicFramePr>
            <a:graphicFrameLocks/>
          </p:cNvGraphicFramePr>
          <p:nvPr/>
        </p:nvGraphicFramePr>
        <p:xfrm>
          <a:off x="276225" y="2009775"/>
          <a:ext cx="8753475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4" imgW="8754615" imgH="4578493" progId="Excel.Chart.8">
                  <p:embed/>
                </p:oleObj>
              </mc:Choice>
              <mc:Fallback>
                <p:oleObj r:id="rId4" imgW="8754615" imgH="4578493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2009775"/>
                        <a:ext cx="8753475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143472"/>
            <a:ext cx="9144000" cy="50527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несчастных случаев на производстве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2019-2021гг. </a:t>
            </a:r>
          </a:p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(численность пострадавших)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125" name="Диаграмма 3"/>
          <p:cNvGraphicFramePr>
            <a:graphicFrameLocks/>
          </p:cNvGraphicFramePr>
          <p:nvPr/>
        </p:nvGraphicFramePr>
        <p:xfrm>
          <a:off x="171450" y="1724025"/>
          <a:ext cx="883920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Диаграмма" r:id="rId4" imgW="8839290" imgH="4962600" progId="Excel.Chart.8">
                  <p:embed/>
                </p:oleObj>
              </mc:Choice>
              <mc:Fallback>
                <p:oleObj name="Диаграмма" r:id="rId4" imgW="8839290" imgH="4962600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724025"/>
                        <a:ext cx="8839200" cy="496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85725" y="1743075"/>
          <a:ext cx="8915400" cy="48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Диаграмма" r:id="rId4" imgW="9096457" imgH="4095630" progId="Excel.Chart.8">
                  <p:embed/>
                </p:oleObj>
              </mc:Choice>
              <mc:Fallback>
                <p:oleObj name="Диаграмма" r:id="rId4" imgW="9096457" imgH="4095630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1743075"/>
                        <a:ext cx="8915400" cy="485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24744"/>
            <a:ext cx="9144000" cy="432048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Несчастные случаи по основным видам деятельности за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20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21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rot="16200000" flipV="1">
            <a:off x="4572000" y="2286000"/>
            <a:ext cx="0" cy="9144000"/>
          </a:xfrm>
          <a:prstGeom prst="line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7171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-36513" y="1689100"/>
          <a:ext cx="8743951" cy="499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4" imgW="8742422" imgH="4999153" progId="Excel.Chart.8">
                  <p:embed/>
                </p:oleObj>
              </mc:Choice>
              <mc:Fallback>
                <p:oleObj r:id="rId4" imgW="8742422" imgH="4999153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1689100"/>
                        <a:ext cx="8743951" cy="499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1979613" y="1739900"/>
            <a:ext cx="54737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Всего 383</a:t>
            </a:r>
            <a:endParaRPr lang="de-DE" sz="2400" dirty="0">
              <a:cs typeface="Arial" panose="020B0604020202020204" pitchFamily="34" charset="0"/>
            </a:endParaRPr>
          </a:p>
        </p:txBody>
      </p:sp>
      <p:grpSp>
        <p:nvGrpSpPr>
          <p:cNvPr id="7173" name="Группа 4"/>
          <p:cNvGrpSpPr>
            <a:grpSpLocks/>
          </p:cNvGrpSpPr>
          <p:nvPr/>
        </p:nvGrpSpPr>
        <p:grpSpPr bwMode="auto">
          <a:xfrm>
            <a:off x="-46038" y="1098550"/>
            <a:ext cx="9190038" cy="527050"/>
            <a:chOff x="-18257" y="413152"/>
            <a:chExt cx="9190061" cy="52761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18257" y="413152"/>
              <a:ext cx="9180511" cy="51571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2069" y="475131"/>
              <a:ext cx="9129735" cy="4656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Несчастные случаи на производстве в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2021 году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муниципальным образованиям  Архангельской области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247650" y="2174875"/>
          <a:ext cx="8648700" cy="449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4" imgW="8644877" imgH="4493141" progId="Excel.Chart.8">
                  <p:embed/>
                </p:oleObj>
              </mc:Choice>
              <mc:Fallback>
                <p:oleObj r:id="rId4" imgW="8644877" imgH="4493141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2174875"/>
                        <a:ext cx="8648700" cy="449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0" y="1196752"/>
            <a:ext cx="9144000" cy="503238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Профессиональные заболевания по основным видам деятельности за  2021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275" y="1804988"/>
            <a:ext cx="11398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Всего - 72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"/>
          <p:cNvGrpSpPr>
            <a:grpSpLocks/>
          </p:cNvGrpSpPr>
          <p:nvPr/>
        </p:nvGrpSpPr>
        <p:grpSpPr bwMode="auto">
          <a:xfrm>
            <a:off x="66675" y="5810250"/>
            <a:ext cx="8791575" cy="230188"/>
            <a:chOff x="167765" y="3747119"/>
            <a:chExt cx="8916908" cy="1897962"/>
          </a:xfrm>
        </p:grpSpPr>
        <p:sp>
          <p:nvSpPr>
            <p:cNvPr id="9240" name="TextBox 51"/>
            <p:cNvSpPr txBox="1">
              <a:spLocks noChangeArrowheads="1"/>
            </p:cNvSpPr>
            <p:nvPr/>
          </p:nvSpPr>
          <p:spPr bwMode="auto">
            <a:xfrm>
              <a:off x="882292" y="5266726"/>
              <a:ext cx="8202381" cy="37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ru-RU" altLang="ru-RU" sz="1400">
                  <a:solidFill>
                    <a:srgbClr val="000000"/>
                  </a:solidFill>
                  <a:cs typeface="Arial" charset="0"/>
                </a:rPr>
                <a:t>Расходы на финансирование предупредительных мер, млн. рублей</a:t>
              </a: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gray">
            <a:xfrm rot="16200000">
              <a:off x="159944" y="5364940"/>
              <a:ext cx="274873" cy="259232"/>
            </a:xfrm>
            <a:prstGeom prst="rect">
              <a:avLst/>
            </a:prstGeom>
            <a:gradFill rotWithShape="1">
              <a:gsLst>
                <a:gs pos="0">
                  <a:srgbClr val="A8D02A">
                    <a:gamma/>
                    <a:tint val="35294"/>
                    <a:invGamma/>
                  </a:srgbClr>
                </a:gs>
                <a:gs pos="100000">
                  <a:srgbClr val="A8D02A"/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A8D02A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62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2" name="TextBox 55"/>
            <p:cNvSpPr txBox="1">
              <a:spLocks noChangeArrowheads="1"/>
            </p:cNvSpPr>
            <p:nvPr/>
          </p:nvSpPr>
          <p:spPr bwMode="auto">
            <a:xfrm>
              <a:off x="457383" y="3747119"/>
              <a:ext cx="812647" cy="298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ru-RU" altLang="ru-RU" sz="1400" b="1">
                <a:solidFill>
                  <a:srgbClr val="00B05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92" name="Овал 91"/>
          <p:cNvSpPr/>
          <p:nvPr/>
        </p:nvSpPr>
        <p:spPr>
          <a:xfrm>
            <a:off x="15875" y="6203950"/>
            <a:ext cx="390525" cy="293688"/>
          </a:xfrm>
          <a:prstGeom prst="ellipse">
            <a:avLst/>
          </a:prstGeom>
          <a:gradFill rotWithShape="1">
            <a:gsLst>
              <a:gs pos="0">
                <a:srgbClr val="5CB1FE"/>
              </a:gs>
              <a:gs pos="100000">
                <a:srgbClr val="5CB1FE">
                  <a:gamma/>
                  <a:tint val="60000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CB1FE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TextBox 93"/>
          <p:cNvSpPr txBox="1">
            <a:spLocks noChangeArrowheads="1"/>
          </p:cNvSpPr>
          <p:nvPr/>
        </p:nvSpPr>
        <p:spPr bwMode="auto">
          <a:xfrm>
            <a:off x="661988" y="6203950"/>
            <a:ext cx="8507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400">
                <a:solidFill>
                  <a:srgbClr val="000000"/>
                </a:solidFill>
                <a:cs typeface="Arial" charset="0"/>
              </a:rPr>
              <a:t>Количество страхователей, воспользовавшихся финансированием предупредительных мероприятий</a:t>
            </a: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-1842" y="1124744"/>
            <a:ext cx="9170602" cy="504056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FFFFFF"/>
                </a:solidFill>
                <a:cs typeface="Times New Roman" pitchFamily="18" charset="0"/>
              </a:rPr>
              <a:t>Динамика расходов </a:t>
            </a:r>
          </a:p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FFFFFF"/>
                </a:solidFill>
                <a:cs typeface="Times New Roman" pitchFamily="18" charset="0"/>
              </a:rPr>
              <a:t>на финансовое обеспечение предупредительных мер</a:t>
            </a:r>
          </a:p>
        </p:txBody>
      </p:sp>
      <p:sp>
        <p:nvSpPr>
          <p:cNvPr id="49" name="Rectangle 53"/>
          <p:cNvSpPr>
            <a:spLocks noChangeArrowheads="1"/>
          </p:cNvSpPr>
          <p:nvPr/>
        </p:nvSpPr>
        <p:spPr bwMode="gray">
          <a:xfrm rot="16200000">
            <a:off x="1120775" y="3810001"/>
            <a:ext cx="2263775" cy="1009650"/>
          </a:xfrm>
          <a:prstGeom prst="rect">
            <a:avLst/>
          </a:prstGeom>
          <a:gradFill rotWithShape="1">
            <a:gsLst>
              <a:gs pos="0">
                <a:srgbClr val="A8D02A">
                  <a:gamma/>
                  <a:tint val="35294"/>
                  <a:invGamma/>
                </a:srgbClr>
              </a:gs>
              <a:gs pos="100000">
                <a:srgbClr val="A8D02A"/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A8D02A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62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TextBox 48"/>
          <p:cNvSpPr txBox="1">
            <a:spLocks noChangeArrowheads="1"/>
          </p:cNvSpPr>
          <p:nvPr/>
        </p:nvSpPr>
        <p:spPr bwMode="auto">
          <a:xfrm rot="10800000" flipV="1">
            <a:off x="1504950" y="5478463"/>
            <a:ext cx="1296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400">
                <a:solidFill>
                  <a:srgbClr val="000000"/>
                </a:solidFill>
                <a:latin typeface="Arial" charset="0"/>
                <a:cs typeface="Arial" charset="0"/>
              </a:rPr>
              <a:t>2018</a:t>
            </a:r>
          </a:p>
        </p:txBody>
      </p:sp>
      <p:sp>
        <p:nvSpPr>
          <p:cNvPr id="9226" name="TextBox 73"/>
          <p:cNvSpPr txBox="1">
            <a:spLocks noChangeArrowheads="1"/>
          </p:cNvSpPr>
          <p:nvPr/>
        </p:nvSpPr>
        <p:spPr bwMode="auto">
          <a:xfrm>
            <a:off x="1804988" y="2636838"/>
            <a:ext cx="984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 b="1">
                <a:solidFill>
                  <a:srgbClr val="000000"/>
                </a:solidFill>
                <a:latin typeface="Arial" charset="0"/>
                <a:cs typeface="Arial" charset="0"/>
              </a:rPr>
              <a:t>199,7</a:t>
            </a:r>
          </a:p>
        </p:txBody>
      </p:sp>
      <p:sp>
        <p:nvSpPr>
          <p:cNvPr id="41" name="Овал 40"/>
          <p:cNvSpPr/>
          <p:nvPr/>
        </p:nvSpPr>
        <p:spPr>
          <a:xfrm>
            <a:off x="1801813" y="4114800"/>
            <a:ext cx="901700" cy="501650"/>
          </a:xfrm>
          <a:prstGeom prst="ellipse">
            <a:avLst/>
          </a:prstGeom>
          <a:gradFill rotWithShape="1">
            <a:gsLst>
              <a:gs pos="0">
                <a:srgbClr val="5CB1FE"/>
              </a:gs>
              <a:gs pos="100000">
                <a:srgbClr val="5CB1FE">
                  <a:gamma/>
                  <a:tint val="60000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CB1FE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1021</a:t>
            </a:r>
          </a:p>
        </p:txBody>
      </p:sp>
      <p:sp>
        <p:nvSpPr>
          <p:cNvPr id="44" name="Rectangle 53"/>
          <p:cNvSpPr>
            <a:spLocks noChangeArrowheads="1"/>
          </p:cNvSpPr>
          <p:nvPr/>
        </p:nvSpPr>
        <p:spPr bwMode="gray">
          <a:xfrm rot="16200000">
            <a:off x="2454275" y="3589338"/>
            <a:ext cx="2768600" cy="1009650"/>
          </a:xfrm>
          <a:prstGeom prst="rect">
            <a:avLst/>
          </a:prstGeom>
          <a:gradFill rotWithShape="1">
            <a:gsLst>
              <a:gs pos="0">
                <a:srgbClr val="A8D02A">
                  <a:gamma/>
                  <a:tint val="35294"/>
                  <a:invGamma/>
                </a:srgbClr>
              </a:gs>
              <a:gs pos="100000">
                <a:srgbClr val="A8D02A"/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A8D02A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62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9" name="TextBox 73"/>
          <p:cNvSpPr txBox="1">
            <a:spLocks noChangeArrowheads="1"/>
          </p:cNvSpPr>
          <p:nvPr/>
        </p:nvSpPr>
        <p:spPr bwMode="auto">
          <a:xfrm>
            <a:off x="3413125" y="2292350"/>
            <a:ext cx="984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 b="1">
                <a:solidFill>
                  <a:srgbClr val="000000"/>
                </a:solidFill>
                <a:latin typeface="Arial" charset="0"/>
                <a:cs typeface="Arial" charset="0"/>
              </a:rPr>
              <a:t>307,8</a:t>
            </a:r>
          </a:p>
        </p:txBody>
      </p:sp>
      <p:sp>
        <p:nvSpPr>
          <p:cNvPr id="9230" name="TextBox 48"/>
          <p:cNvSpPr txBox="1">
            <a:spLocks noChangeArrowheads="1"/>
          </p:cNvSpPr>
          <p:nvPr/>
        </p:nvSpPr>
        <p:spPr bwMode="auto">
          <a:xfrm rot="10800000" flipV="1">
            <a:off x="3197225" y="5505450"/>
            <a:ext cx="1296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400">
                <a:solidFill>
                  <a:srgbClr val="000000"/>
                </a:solidFill>
                <a:latin typeface="Arial" charset="0"/>
                <a:cs typeface="Arial" charset="0"/>
              </a:rPr>
              <a:t>2019</a:t>
            </a:r>
          </a:p>
        </p:txBody>
      </p:sp>
      <p:sp>
        <p:nvSpPr>
          <p:cNvPr id="34" name="Овал 33"/>
          <p:cNvSpPr/>
          <p:nvPr/>
        </p:nvSpPr>
        <p:spPr>
          <a:xfrm>
            <a:off x="3398838" y="4260850"/>
            <a:ext cx="901700" cy="501650"/>
          </a:xfrm>
          <a:prstGeom prst="ellipse">
            <a:avLst/>
          </a:prstGeom>
          <a:gradFill rotWithShape="1">
            <a:gsLst>
              <a:gs pos="0">
                <a:srgbClr val="5CB1FE"/>
              </a:gs>
              <a:gs pos="100000">
                <a:srgbClr val="5CB1FE">
                  <a:gamma/>
                  <a:tint val="60000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CB1FE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953</a:t>
            </a:r>
          </a:p>
        </p:txBody>
      </p:sp>
      <p:sp>
        <p:nvSpPr>
          <p:cNvPr id="30" name="Rectangle 53"/>
          <p:cNvSpPr>
            <a:spLocks noChangeArrowheads="1"/>
          </p:cNvSpPr>
          <p:nvPr/>
        </p:nvSpPr>
        <p:spPr bwMode="gray">
          <a:xfrm rot="16200000">
            <a:off x="3605213" y="3436938"/>
            <a:ext cx="3073400" cy="1009650"/>
          </a:xfrm>
          <a:prstGeom prst="rect">
            <a:avLst/>
          </a:prstGeom>
          <a:gradFill rotWithShape="1">
            <a:gsLst>
              <a:gs pos="0">
                <a:srgbClr val="A8D02A">
                  <a:gamma/>
                  <a:tint val="35294"/>
                  <a:invGamma/>
                </a:srgbClr>
              </a:gs>
              <a:gs pos="100000">
                <a:srgbClr val="A8D02A"/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A8D02A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62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691063" y="4059238"/>
            <a:ext cx="901700" cy="557212"/>
          </a:xfrm>
          <a:prstGeom prst="ellipse">
            <a:avLst/>
          </a:prstGeom>
          <a:gradFill rotWithShape="1">
            <a:gsLst>
              <a:gs pos="0">
                <a:srgbClr val="5CB1FE"/>
              </a:gs>
              <a:gs pos="100000">
                <a:srgbClr val="5CB1FE">
                  <a:gamma/>
                  <a:tint val="60000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CB1FE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1091</a:t>
            </a:r>
          </a:p>
        </p:txBody>
      </p:sp>
      <p:sp>
        <p:nvSpPr>
          <p:cNvPr id="9234" name="TextBox 73"/>
          <p:cNvSpPr txBox="1">
            <a:spLocks noChangeArrowheads="1"/>
          </p:cNvSpPr>
          <p:nvPr/>
        </p:nvSpPr>
        <p:spPr bwMode="auto">
          <a:xfrm>
            <a:off x="4664075" y="1966913"/>
            <a:ext cx="984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 b="1">
                <a:solidFill>
                  <a:srgbClr val="000000"/>
                </a:solidFill>
                <a:latin typeface="Arial" charset="0"/>
                <a:cs typeface="Arial" charset="0"/>
              </a:rPr>
              <a:t>355,3</a:t>
            </a:r>
          </a:p>
        </p:txBody>
      </p:sp>
      <p:sp>
        <p:nvSpPr>
          <p:cNvPr id="33" name="Rectangle 53"/>
          <p:cNvSpPr>
            <a:spLocks noChangeArrowheads="1"/>
          </p:cNvSpPr>
          <p:nvPr/>
        </p:nvSpPr>
        <p:spPr bwMode="gray">
          <a:xfrm rot="16200000">
            <a:off x="4905375" y="3316288"/>
            <a:ext cx="3368675" cy="1009650"/>
          </a:xfrm>
          <a:prstGeom prst="rect">
            <a:avLst/>
          </a:prstGeom>
          <a:gradFill rotWithShape="1">
            <a:gsLst>
              <a:gs pos="0">
                <a:srgbClr val="A8D02A">
                  <a:gamma/>
                  <a:tint val="35294"/>
                  <a:invGamma/>
                </a:srgbClr>
              </a:gs>
              <a:gs pos="100000">
                <a:srgbClr val="A8D02A"/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A8D02A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62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36" name="TextBox 73"/>
          <p:cNvSpPr txBox="1">
            <a:spLocks noChangeArrowheads="1"/>
          </p:cNvSpPr>
          <p:nvPr/>
        </p:nvSpPr>
        <p:spPr bwMode="auto">
          <a:xfrm>
            <a:off x="6094413" y="1628775"/>
            <a:ext cx="984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 b="1">
                <a:solidFill>
                  <a:srgbClr val="000000"/>
                </a:solidFill>
                <a:latin typeface="Arial" charset="0"/>
                <a:cs typeface="Arial" charset="0"/>
              </a:rPr>
              <a:t>410,7</a:t>
            </a:r>
          </a:p>
        </p:txBody>
      </p:sp>
      <p:sp>
        <p:nvSpPr>
          <p:cNvPr id="9237" name="TextBox 48"/>
          <p:cNvSpPr txBox="1">
            <a:spLocks noChangeArrowheads="1"/>
          </p:cNvSpPr>
          <p:nvPr/>
        </p:nvSpPr>
        <p:spPr bwMode="auto">
          <a:xfrm rot="10800000" flipV="1">
            <a:off x="4491038" y="5500688"/>
            <a:ext cx="129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400">
                <a:solidFill>
                  <a:srgbClr val="000000"/>
                </a:solidFill>
                <a:latin typeface="Arial" charset="0"/>
                <a:cs typeface="Arial" charset="0"/>
              </a:rPr>
              <a:t>2020</a:t>
            </a:r>
          </a:p>
        </p:txBody>
      </p:sp>
      <p:sp>
        <p:nvSpPr>
          <p:cNvPr id="9238" name="TextBox 48"/>
          <p:cNvSpPr txBox="1">
            <a:spLocks noChangeArrowheads="1"/>
          </p:cNvSpPr>
          <p:nvPr/>
        </p:nvSpPr>
        <p:spPr bwMode="auto">
          <a:xfrm rot="10800000" flipV="1">
            <a:off x="5940425" y="5538788"/>
            <a:ext cx="1296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400">
                <a:solidFill>
                  <a:srgbClr val="000000"/>
                </a:solidFill>
                <a:latin typeface="Arial" charset="0"/>
                <a:cs typeface="Arial" charset="0"/>
              </a:rPr>
              <a:t>2021</a:t>
            </a:r>
          </a:p>
        </p:txBody>
      </p:sp>
      <p:sp>
        <p:nvSpPr>
          <p:cNvPr id="24" name="Овал 23"/>
          <p:cNvSpPr/>
          <p:nvPr/>
        </p:nvSpPr>
        <p:spPr>
          <a:xfrm>
            <a:off x="6176963" y="4264025"/>
            <a:ext cx="901700" cy="557213"/>
          </a:xfrm>
          <a:prstGeom prst="ellipse">
            <a:avLst/>
          </a:prstGeom>
          <a:gradFill rotWithShape="1">
            <a:gsLst>
              <a:gs pos="0">
                <a:srgbClr val="5CB1FE"/>
              </a:gs>
              <a:gs pos="100000">
                <a:srgbClr val="5CB1FE">
                  <a:gamma/>
                  <a:tint val="60000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CB1FE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813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03188" y="1558925"/>
          <a:ext cx="9170987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Лист" r:id="rId5" imgW="9153455" imgH="5029290" progId="Excel.Sheet.8">
                  <p:embed/>
                </p:oleObj>
              </mc:Choice>
              <mc:Fallback>
                <p:oleObj name="Лист" r:id="rId5" imgW="9153455" imgH="502929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1558925"/>
                        <a:ext cx="9170987" cy="503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-1588" y="6846888"/>
            <a:ext cx="9147176" cy="1587"/>
          </a:xfrm>
          <a:prstGeom prst="line">
            <a:avLst/>
          </a:prstGeom>
          <a:noFill/>
          <a:ln w="7632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379" y="1052737"/>
            <a:ext cx="9144000" cy="432048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FFFFFF"/>
                </a:solidFill>
              </a:rPr>
              <a:t>Динамика страховых случаев и расходов страхователей на финансовое обеспечение предупредительных мер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1438" y="1773238"/>
            <a:ext cx="90725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ts val="1900"/>
              </a:lnSpc>
              <a:spcBef>
                <a:spcPct val="0"/>
              </a:spcBef>
              <a:buClr>
                <a:srgbClr val="CC3300"/>
              </a:buClr>
              <a:buSzPct val="120000"/>
              <a:buFontTx/>
              <a:buNone/>
            </a:pPr>
            <a:endParaRPr lang="ru-RU" altLang="ru-RU" sz="1600" b="1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CC3300"/>
              </a:buClr>
              <a:buFont typeface="Wingdings" pitchFamily="2" charset="2"/>
              <a:buAutoNum type="arabicPeriod"/>
            </a:pPr>
            <a:r>
              <a:rPr lang="ru-RU" altLang="ru-RU" sz="1400" b="1">
                <a:solidFill>
                  <a:srgbClr val="FF0000"/>
                </a:solidFill>
                <a:cs typeface="Times New Roman" pitchFamily="18" charset="0"/>
              </a:rPr>
              <a:t>Федеральный закон   от  24.07.1998г.  № 125-ФЗ</a:t>
            </a:r>
            <a:r>
              <a:rPr lang="ru-RU" altLang="ru-RU" sz="1400" b="1">
                <a:solidFill>
                  <a:srgbClr val="000066"/>
                </a:solidFill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altLang="ru-RU" sz="1400" b="1">
                <a:cs typeface="Times New Roman" pitchFamily="18" charset="0"/>
              </a:rPr>
              <a:t>«Об обязательном социальном страховании от несчастных случаев на </a:t>
            </a:r>
          </a:p>
          <a:p>
            <a:pPr algn="just" eaLnBrk="1" hangingPunct="1">
              <a:spcBef>
                <a:spcPct val="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altLang="ru-RU" sz="1400" b="1">
                <a:cs typeface="Times New Roman" pitchFamily="18" charset="0"/>
              </a:rPr>
              <a:t>производстве и профессиональных заболеваний»</a:t>
            </a:r>
            <a:r>
              <a:rPr lang="ru-RU" altLang="ru-RU" sz="1400" b="1">
                <a:solidFill>
                  <a:srgbClr val="000000"/>
                </a:solidFill>
                <a:cs typeface="Times New Roman" pitchFamily="18" charset="0"/>
              </a:rPr>
              <a:t> ст. 1</a:t>
            </a:r>
          </a:p>
          <a:p>
            <a:pPr algn="just" eaLnBrk="1" hangingPunct="1">
              <a:spcBef>
                <a:spcPct val="0"/>
              </a:spcBef>
              <a:buClr>
                <a:srgbClr val="CC3300"/>
              </a:buClr>
              <a:buFont typeface="Wingdings" pitchFamily="2" charset="2"/>
              <a:buNone/>
            </a:pPr>
            <a:endParaRPr lang="ru-RU" altLang="ru-RU" sz="1600" b="1">
              <a:solidFill>
                <a:srgbClr val="CC0000"/>
              </a:solidFill>
              <a:cs typeface="Arial" charset="0"/>
            </a:endParaRPr>
          </a:p>
          <a:p>
            <a:pPr algn="just">
              <a:buFont typeface="Arial" charset="0"/>
              <a:buNone/>
            </a:pPr>
            <a:r>
              <a:rPr lang="ru-RU" altLang="ru-RU" sz="1400" b="1">
                <a:solidFill>
                  <a:srgbClr val="FF0000"/>
                </a:solidFill>
                <a:cs typeface="Arial" charset="0"/>
              </a:rPr>
              <a:t>2. Федеральный закон Федеральный закон от 06.12.2021 N 393-ФЗ </a:t>
            </a:r>
            <a:r>
              <a:rPr lang="ru-RU" altLang="ru-RU" sz="1400" b="1">
                <a:cs typeface="Arial" charset="0"/>
              </a:rPr>
              <a:t>"О бюджете Фонда социального страхования Российской Федерации на 2022 год и на плановый период 2023 и 2024 годов"</a:t>
            </a:r>
            <a:endParaRPr lang="ru-RU" altLang="ru-RU" sz="2400"/>
          </a:p>
          <a:p>
            <a:pPr algn="just" eaLnBrk="1" hangingPunct="1">
              <a:lnSpc>
                <a:spcPts val="1900"/>
              </a:lnSpc>
              <a:spcBef>
                <a:spcPct val="0"/>
              </a:spcBef>
              <a:buClr>
                <a:srgbClr val="CC3300"/>
              </a:buClr>
              <a:buSzPct val="120000"/>
              <a:buFontTx/>
              <a:buNone/>
            </a:pPr>
            <a:endParaRPr lang="ru-RU" altLang="ru-RU" sz="1400" b="1">
              <a:solidFill>
                <a:srgbClr val="FF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ts val="1900"/>
              </a:lnSpc>
              <a:spcBef>
                <a:spcPct val="0"/>
              </a:spcBef>
              <a:buClr>
                <a:srgbClr val="CC3300"/>
              </a:buClr>
              <a:buSzPct val="120000"/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  <a:cs typeface="Times New Roman" pitchFamily="18" charset="0"/>
              </a:rPr>
              <a:t>3. Приказ Министерства труда и социальной защиты </a:t>
            </a:r>
          </a:p>
          <a:p>
            <a:pPr algn="just" eaLnBrk="1" hangingPunct="1">
              <a:spcBef>
                <a:spcPct val="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altLang="ru-RU" sz="1400" b="1">
                <a:solidFill>
                  <a:srgbClr val="FF0000"/>
                </a:solidFill>
                <a:cs typeface="Times New Roman" pitchFamily="18" charset="0"/>
              </a:rPr>
              <a:t>Российской Федерации от 14.07.2021г.  № 467н (вступил в действие с 18.09.2021)</a:t>
            </a:r>
            <a:endParaRPr lang="ru-RU" altLang="ru-RU" sz="1400" b="1">
              <a:solidFill>
                <a:srgbClr val="CC33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cs typeface="Times New Roman" pitchFamily="18" charset="0"/>
              </a:rPr>
              <a:t>«Об утверждении Правил финансового обеспечения  предупредительных мер по</a:t>
            </a:r>
            <a:r>
              <a:rPr lang="en-US" altLang="ru-RU" sz="14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1400" b="1">
                <a:solidFill>
                  <a:srgbClr val="000000"/>
                </a:solidFill>
                <a:cs typeface="Times New Roman" pitchFamily="18" charset="0"/>
              </a:rPr>
              <a:t>сокращению производственного травматизма и профессиональных заболеваний работников и </a:t>
            </a:r>
          </a:p>
          <a:p>
            <a:pPr algn="just" eaLnBrk="1" hangingPunct="1">
              <a:spcBef>
                <a:spcPct val="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cs typeface="Times New Roman" pitchFamily="18" charset="0"/>
              </a:rPr>
              <a:t>санаторно-курортного лечения работников, занятых на работах с вредными и (или) опасными производственными факторами»</a:t>
            </a:r>
          </a:p>
          <a:p>
            <a:pPr algn="just" eaLnBrk="1" hangingPunct="1">
              <a:spcBef>
                <a:spcPct val="0"/>
              </a:spcBef>
              <a:buClr>
                <a:srgbClr val="CC3300"/>
              </a:buClr>
              <a:buFont typeface="Wingdings" pitchFamily="2" charset="2"/>
              <a:buNone/>
            </a:pPr>
            <a:endParaRPr lang="ru-RU" altLang="ru-RU" sz="1400" b="1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400" b="1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ru-RU" altLang="ru-RU" sz="1400" b="1">
                <a:solidFill>
                  <a:srgbClr val="FF0000"/>
                </a:solidFill>
                <a:cs typeface="Times New Roman" pitchFamily="18" charset="0"/>
              </a:rPr>
              <a:t>. Приказ Фонда социального страхования Российской Федерации от </a:t>
            </a:r>
            <a:r>
              <a:rPr lang="en-US" altLang="ru-RU" sz="1400" b="1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ru-RU" altLang="ru-RU" sz="1400" b="1">
                <a:solidFill>
                  <a:srgbClr val="FF0000"/>
                </a:solidFill>
                <a:cs typeface="Times New Roman" pitchFamily="18" charset="0"/>
              </a:rPr>
              <a:t>7.</a:t>
            </a:r>
            <a:r>
              <a:rPr lang="en-US" altLang="ru-RU" sz="1400" b="1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ru-RU" altLang="ru-RU" sz="1400" b="1">
                <a:solidFill>
                  <a:srgbClr val="FF0000"/>
                </a:solidFill>
                <a:cs typeface="Times New Roman" pitchFamily="18" charset="0"/>
              </a:rPr>
              <a:t>5.2019г.  № 237</a:t>
            </a:r>
            <a:endParaRPr lang="ru-RU" altLang="ru-RU" sz="1400" b="1">
              <a:solidFill>
                <a:srgbClr val="CC33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cs typeface="Times New Roman" pitchFamily="18" charset="0"/>
              </a:rPr>
              <a:t>«Об утверждении Административного регламента предоставления Фондом социального страхования Российской Федерации государственной услуги по принятию решения о финансовом обеспечении  предупредительных мер по</a:t>
            </a:r>
            <a:r>
              <a:rPr lang="en-US" altLang="ru-RU" sz="14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1400" b="1">
                <a:solidFill>
                  <a:srgbClr val="000000"/>
                </a:solidFill>
                <a:cs typeface="Times New Roman" pitchFamily="18" charset="0"/>
              </a:rPr>
              <a:t>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0" y="1196752"/>
            <a:ext cx="9144000" cy="649288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Нормативные документы по финансовому обеспечению предупредительных мер по сокращению производственного травматизма и профзаболеваний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827088" y="188913"/>
            <a:ext cx="813593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ru-RU" altLang="ru-RU" sz="1000" b="1">
              <a:solidFill>
                <a:srgbClr val="041A8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К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БК3</Template>
  <TotalTime>6382</TotalTime>
  <Words>527</Words>
  <Application>Microsoft Office PowerPoint</Application>
  <PresentationFormat>Экран (4:3)</PresentationFormat>
  <Paragraphs>91</Paragraphs>
  <Slides>18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Calibri</vt:lpstr>
      <vt:lpstr>Arial</vt:lpstr>
      <vt:lpstr>Times New Roman</vt:lpstr>
      <vt:lpstr>Garamond</vt:lpstr>
      <vt:lpstr>Wingdings</vt:lpstr>
      <vt:lpstr>Arial Unicode MS</vt:lpstr>
      <vt:lpstr>БК3</vt:lpstr>
      <vt:lpstr>Диаграмма Microsoft Excel</vt:lpstr>
      <vt:lpstr>Microsoft Excel Chart</vt:lpstr>
      <vt:lpstr>Microsoft Excel 97-2003 Worksheet</vt:lpstr>
      <vt:lpstr>Microsoft Graph Chart</vt:lpstr>
      <vt:lpstr>   Состояние производственного травматизма и профессиональных заболеваний в Архангельской области, финансовое обеспечение предупредительных мер в 2021г.   Результаты взаимодействия филиала № 2 ГУ – Архангельское РО ФСС РФ и администрации города Коряжмы по финансовому обеспечению предупредительных мер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взаимодействия филиала № 2 ГУ – Архангельское РО ФСС РФ и администрации города Коряжмы по финансовому обеспечению предупредительных мер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бюджете  Архангельского регионального отделения  Фонда социального страхования Российской Федерации</dc:title>
  <dc:creator>Смирнова Екатерина Владимировна</dc:creator>
  <cp:lastModifiedBy>User Windows</cp:lastModifiedBy>
  <cp:revision>379</cp:revision>
  <cp:lastPrinted>2022-03-18T12:41:09Z</cp:lastPrinted>
  <dcterms:created xsi:type="dcterms:W3CDTF">2014-11-21T15:38:07Z</dcterms:created>
  <dcterms:modified xsi:type="dcterms:W3CDTF">2022-04-04T10:46:12Z</dcterms:modified>
</cp:coreProperties>
</file>