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344" r:id="rId3"/>
    <p:sldId id="343" r:id="rId4"/>
    <p:sldId id="345" r:id="rId5"/>
    <p:sldId id="346" r:id="rId6"/>
    <p:sldId id="351" r:id="rId7"/>
    <p:sldId id="356" r:id="rId8"/>
    <p:sldId id="352" r:id="rId9"/>
    <p:sldId id="354" r:id="rId10"/>
    <p:sldId id="355" r:id="rId11"/>
    <p:sldId id="360" r:id="rId12"/>
    <p:sldId id="358" r:id="rId13"/>
    <p:sldId id="361" r:id="rId14"/>
    <p:sldId id="359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3" autoAdjust="0"/>
    <p:restoredTop sz="94639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8;&#1093;&#1080;&#1074;%20(&#1084;&#1086;&#1081;)\&#1054;&#1090;&#1095;&#1077;&#1090;&#1099;\&#1059;&#1095;&#1077;&#1073;&#1085;&#1099;&#1077;%20&#1094;&#1077;&#1085;&#1090;&#1088;&#1099;%20&#1079;&#1072;%202018\&#1043;&#1086;&#1076;\1&#1054;&#1073;&#1091;&#1095;&#1077;&#1085;&#1080;&#1077;%20&#1074;%20&#1088;&#1072;&#1079;&#1088;&#1077;&#1079;&#1077;%20&#1091;&#1095;&#1077;&#1073;&#1085;&#1099;&#1093;%20&#1094;&#1077;&#1085;&#1090;&#1088;&#1086;&#1074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523043078558826E-3"/>
          <c:y val="3.3179508981267945E-2"/>
          <c:w val="0.96717488420452846"/>
          <c:h val="0.85766964419311087"/>
        </c:manualLayout>
      </c:layout>
      <c:lineChart>
        <c:grouping val="standard"/>
        <c:varyColors val="0"/>
        <c:ser>
          <c:idx val="0"/>
          <c:order val="0"/>
          <c:spPr>
            <a:ln w="57150"/>
          </c:spPr>
          <c:marker>
            <c:symbol val="none"/>
          </c:marker>
          <c:dLbls>
            <c:dLbl>
              <c:idx val="0"/>
              <c:layout>
                <c:manualLayout>
                  <c:x val="-3.5914718140458365E-2"/>
                  <c:y val="5.5487919286153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937610917826566E-2"/>
                  <c:y val="-3.9918534458436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194316109154671E-2"/>
                  <c:y val="4.230755528532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683903103370366E-2"/>
                  <c:y val="-3.2301056494155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445550428670874E-2"/>
                  <c:y val="4.9330115926401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7404504442617167E-2"/>
                  <c:y val="-3.6113710935721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269470821303432E-2"/>
                  <c:y val="-3.317950898126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037988551154138E-2"/>
                  <c:y val="4.6871459684640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1777420103327446E-2"/>
                  <c:y val="4.52447849744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25357225725539E-2"/>
                  <c:y val="-3.6195827979565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31716651344744E-2"/>
                  <c:y val="-2.7146870984673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Лист1!$C$42:$C$53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Лист1!$D$42:$D$53</c:f>
              <c:numCache>
                <c:formatCode>General</c:formatCode>
                <c:ptCount val="12"/>
                <c:pt idx="0">
                  <c:v>6693</c:v>
                </c:pt>
                <c:pt idx="1">
                  <c:v>6594</c:v>
                </c:pt>
                <c:pt idx="2">
                  <c:v>7071</c:v>
                </c:pt>
                <c:pt idx="3">
                  <c:v>7113</c:v>
                </c:pt>
                <c:pt idx="4">
                  <c:v>7797</c:v>
                </c:pt>
                <c:pt idx="5">
                  <c:v>8091</c:v>
                </c:pt>
                <c:pt idx="6">
                  <c:v>14371</c:v>
                </c:pt>
                <c:pt idx="7">
                  <c:v>12229</c:v>
                </c:pt>
                <c:pt idx="8">
                  <c:v>12240</c:v>
                </c:pt>
                <c:pt idx="9">
                  <c:v>14035</c:v>
                </c:pt>
                <c:pt idx="10">
                  <c:v>11493</c:v>
                </c:pt>
                <c:pt idx="11">
                  <c:v>16407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70432"/>
        <c:axId val="185571968"/>
      </c:lineChart>
      <c:catAx>
        <c:axId val="18557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5571968"/>
        <c:crosses val="autoZero"/>
        <c:auto val="1"/>
        <c:lblAlgn val="ctr"/>
        <c:lblOffset val="100"/>
        <c:noMultiLvlLbl val="0"/>
      </c:catAx>
      <c:valAx>
        <c:axId val="185571968"/>
        <c:scaling>
          <c:orientation val="minMax"/>
          <c:max val="170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solidFill>
              <a:schemeClr val="tx1"/>
            </a:solidFill>
          </a:ln>
        </c:spPr>
        <c:crossAx val="185570432"/>
        <c:crosses val="autoZero"/>
        <c:crossBetween val="between"/>
        <c:majorUnit val="2000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399151107686692E-2"/>
          <c:y val="1.7244975174030942E-2"/>
          <c:w val="0.60826400083432752"/>
          <c:h val="0.90203991071188461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Количество рабочих мест, на которых проведена СОУТ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272575168146669E-2"/>
                  <c:y val="6.6383789252900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18060134517337E-2"/>
                  <c:y val="-2.2127929750966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37993</c:v>
                </c:pt>
                <c:pt idx="1">
                  <c:v>51971</c:v>
                </c:pt>
                <c:pt idx="2">
                  <c:v>54876</c:v>
                </c:pt>
                <c:pt idx="3">
                  <c:v>42771</c:v>
                </c:pt>
                <c:pt idx="4">
                  <c:v>37467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Количество работников на данных рабочих местах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57740</c:v>
                </c:pt>
                <c:pt idx="1">
                  <c:v>96001</c:v>
                </c:pt>
                <c:pt idx="2">
                  <c:v>177401</c:v>
                </c:pt>
                <c:pt idx="3">
                  <c:v>83082</c:v>
                </c:pt>
                <c:pt idx="4">
                  <c:v>80217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889472"/>
        <c:axId val="139344128"/>
        <c:axId val="177851456"/>
      </c:bar3DChart>
      <c:catAx>
        <c:axId val="13888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tx2"/>
                </a:solidFill>
                <a:latin typeface="+mj-lt"/>
              </a:defRPr>
            </a:pPr>
            <a:endParaRPr lang="ru-RU"/>
          </a:p>
        </c:txPr>
        <c:crossAx val="139344128"/>
        <c:crosses val="autoZero"/>
        <c:auto val="1"/>
        <c:lblAlgn val="ctr"/>
        <c:lblOffset val="100"/>
        <c:noMultiLvlLbl val="0"/>
      </c:catAx>
      <c:valAx>
        <c:axId val="139344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8889472"/>
        <c:crosses val="autoZero"/>
        <c:crossBetween val="between"/>
      </c:valAx>
      <c:serAx>
        <c:axId val="177851456"/>
        <c:scaling>
          <c:orientation val="minMax"/>
        </c:scaling>
        <c:delete val="1"/>
        <c:axPos val="b"/>
        <c:majorTickMark val="out"/>
        <c:minorTickMark val="none"/>
        <c:tickLblPos val="none"/>
        <c:crossAx val="139344128"/>
        <c:crosses val="autoZero"/>
      </c:serAx>
    </c:plotArea>
    <c:legend>
      <c:legendPos val="r"/>
      <c:legendEntry>
        <c:idx val="1"/>
        <c:txPr>
          <a:bodyPr/>
          <a:lstStyle/>
          <a:p>
            <a:pPr>
              <a:defRPr sz="1400" baseline="0">
                <a:solidFill>
                  <a:srgbClr val="FF0000"/>
                </a:solidFill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788538932633426"/>
          <c:y val="0.37348502675954093"/>
          <c:w val="0.24794794400699943"/>
          <c:h val="0.30426303687168865"/>
        </c:manualLayout>
      </c:layout>
      <c:overlay val="0"/>
      <c:txPr>
        <a:bodyPr/>
        <a:lstStyle/>
        <a:p>
          <a:pPr>
            <a:defRPr sz="1400" baseline="0">
              <a:solidFill>
                <a:schemeClr val="tx2"/>
              </a:solidFill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68CB2-5B8D-4858-8056-5D40460743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96AF4B-36C9-4F20-A117-26DE94ED87A5}">
      <dgm:prSet custT="1"/>
      <dgm:spPr/>
      <dgm:t>
        <a:bodyPr/>
        <a:lstStyle/>
        <a:p>
          <a:pPr rtl="0"/>
          <a:r>
            <a:rPr lang="ru-RU" sz="1400" b="1" dirty="0" smtClean="0"/>
            <a:t>Номинация «Лучшая организация работы по сокращению производственного травматизма и профессиональной заболеваемости в организациях производственной сферы»</a:t>
          </a:r>
          <a:endParaRPr lang="ru-RU" sz="1400" b="1" dirty="0"/>
        </a:p>
      </dgm:t>
    </dgm:pt>
    <dgm:pt modelId="{8C27C369-250C-4CE1-9133-5B538F406A65}" type="parTrans" cxnId="{6166F040-9164-445D-AD2F-E7C2B81103DF}">
      <dgm:prSet/>
      <dgm:spPr/>
      <dgm:t>
        <a:bodyPr/>
        <a:lstStyle/>
        <a:p>
          <a:endParaRPr lang="ru-RU" sz="1100"/>
        </a:p>
      </dgm:t>
    </dgm:pt>
    <dgm:pt modelId="{01C49964-C9E8-409B-AABF-0DED37FE1EB9}" type="sibTrans" cxnId="{6166F040-9164-445D-AD2F-E7C2B81103DF}">
      <dgm:prSet/>
      <dgm:spPr/>
      <dgm:t>
        <a:bodyPr/>
        <a:lstStyle/>
        <a:p>
          <a:endParaRPr lang="ru-RU" sz="1100"/>
        </a:p>
      </dgm:t>
    </dgm:pt>
    <dgm:pt modelId="{1718473F-828A-4A36-B50B-CCA8BEB128B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Номинация «Лучшая организация работы по сокращению производственного травматизма и профессиональной заболеваемости </a:t>
          </a:r>
          <a:br>
            <a:rPr lang="ru-RU" sz="1400" b="1" dirty="0" smtClean="0"/>
          </a:br>
          <a:r>
            <a:rPr lang="ru-RU" sz="1400" b="1" dirty="0" smtClean="0"/>
            <a:t>в организациях бюджетной сферы»</a:t>
          </a:r>
          <a:endParaRPr lang="ru-RU" sz="1400" b="1" dirty="0"/>
        </a:p>
      </dgm:t>
    </dgm:pt>
    <dgm:pt modelId="{13987322-8D53-4141-90D2-12E46E82822A}" type="parTrans" cxnId="{7A66C846-1F03-4AD7-8FB8-C0BC0FAD001E}">
      <dgm:prSet/>
      <dgm:spPr/>
      <dgm:t>
        <a:bodyPr/>
        <a:lstStyle/>
        <a:p>
          <a:endParaRPr lang="ru-RU" sz="1100"/>
        </a:p>
      </dgm:t>
    </dgm:pt>
    <dgm:pt modelId="{582D17D0-BE09-4396-87B1-EAE67DE2F450}" type="sibTrans" cxnId="{7A66C846-1F03-4AD7-8FB8-C0BC0FAD001E}">
      <dgm:prSet/>
      <dgm:spPr/>
      <dgm:t>
        <a:bodyPr/>
        <a:lstStyle/>
        <a:p>
          <a:endParaRPr lang="ru-RU" sz="1100"/>
        </a:p>
      </dgm:t>
    </dgm:pt>
    <dgm:pt modelId="{FC34045F-259E-4A34-8935-077017012756}">
      <dgm:prSet custT="1"/>
      <dgm:spPr/>
      <dgm:t>
        <a:bodyPr/>
        <a:lstStyle/>
        <a:p>
          <a:r>
            <a:rPr lang="ru-RU" sz="1400" b="1" dirty="0" smtClean="0"/>
            <a:t>Номинация «Лучшая организация работы по сокращению производственного травматизма и профессиональной заболеваемости среди организаций малого и среднего предпринимательства»</a:t>
          </a:r>
          <a:endParaRPr lang="ru-RU" sz="1400" b="1" dirty="0"/>
        </a:p>
      </dgm:t>
    </dgm:pt>
    <dgm:pt modelId="{1BA3007E-2BAE-467B-8F38-3100007F167A}" type="parTrans" cxnId="{621D694A-A4CC-49E5-BBDA-8910169AB313}">
      <dgm:prSet/>
      <dgm:spPr/>
      <dgm:t>
        <a:bodyPr/>
        <a:lstStyle/>
        <a:p>
          <a:endParaRPr lang="ru-RU" sz="1100"/>
        </a:p>
      </dgm:t>
    </dgm:pt>
    <dgm:pt modelId="{D32AE1CC-BF12-45DA-B08A-6E7C69B4357D}" type="sibTrans" cxnId="{621D694A-A4CC-49E5-BBDA-8910169AB313}">
      <dgm:prSet/>
      <dgm:spPr/>
      <dgm:t>
        <a:bodyPr/>
        <a:lstStyle/>
        <a:p>
          <a:endParaRPr lang="ru-RU" sz="1100"/>
        </a:p>
      </dgm:t>
    </dgm:pt>
    <dgm:pt modelId="{675639D6-77ED-4C38-8E4A-CA2D0A5E3812}" type="pres">
      <dgm:prSet presAssocID="{74468CB2-5B8D-4858-8056-5D40460743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9FF019-F104-4564-8183-B7371559132D}" type="pres">
      <dgm:prSet presAssocID="{2496AF4B-36C9-4F20-A117-26DE94ED87A5}" presName="linNode" presStyleCnt="0"/>
      <dgm:spPr/>
    </dgm:pt>
    <dgm:pt modelId="{E91AF995-50D4-4333-B26E-93743343EAAB}" type="pres">
      <dgm:prSet presAssocID="{2496AF4B-36C9-4F20-A117-26DE94ED87A5}" presName="parentText" presStyleLbl="node1" presStyleIdx="0" presStyleCnt="3" custScaleY="148217" custLinFactNeighborX="-87270" custLinFactNeighborY="-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A007A-7FC0-42D8-A495-35D6E19CC2DA}" type="pres">
      <dgm:prSet presAssocID="{01C49964-C9E8-409B-AABF-0DED37FE1EB9}" presName="sp" presStyleCnt="0"/>
      <dgm:spPr/>
    </dgm:pt>
    <dgm:pt modelId="{0E1BB0C6-4E69-4298-9B20-7C110AFCFA6A}" type="pres">
      <dgm:prSet presAssocID="{1718473F-828A-4A36-B50B-CCA8BEB128BC}" presName="linNode" presStyleCnt="0"/>
      <dgm:spPr/>
    </dgm:pt>
    <dgm:pt modelId="{71854B93-F0C9-4710-8A4B-85666CEB101D}" type="pres">
      <dgm:prSet presAssocID="{1718473F-828A-4A36-B50B-CCA8BEB128BC}" presName="parentText" presStyleLbl="node1" presStyleIdx="1" presStyleCnt="3" custScaleY="148217" custLinFactNeighborX="-872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B2F2A-DD85-4DF6-BD4B-F641DA7B0686}" type="pres">
      <dgm:prSet presAssocID="{582D17D0-BE09-4396-87B1-EAE67DE2F450}" presName="sp" presStyleCnt="0"/>
      <dgm:spPr/>
    </dgm:pt>
    <dgm:pt modelId="{FFB63C68-5E30-4B6C-8BE0-A016A9318185}" type="pres">
      <dgm:prSet presAssocID="{FC34045F-259E-4A34-8935-077017012756}" presName="linNode" presStyleCnt="0"/>
      <dgm:spPr/>
    </dgm:pt>
    <dgm:pt modelId="{E7601502-FC37-4FF3-9444-5C46D6B722B9}" type="pres">
      <dgm:prSet presAssocID="{FC34045F-259E-4A34-8935-077017012756}" presName="parentText" presStyleLbl="node1" presStyleIdx="2" presStyleCnt="3" custScaleY="148217" custLinFactNeighborX="-872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66C846-1F03-4AD7-8FB8-C0BC0FAD001E}" srcId="{74468CB2-5B8D-4858-8056-5D4046074310}" destId="{1718473F-828A-4A36-B50B-CCA8BEB128BC}" srcOrd="1" destOrd="0" parTransId="{13987322-8D53-4141-90D2-12E46E82822A}" sibTransId="{582D17D0-BE09-4396-87B1-EAE67DE2F450}"/>
    <dgm:cxn modelId="{621D694A-A4CC-49E5-BBDA-8910169AB313}" srcId="{74468CB2-5B8D-4858-8056-5D4046074310}" destId="{FC34045F-259E-4A34-8935-077017012756}" srcOrd="2" destOrd="0" parTransId="{1BA3007E-2BAE-467B-8F38-3100007F167A}" sibTransId="{D32AE1CC-BF12-45DA-B08A-6E7C69B4357D}"/>
    <dgm:cxn modelId="{BF403F5C-EE59-432A-90A4-2A4E8DE3CBE4}" type="presOf" srcId="{FC34045F-259E-4A34-8935-077017012756}" destId="{E7601502-FC37-4FF3-9444-5C46D6B722B9}" srcOrd="0" destOrd="0" presId="urn:microsoft.com/office/officeart/2005/8/layout/vList5"/>
    <dgm:cxn modelId="{14082763-07D2-4ABE-A29B-7DB7778C77D6}" type="presOf" srcId="{74468CB2-5B8D-4858-8056-5D4046074310}" destId="{675639D6-77ED-4C38-8E4A-CA2D0A5E3812}" srcOrd="0" destOrd="0" presId="urn:microsoft.com/office/officeart/2005/8/layout/vList5"/>
    <dgm:cxn modelId="{6166F040-9164-445D-AD2F-E7C2B81103DF}" srcId="{74468CB2-5B8D-4858-8056-5D4046074310}" destId="{2496AF4B-36C9-4F20-A117-26DE94ED87A5}" srcOrd="0" destOrd="0" parTransId="{8C27C369-250C-4CE1-9133-5B538F406A65}" sibTransId="{01C49964-C9E8-409B-AABF-0DED37FE1EB9}"/>
    <dgm:cxn modelId="{D24E0447-57EF-4B11-866C-0235D7DA4C06}" type="presOf" srcId="{2496AF4B-36C9-4F20-A117-26DE94ED87A5}" destId="{E91AF995-50D4-4333-B26E-93743343EAAB}" srcOrd="0" destOrd="0" presId="urn:microsoft.com/office/officeart/2005/8/layout/vList5"/>
    <dgm:cxn modelId="{F82CA9E9-C45B-4BD0-8BA0-C8876DDA75B2}" type="presOf" srcId="{1718473F-828A-4A36-B50B-CCA8BEB128BC}" destId="{71854B93-F0C9-4710-8A4B-85666CEB101D}" srcOrd="0" destOrd="0" presId="urn:microsoft.com/office/officeart/2005/8/layout/vList5"/>
    <dgm:cxn modelId="{897D8135-8740-46C8-AAB4-E09D782D62C6}" type="presParOf" srcId="{675639D6-77ED-4C38-8E4A-CA2D0A5E3812}" destId="{CD9FF019-F104-4564-8183-B7371559132D}" srcOrd="0" destOrd="0" presId="urn:microsoft.com/office/officeart/2005/8/layout/vList5"/>
    <dgm:cxn modelId="{8833E549-AC5F-43FE-B137-393B58AF6606}" type="presParOf" srcId="{CD9FF019-F104-4564-8183-B7371559132D}" destId="{E91AF995-50D4-4333-B26E-93743343EAAB}" srcOrd="0" destOrd="0" presId="urn:microsoft.com/office/officeart/2005/8/layout/vList5"/>
    <dgm:cxn modelId="{7473641E-5182-4CEC-85B0-47EF6982233D}" type="presParOf" srcId="{675639D6-77ED-4C38-8E4A-CA2D0A5E3812}" destId="{D45A007A-7FC0-42D8-A495-35D6E19CC2DA}" srcOrd="1" destOrd="0" presId="urn:microsoft.com/office/officeart/2005/8/layout/vList5"/>
    <dgm:cxn modelId="{0D04E551-31E7-465D-B53B-830B66B27BD2}" type="presParOf" srcId="{675639D6-77ED-4C38-8E4A-CA2D0A5E3812}" destId="{0E1BB0C6-4E69-4298-9B20-7C110AFCFA6A}" srcOrd="2" destOrd="0" presId="urn:microsoft.com/office/officeart/2005/8/layout/vList5"/>
    <dgm:cxn modelId="{EB28C7B9-E736-46C8-AA99-2C70A4B204F0}" type="presParOf" srcId="{0E1BB0C6-4E69-4298-9B20-7C110AFCFA6A}" destId="{71854B93-F0C9-4710-8A4B-85666CEB101D}" srcOrd="0" destOrd="0" presId="urn:microsoft.com/office/officeart/2005/8/layout/vList5"/>
    <dgm:cxn modelId="{F5F923CC-BAEF-4AC6-A572-04E8CDD377DF}" type="presParOf" srcId="{675639D6-77ED-4C38-8E4A-CA2D0A5E3812}" destId="{5E5B2F2A-DD85-4DF6-BD4B-F641DA7B0686}" srcOrd="3" destOrd="0" presId="urn:microsoft.com/office/officeart/2005/8/layout/vList5"/>
    <dgm:cxn modelId="{B9767494-D8AB-4F7A-A6E8-BF0DA674988A}" type="presParOf" srcId="{675639D6-77ED-4C38-8E4A-CA2D0A5E3812}" destId="{FFB63C68-5E30-4B6C-8BE0-A016A9318185}" srcOrd="4" destOrd="0" presId="urn:microsoft.com/office/officeart/2005/8/layout/vList5"/>
    <dgm:cxn modelId="{2BFD2701-D4EF-48D7-B12E-4A300837AB5F}" type="presParOf" srcId="{FFB63C68-5E30-4B6C-8BE0-A016A9318185}" destId="{E7601502-FC37-4FF3-9444-5C46D6B722B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AF995-50D4-4333-B26E-93743343EAAB}">
      <dsp:nvSpPr>
        <dsp:cNvPr id="0" name=""/>
        <dsp:cNvSpPr/>
      </dsp:nvSpPr>
      <dsp:spPr>
        <a:xfrm>
          <a:off x="52257" y="0"/>
          <a:ext cx="2978219" cy="1649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Номинация «Лучшая организация работы по сокращению производственного травматизма и профессиональной заболеваемости в организациях производственной сферы»</a:t>
          </a:r>
          <a:endParaRPr lang="ru-RU" sz="1400" b="1" kern="1200" dirty="0"/>
        </a:p>
      </dsp:txBody>
      <dsp:txXfrm>
        <a:off x="132770" y="80513"/>
        <a:ext cx="2817193" cy="1488297"/>
      </dsp:txXfrm>
    </dsp:sp>
    <dsp:sp modelId="{71854B93-F0C9-4710-8A4B-85666CEB101D}">
      <dsp:nvSpPr>
        <dsp:cNvPr id="0" name=""/>
        <dsp:cNvSpPr/>
      </dsp:nvSpPr>
      <dsp:spPr>
        <a:xfrm>
          <a:off x="52257" y="1707521"/>
          <a:ext cx="2978219" cy="1649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Номинация «Лучшая организация работы по сокращению производственного травматизма и профессиональной заболеваемости </a:t>
          </a:r>
          <a:br>
            <a:rPr lang="ru-RU" sz="1400" b="1" kern="1200" dirty="0" smtClean="0"/>
          </a:br>
          <a:r>
            <a:rPr lang="ru-RU" sz="1400" b="1" kern="1200" dirty="0" smtClean="0"/>
            <a:t>в организациях бюджетной сферы»</a:t>
          </a:r>
          <a:endParaRPr lang="ru-RU" sz="1400" b="1" kern="1200" dirty="0"/>
        </a:p>
      </dsp:txBody>
      <dsp:txXfrm>
        <a:off x="132770" y="1788034"/>
        <a:ext cx="2817193" cy="1488297"/>
      </dsp:txXfrm>
    </dsp:sp>
    <dsp:sp modelId="{E7601502-FC37-4FF3-9444-5C46D6B722B9}">
      <dsp:nvSpPr>
        <dsp:cNvPr id="0" name=""/>
        <dsp:cNvSpPr/>
      </dsp:nvSpPr>
      <dsp:spPr>
        <a:xfrm>
          <a:off x="52257" y="3412483"/>
          <a:ext cx="2978219" cy="1649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Номинация «Лучшая организация работы по сокращению производственного травматизма и профессиональной заболеваемости среди организаций малого и среднего предпринимательства»</a:t>
          </a:r>
          <a:endParaRPr lang="ru-RU" sz="1400" b="1" kern="1200" dirty="0"/>
        </a:p>
      </dsp:txBody>
      <dsp:txXfrm>
        <a:off x="132770" y="3492996"/>
        <a:ext cx="2817193" cy="1488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5B749D0F-8E90-45A7-B8AF-6F9DB278D8C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D8AF01E6-28BE-4B75-84F8-793E373D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1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8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4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8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: 1 сверху, 2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981096C8-9A99-4F2A-A2C6-BE5773FF5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4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1164A-3206-4F83-9ABD-F7C1FC855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2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2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9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6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7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3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8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7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alpha val="67000"/>
                <a:lumMod val="55000"/>
                <a:lumOff val="45000"/>
              </a:schemeClr>
            </a:gs>
            <a:gs pos="0">
              <a:schemeClr val="tx2">
                <a:lumMod val="43000"/>
                <a:lumOff val="57000"/>
              </a:schemeClr>
            </a:gs>
            <a:gs pos="38000">
              <a:schemeClr val="accent5">
                <a:alpha val="64000"/>
                <a:lumMod val="43000"/>
                <a:lumOff val="57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13BB4-C70E-44D8-9733-27F0228E84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BE3D-319D-4E3D-AD9E-2B765964E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4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1556792"/>
            <a:ext cx="8496944" cy="2772308"/>
          </a:xfrm>
        </p:spPr>
        <p:txBody>
          <a:bodyPr>
            <a:normAutofit/>
          </a:bodyPr>
          <a:lstStyle/>
          <a:p>
            <a:r>
              <a:rPr lang="ru-RU" sz="3400" dirty="0"/>
              <a:t>О состоянии охраны труда </a:t>
            </a:r>
            <a:r>
              <a:rPr lang="ru-RU" sz="3400" dirty="0" smtClean="0"/>
              <a:t>                                            в </a:t>
            </a:r>
            <a:r>
              <a:rPr lang="ru-RU" sz="3400" dirty="0"/>
              <a:t>Архангельской области и задачи в сфере охраны труда на 2022 год</a:t>
            </a:r>
            <a:r>
              <a:rPr lang="ru-RU" sz="3400" dirty="0" smtClean="0"/>
              <a:t>.                         Мероприятия </a:t>
            </a:r>
            <a:r>
              <a:rPr lang="ru-RU" sz="3400" dirty="0"/>
              <a:t>к Всемирному дню охраны </a:t>
            </a:r>
            <a:r>
              <a:rPr lang="ru-RU" sz="3400" dirty="0" smtClean="0"/>
              <a:t>труда</a:t>
            </a:r>
            <a:endParaRPr lang="ru-RU" sz="3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906" y="109894"/>
            <a:ext cx="5549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Министерство труда, </a:t>
            </a: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занятости и социального развития </a:t>
            </a: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Архангельской области</a:t>
            </a:r>
          </a:p>
        </p:txBody>
      </p:sp>
      <p:pic>
        <p:nvPicPr>
          <p:cNvPr id="9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544522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Шевелев Павел Валерьевич, заместитель министра – начальник управления труда и занятости населения министерства труда, занятости </a:t>
            </a:r>
            <a:r>
              <a:rPr lang="ru-RU" sz="1400" dirty="0" smtClean="0"/>
              <a:t>и </a:t>
            </a:r>
            <a:r>
              <a:rPr lang="ru-RU" sz="1400" dirty="0"/>
              <a:t>социального развития Архангельской области</a:t>
            </a:r>
          </a:p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416858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Динамика проведения специальной оценки условий труда в Архангельской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516" y="5949280"/>
            <a:ext cx="87129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pPr algn="ctr"/>
            <a:r>
              <a:rPr lang="ru-RU" dirty="0"/>
              <a:t>По состоянию на 31 </a:t>
            </a:r>
            <a:r>
              <a:rPr lang="ru-RU" dirty="0" smtClean="0"/>
              <a:t>декабря 2021 </a:t>
            </a:r>
            <a:r>
              <a:rPr lang="ru-RU" dirty="0"/>
              <a:t>года специальная оценка условий труда проведена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5460 </a:t>
            </a:r>
            <a:r>
              <a:rPr lang="ru-RU" dirty="0"/>
              <a:t>работодателей на </a:t>
            </a:r>
            <a:r>
              <a:rPr lang="ru-RU" dirty="0" smtClean="0"/>
              <a:t>225 078 </a:t>
            </a:r>
            <a:r>
              <a:rPr lang="ru-RU" dirty="0"/>
              <a:t>рабочих местах, на которых трудятся </a:t>
            </a:r>
            <a:r>
              <a:rPr lang="ru-RU" dirty="0" smtClean="0"/>
              <a:t>494 441 работник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59663824"/>
              </p:ext>
            </p:extLst>
          </p:nvPr>
        </p:nvGraphicFramePr>
        <p:xfrm>
          <a:off x="122908" y="764704"/>
          <a:ext cx="8898184" cy="573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4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bykov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055966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116631"/>
            <a:ext cx="6408712" cy="15121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специалистов  МО по выполнению государственных полномочий в сфере охраны труда 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реализации Государственной программы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в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1916832"/>
            <a:ext cx="8424936" cy="47525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снижение уровня травматизма до нулевого показателя – реализация концепции «Нулевого травматизма» -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«Vision Zero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методическая помощь работодателям в создании системы управления охраной труда на основе оценки и управления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профрисками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содействие работодателям в организации обучения по охране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труда; </a:t>
            </a:r>
          </a:p>
          <a:p>
            <a:pPr>
              <a:spcAft>
                <a:spcPts val="600"/>
              </a:spcAft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ПЛАН мероприятий  к Всемирному дню охраны труда - 28 апреля 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Неделя охраны труда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spcAft>
                <a:spcPts val="600"/>
              </a:spcAft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семинары,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внедрению Системы управления охраны труда в организациях, расположенных на территории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МО;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эффективное взаимодействие  с ГУ-Архангельское отделение ФСС РФ по финансированию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предупредительных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мер по сокращению производственного травматизма 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профзаболеваний.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9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606473156"/>
              </p:ext>
            </p:extLst>
          </p:nvPr>
        </p:nvGraphicFramePr>
        <p:xfrm>
          <a:off x="1" y="6531"/>
          <a:ext cx="1907704" cy="1744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Image" r:id="rId3" imgW="20584127" imgH="19441270" progId="Photoshop.Image.11">
                  <p:embed/>
                </p:oleObj>
              </mc:Choice>
              <mc:Fallback>
                <p:oleObj name="Image" r:id="rId3" imgW="20584127" imgH="19441270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6531"/>
                        <a:ext cx="1907704" cy="1744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835696" y="116632"/>
            <a:ext cx="7200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/>
              <a:t>Международный день памяти рабочих, погибших или получивших травмы </a:t>
            </a:r>
            <a:r>
              <a:rPr lang="ru-RU" altLang="ru-RU" sz="3200" b="1" dirty="0" smtClean="0"/>
              <a:t>на </a:t>
            </a:r>
            <a:r>
              <a:rPr lang="ru-RU" altLang="ru-RU" sz="3200" b="1" dirty="0"/>
              <a:t>работе</a:t>
            </a:r>
          </a:p>
        </p:txBody>
      </p:sp>
      <p:pic>
        <p:nvPicPr>
          <p:cNvPr id="6153" name="Picture 9" descr="https://www.kubzan.ru/cms_data/usercontent/czneditor/%D1%86%D0%B7%D0%BD%20%D0%BA%D1%80%D1%8B%D0%BC%D1%81%D0%BA%D0%BE%D0%B3%D0%BE%20%D1%80%D0%B0%D0%B9%D0%BE%D0%BD%D0%B0/%D0%BE%D1%85%D1%80%D0%B0%D0%BD%D0%B0%20%D1%82%D1%80%D1%83%D0%B4%D0%B0/%D0%B2%D0%B4%D0%BE%D1%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699"/>
            <a:ext cx="9143999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95536" y="3933056"/>
            <a:ext cx="820444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эти дни устраиваются: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ъезды, совещания, семинары для специалистов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охране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 </a:t>
            </a:r>
          </a:p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научные и практические конференции, семинары и симпозиумы; занятия по повышению культуры безопасности; тренинги; выставки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презентации; награждение лучших работников и т. д.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носит просветительский и информационный характер и призвано привлечь внимание к проблемам безопасности труда,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 улучшения его условий, повышения общей культуры трудовой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4624"/>
            <a:ext cx="6408712" cy="15121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проводимые во Всемирный день охраны труда – 28 апреля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1628800"/>
            <a:ext cx="8424936" cy="21602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преддверии праздника в России проходит Всероссийская неделя охраны труда с 25 по 29 апреля (ВНОТ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главные задачи ВНОТ-2022 – совершенствование системы государственного управления охраной труда, популяризация современных технологий в сфере обеспечения сохранения жизни и здоровья работников, демонстрация успешных мировых и отечественных проектов и практик в области охраны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spcAft>
                <a:spcPts val="600"/>
              </a:spcAft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8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2784" y="3244334"/>
            <a:ext cx="2698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229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альтернативный процесс 21"/>
          <p:cNvSpPr/>
          <p:nvPr/>
        </p:nvSpPr>
        <p:spPr>
          <a:xfrm>
            <a:off x="223193" y="4366072"/>
            <a:ext cx="8671713" cy="1215723"/>
          </a:xfrm>
          <a:prstGeom prst="flowChartAlternateProcess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92501" y="1700808"/>
            <a:ext cx="8683709" cy="2344141"/>
          </a:xfrm>
          <a:prstGeom prst="flowChartAlternateProcess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48513" y="2337314"/>
            <a:ext cx="2641717" cy="922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4497" y="1712377"/>
            <a:ext cx="3096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pPr algn="ctr"/>
            <a:r>
              <a:rPr lang="ru-RU" dirty="0"/>
              <a:t>Правительство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Архангельской </a:t>
            </a:r>
            <a:r>
              <a:rPr lang="ru-RU" dirty="0"/>
              <a:t>области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3284" y="332656"/>
            <a:ext cx="866292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Организационная структура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системы управления охраной труда </a:t>
            </a:r>
            <a:b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Архангельской области</a:t>
            </a:r>
            <a:endParaRPr kumimoji="0" lang="ru-RU" sz="19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18" y="3398618"/>
            <a:ext cx="2997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dirty="0"/>
              <a:t>Министерство труда, занятости и социального развития Архангельской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09" y="2431740"/>
            <a:ext cx="31683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Координационный совет Архангельской области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</a:t>
            </a:r>
            <a:r>
              <a:rPr lang="ru-RU" dirty="0">
                <a:solidFill>
                  <a:schemeClr val="bg1"/>
                </a:solidFill>
              </a:rPr>
              <a:t>охране труда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50080" y="1712377"/>
            <a:ext cx="4864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dirty="0"/>
              <a:t>Архангельская областная трёхсторонняя комиссия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регулированию социально-трудовых отношений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5909" y="2469991"/>
            <a:ext cx="2822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dirty="0"/>
              <a:t>Территориальные подразделения федеральных органов исполнительной власти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4857" y="3490950"/>
            <a:ext cx="3168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dirty="0"/>
              <a:t>Федерация профсоюзов Архангельской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6623" y="3350717"/>
            <a:ext cx="2728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sz="1200" dirty="0" smtClean="0"/>
              <a:t>Архангельское </a:t>
            </a:r>
            <a:br>
              <a:rPr lang="ru-RU" sz="1200" dirty="0" smtClean="0"/>
            </a:br>
            <a:r>
              <a:rPr lang="ru-RU" sz="1200" dirty="0" smtClean="0"/>
              <a:t>региональное отделение </a:t>
            </a:r>
            <a:br>
              <a:rPr lang="ru-RU" sz="1200" dirty="0" smtClean="0"/>
            </a:br>
            <a:r>
              <a:rPr lang="ru-RU" sz="1200" dirty="0" smtClean="0"/>
              <a:t>Фонда социального страхования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45157" y="2402506"/>
            <a:ext cx="2520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dirty="0"/>
              <a:t>Государственная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инспекция </a:t>
            </a:r>
            <a:r>
              <a:rPr lang="ru-RU" dirty="0"/>
              <a:t>труда </a:t>
            </a:r>
            <a:br>
              <a:rPr lang="ru-RU" dirty="0"/>
            </a:br>
            <a:r>
              <a:rPr lang="ru-RU" dirty="0"/>
              <a:t>в Архангельской  области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НАО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4726" y="4577757"/>
            <a:ext cx="30963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dirty="0"/>
              <a:t>Администрации муниципальных образований </a:t>
            </a:r>
            <a:br>
              <a:rPr lang="ru-RU" dirty="0"/>
            </a:br>
            <a:r>
              <a:rPr lang="ru-RU" dirty="0"/>
              <a:t>Архангельской области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4277" y="4606173"/>
            <a:ext cx="2997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dirty="0" smtClean="0"/>
              <a:t>Специалист, исполняющий отдельные государственные полномочия по охране труда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048824" y="4479484"/>
            <a:ext cx="2641717" cy="922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71634" y="4530035"/>
            <a:ext cx="316835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sz="1300" dirty="0" smtClean="0">
                <a:solidFill>
                  <a:schemeClr val="bg1"/>
                </a:solidFill>
              </a:rPr>
              <a:t>Координационные советы (комиссии)</a:t>
            </a:r>
            <a:br>
              <a:rPr lang="ru-RU" sz="1300" dirty="0" smtClean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>по </a:t>
            </a:r>
            <a:r>
              <a:rPr lang="ru-RU" sz="1300" dirty="0">
                <a:solidFill>
                  <a:schemeClr val="bg1"/>
                </a:solidFill>
              </a:rPr>
              <a:t>охране </a:t>
            </a:r>
            <a:r>
              <a:rPr lang="ru-RU" sz="1300" dirty="0" smtClean="0">
                <a:solidFill>
                  <a:schemeClr val="bg1"/>
                </a:solidFill>
              </a:rPr>
              <a:t>труда при органах местного самоуправления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245111" y="5883018"/>
            <a:ext cx="8649795" cy="344085"/>
          </a:xfrm>
          <a:prstGeom prst="flowChartAlternateProcess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592635" y="5931165"/>
            <a:ext cx="59766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dirty="0"/>
              <a:t>Организации, расположенные на территории Архангельской области</a:t>
            </a:r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1331640" y="4044949"/>
            <a:ext cx="144016" cy="321123"/>
          </a:xfrm>
          <a:prstGeom prst="up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4466898" y="4044779"/>
            <a:ext cx="144016" cy="321123"/>
          </a:xfrm>
          <a:prstGeom prst="up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>
            <a:off x="7333289" y="4055938"/>
            <a:ext cx="144016" cy="321123"/>
          </a:xfrm>
          <a:prstGeom prst="up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5971983" y="5570806"/>
            <a:ext cx="144016" cy="321123"/>
          </a:xfrm>
          <a:prstGeom prst="up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верх/вниз 32"/>
          <p:cNvSpPr/>
          <p:nvPr/>
        </p:nvSpPr>
        <p:spPr>
          <a:xfrm>
            <a:off x="2953572" y="5561895"/>
            <a:ext cx="144016" cy="321123"/>
          </a:xfrm>
          <a:prstGeom prst="up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02" y="44624"/>
            <a:ext cx="4522294" cy="66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145828"/>
            <a:ext cx="4248596" cy="322738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Правительства Архангельской области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от 4 февраля 2020 года № 31-рп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smtClean="0"/>
              <a:t>О состоянии охраны труда </a:t>
            </a:r>
            <a:br>
              <a:rPr lang="ru-RU" sz="2000" b="1" smtClean="0"/>
            </a:br>
            <a:r>
              <a:rPr lang="ru-RU" sz="2000" b="1" smtClean="0"/>
              <a:t>в Архангельской области и мерах, направленных на вовлечение работодателей к реализации программ укрепления здоровья работников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1296144" cy="13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76889057"/>
              </p:ext>
            </p:extLst>
          </p:nvPr>
        </p:nvGraphicFramePr>
        <p:xfrm>
          <a:off x="29351" y="1700808"/>
          <a:ext cx="8280920" cy="506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2606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Ежегодный областной смотр-конкурс </a:t>
            </a:r>
            <a:r>
              <a:rPr lang="ru-RU" dirty="0"/>
              <a:t>на лучшее состояние условий </a:t>
            </a:r>
            <a:endParaRPr lang="ru-RU" dirty="0" smtClean="0"/>
          </a:p>
          <a:p>
            <a:pPr lvl="0" algn="ctr"/>
            <a:r>
              <a:rPr lang="ru-RU" dirty="0" smtClean="0"/>
              <a:t>и </a:t>
            </a:r>
            <a:r>
              <a:rPr lang="ru-RU" dirty="0"/>
              <a:t>охраны труда и здоровья работников </a:t>
            </a:r>
            <a:r>
              <a:rPr lang="ru-RU" dirty="0" smtClean="0"/>
              <a:t>в организациях </a:t>
            </a:r>
          </a:p>
          <a:p>
            <a:pPr lvl="0" algn="ctr"/>
            <a:r>
              <a:rPr lang="ru-RU" dirty="0" smtClean="0"/>
              <a:t>в </a:t>
            </a:r>
            <a:r>
              <a:rPr lang="ru-RU" dirty="0"/>
              <a:t>Архангельской области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14800" y="1196752"/>
            <a:ext cx="117728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76256" y="1196752"/>
            <a:ext cx="117728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1700808"/>
            <a:ext cx="2664296" cy="1631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Вологодское районное нефтепроводное управление – филиал АО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Транснефть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-Север» 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Котласский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НИПТБ«Онега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(Северодвинск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1700808"/>
            <a:ext cx="2664296" cy="1631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Приводинское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линейное производственное управление магистральных газопроводов ООО «Газпром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Трансгаз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Ухта»  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Котласский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АО«АГД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Даймондс» (Архангельск)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3417105"/>
            <a:ext cx="2664296" cy="1631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Детский сад № 89 «Умка» комбинированного вида (Северодвинск)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53169" y="3417105"/>
            <a:ext cx="2664296" cy="1631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Детский сад № 89 «Умка» комбинированного вида (Северодвинск)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53169" y="5130163"/>
            <a:ext cx="2664296" cy="1631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ООО «Станция Проверки Аварийно-Спасательного Имущества» (Архангельск)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71292" y="5129454"/>
            <a:ext cx="2664296" cy="1631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ООО «Геракл» (Котлас)</a:t>
            </a:r>
          </a:p>
        </p:txBody>
      </p:sp>
    </p:spTree>
    <p:extLst>
      <p:ext uri="{BB962C8B-B14F-4D97-AF65-F5344CB8AC3E}">
        <p14:creationId xmlns:p14="http://schemas.microsoft.com/office/powerpoint/2010/main" val="28519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49597" y="420767"/>
            <a:ext cx="64708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</a:rPr>
              <a:t>Государственная программа 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Архангельской области </a:t>
            </a:r>
            <a:endParaRPr lang="ru-RU" b="1" dirty="0">
              <a:solidFill>
                <a:schemeClr val="accent1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10000"/>
                  </a:schemeClr>
                </a:solidFill>
              </a:rPr>
              <a:t>«Содействие занятости населения Архангельской области, улучшение условий и охраны </a:t>
            </a:r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</a:rPr>
              <a:t>труда» </a:t>
            </a:r>
            <a:endParaRPr lang="ru-RU" b="1" dirty="0">
              <a:solidFill>
                <a:schemeClr val="accent1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утверждена </a:t>
            </a:r>
            <a:endParaRPr lang="ru-RU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Архангельской области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08 октября 2013 года № 466-пп 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Герб Арх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15859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1676" y="3140968"/>
            <a:ext cx="8042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Подпрограмма № 2 направлена на улучшение условий и охраны труда </a:t>
            </a:r>
            <a:endParaRPr lang="ru-RU" dirty="0" smtClean="0"/>
          </a:p>
          <a:p>
            <a:pPr algn="ctr">
              <a:defRPr/>
            </a:pPr>
            <a:r>
              <a:rPr lang="ru-RU" dirty="0" smtClean="0"/>
              <a:t>в </a:t>
            </a:r>
            <a:r>
              <a:rPr lang="ru-RU" dirty="0"/>
              <a:t>целях снижения профессиональных рисков работников организаций, расположенных на территории Архангельской области.</a:t>
            </a:r>
            <a:endParaRPr lang="ru-RU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8802"/>
              </p:ext>
            </p:extLst>
          </p:nvPr>
        </p:nvGraphicFramePr>
        <p:xfrm>
          <a:off x="755576" y="4405848"/>
          <a:ext cx="7776864" cy="1615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86348"/>
                <a:gridCol w="1445258"/>
                <a:gridCol w="1445258"/>
              </a:tblGrid>
              <a:tr h="318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Финансирование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мероприятий подпрограммы,</a:t>
                      </a:r>
                      <a:b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2022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</a:tr>
              <a:tr h="31871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областного бюджета на обеспечение  деятельности специалистов, осуществляющих государственные полномочия </a:t>
                      </a:r>
                    </a:p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сфере охраны труда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14 940,6 </a:t>
                      </a:r>
                      <a:endParaRPr kumimoji="0" lang="ru-RU" sz="14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15 072,6</a:t>
                      </a: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</a:tr>
              <a:tr h="31871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Фонда социального страхования РФ на обеспечение  финансирования предупредительных мер по сокращению производственного травматизма и профессиональных заболеваний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410 783,7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428 500,0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37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s://i.ytimg.com/vi/V2s0asB9ir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8163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260648"/>
            <a:ext cx="799288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несчастных случаев на производстве 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тяжести последствий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200" dirty="0" smtClean="0">
              <a:ea typeface="Arial Unicode MS" pitchFamily="34" charset="-128"/>
              <a:cs typeface="Khmer UI" panose="020B0502040204020203" pitchFamily="34" charset="0"/>
            </a:endParaRPr>
          </a:p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dirty="0" smtClean="0">
                <a:ea typeface="Arial Unicode MS" pitchFamily="34" charset="-128"/>
                <a:cs typeface="Khmer UI" panose="020B0502040204020203" pitchFamily="34" charset="0"/>
              </a:rPr>
              <a:t>(</a:t>
            </a:r>
            <a:r>
              <a:rPr lang="ru-RU" sz="1200" dirty="0">
                <a:ea typeface="Arial Unicode MS" pitchFamily="34" charset="-128"/>
                <a:cs typeface="Khmer UI" panose="020B0502040204020203" pitchFamily="34" charset="0"/>
              </a:rPr>
              <a:t>по данным ГУ – Архангельское региональное отделение </a:t>
            </a:r>
            <a:r>
              <a:rPr lang="ru-RU" sz="1200" dirty="0" smtClean="0">
                <a:ea typeface="Arial Unicode MS" pitchFamily="34" charset="-128"/>
                <a:cs typeface="Khmer UI" panose="020B0502040204020203" pitchFamily="34" charset="0"/>
              </a:rPr>
              <a:t>Фонда социального страхования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dirty="0" smtClean="0">
                <a:ea typeface="Arial Unicode MS" pitchFamily="34" charset="-128"/>
                <a:cs typeface="Khmer UI" panose="020B0502040204020203" pitchFamily="34" charset="0"/>
              </a:rPr>
              <a:t> Российской Федерации</a:t>
            </a:r>
            <a:r>
              <a:rPr lang="ru-RU" sz="1200" dirty="0">
                <a:ea typeface="Arial Unicode MS" pitchFamily="34" charset="-128"/>
                <a:cs typeface="Khmer UI" panose="020B0502040204020203" pitchFamily="34" charset="0"/>
              </a:rPr>
              <a:t>)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50196"/>
              </p:ext>
            </p:extLst>
          </p:nvPr>
        </p:nvGraphicFramePr>
        <p:xfrm>
          <a:off x="971600" y="1340768"/>
          <a:ext cx="7488831" cy="2406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2341"/>
                <a:gridCol w="883298"/>
                <a:gridCol w="883298"/>
                <a:gridCol w="883298"/>
                <a:gridCol w="883298"/>
                <a:gridCol w="883298"/>
              </a:tblGrid>
              <a:tr h="90100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Динамика </a:t>
                      </a: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несчастных случаев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профессиональных заболеваний 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96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Несчастные случаи, из них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422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383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96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тяжелые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96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</a:t>
                      </a: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смертельным исходом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1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заболевания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7" descr="https://s.vtambove.ru/localStorage/news/9b/42/90/9f/9b4290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5" y="4005064"/>
            <a:ext cx="2379251" cy="15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8272" y="4258543"/>
            <a:ext cx="3851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75 % причин несчастных случаев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вызваны типичными управляемыми причинами организационного характера</a:t>
            </a:r>
            <a:endParaRPr lang="ru-RU" alt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5733256"/>
            <a:ext cx="395922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«ЧЕЛОВЕЧЕСКИЙ ФАКТОР»</a:t>
            </a:r>
          </a:p>
        </p:txBody>
      </p:sp>
    </p:spTree>
    <p:extLst>
      <p:ext uri="{BB962C8B-B14F-4D97-AF65-F5344CB8AC3E}">
        <p14:creationId xmlns:p14="http://schemas.microsoft.com/office/powerpoint/2010/main" val="15591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802"/>
            <a:ext cx="792089" cy="84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9593" y="228600"/>
            <a:ext cx="3024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000" dirty="0">
                <a:latin typeface="Arial Black" panose="020B0A04020102020204" pitchFamily="34" charset="0"/>
                <a:cs typeface="Aharoni" panose="02010803020104030203" pitchFamily="2" charset="-79"/>
              </a:rPr>
              <a:t>Министерство труда, </a:t>
            </a:r>
          </a:p>
          <a:p>
            <a:pPr algn="l"/>
            <a:r>
              <a:rPr lang="ru-RU" sz="1000" dirty="0">
                <a:latin typeface="Arial Black" panose="020B0A04020102020204" pitchFamily="34" charset="0"/>
                <a:cs typeface="Aharoni" panose="02010803020104030203" pitchFamily="2" charset="-79"/>
              </a:rPr>
              <a:t>занятости и социального развития </a:t>
            </a:r>
          </a:p>
          <a:p>
            <a:pPr algn="l"/>
            <a:r>
              <a:rPr lang="ru-RU" sz="1000" dirty="0">
                <a:latin typeface="Arial Black" panose="020B0A04020102020204" pitchFamily="34" charset="0"/>
                <a:cs typeface="Aharoni" panose="02010803020104030203" pitchFamily="2" charset="-79"/>
              </a:rPr>
              <a:t>Архангельской области</a:t>
            </a:r>
            <a:endParaRPr lang="ru-RU" sz="10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60090" y="1844824"/>
            <a:ext cx="7882796" cy="27238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 состоянии производственного травматизма и профессиональных заболеваний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 проведении профсоюзными организациями общественного контроля за состоянием условий и охраны труда в Архангельской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области;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 подведении итогов смотра-конкурса на лучшее состояние условий и охраны труда и здоровья работников в организациях в Архангельской области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Практика и результаты государственного надзора за соблюдением трудового законодательства и иных нормативных правовых актов, содержащих нормы трудового права в сфере охраны труда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 финансовом обеспечении в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году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74699" y="908720"/>
            <a:ext cx="3384376" cy="836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координационные советы по охране труда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200" y="908720"/>
            <a:ext cx="4572000" cy="8368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Координационный совет Архангельской области по охране труда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92768"/>
              </p:ext>
            </p:extLst>
          </p:nvPr>
        </p:nvGraphicFramePr>
        <p:xfrm>
          <a:off x="503547" y="4675475"/>
          <a:ext cx="8002296" cy="2137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3746"/>
                <a:gridCol w="852112"/>
                <a:gridCol w="852972"/>
                <a:gridCol w="979242"/>
                <a:gridCol w="852112"/>
                <a:gridCol w="852112"/>
              </a:tblGrid>
              <a:tr h="8640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Деятельность по охране </a:t>
                      </a:r>
                      <a:r>
                        <a:rPr lang="ru-RU" sz="1300" dirty="0" smtClean="0">
                          <a:effectLst/>
                        </a:rPr>
                        <a:t>труда </a:t>
                      </a:r>
                      <a:br>
                        <a:rPr lang="ru-RU" sz="1300" dirty="0" smtClean="0">
                          <a:effectLst/>
                        </a:rPr>
                      </a:br>
                      <a:r>
                        <a:rPr lang="ru-RU" sz="1300" dirty="0" smtClean="0">
                          <a:effectLst/>
                        </a:rPr>
                        <a:t>в </a:t>
                      </a:r>
                      <a:r>
                        <a:rPr lang="ru-RU" sz="1300" dirty="0">
                          <a:effectLst/>
                        </a:rPr>
                        <a:t>муниципальных районах </a:t>
                      </a:r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городских округах </a:t>
                      </a:r>
                    </a:p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муниципальных округах </a:t>
                      </a:r>
                    </a:p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Архангельской области </a:t>
                      </a: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2018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2021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5098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Проведено заседаний муниципальных координационных советов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44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51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239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Проведено совещаний и семинаров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148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135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178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042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</a:rPr>
                        <a:t>      </a:t>
                      </a:r>
                      <a:r>
                        <a:rPr lang="ru-RU" sz="1300" dirty="0" smtClean="0">
                          <a:effectLst/>
                        </a:rPr>
                        <a:t>приняло </a:t>
                      </a:r>
                      <a:r>
                        <a:rPr lang="ru-RU" sz="1300" dirty="0">
                          <a:effectLst/>
                        </a:rPr>
                        <a:t>участие, человек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3849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3519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4554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1594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1781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5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18572"/>
            <a:ext cx="2097453" cy="2017091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9" r="2504" b="8174"/>
          <a:stretch>
            <a:fillRect/>
          </a:stretch>
        </p:blipFill>
        <p:spPr bwMode="auto">
          <a:xfrm>
            <a:off x="539552" y="2132856"/>
            <a:ext cx="2242692" cy="3191524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07281" y="995545"/>
            <a:ext cx="817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sz="1800" dirty="0" smtClean="0">
                <a:solidFill>
                  <a:schemeClr val="tx1"/>
                </a:solidFill>
              </a:rPr>
              <a:t>ДВИЖЕНИЕ </a:t>
            </a:r>
            <a:r>
              <a:rPr lang="ru-RU" altLang="ru-RU" sz="1800" dirty="0">
                <a:solidFill>
                  <a:schemeClr val="tx1"/>
                </a:solidFill>
              </a:rPr>
              <a:t>VISION </a:t>
            </a:r>
            <a:r>
              <a:rPr lang="ru-RU" altLang="ru-RU" sz="1800" dirty="0" smtClean="0">
                <a:solidFill>
                  <a:schemeClr val="tx1"/>
                </a:solidFill>
              </a:rPr>
              <a:t>ZERO, </a:t>
            </a:r>
            <a:r>
              <a:rPr lang="ru-RU" altLang="ru-RU" sz="1800" dirty="0">
                <a:solidFill>
                  <a:schemeClr val="tx1"/>
                </a:solidFill>
              </a:rPr>
              <a:t>ИЛИ «НУЛЕВОЙ ТРАВМАТИЗМ»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2244618"/>
            <a:ext cx="4378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 золотых правил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030" y="5752092"/>
            <a:ext cx="7575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31 декабря 2021 года 914 организаций Архангельской области присоединились </a:t>
            </a:r>
            <a:b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концепции «Нулевого травматизма»</a:t>
            </a:r>
          </a:p>
        </p:txBody>
      </p:sp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930" y="139032"/>
            <a:ext cx="674702" cy="7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11168" y="343393"/>
            <a:ext cx="752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труда, занятости и социального развития Архангельской области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2708920"/>
            <a:ext cx="545604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Стать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лидером – показать приверженность принципам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Выявлять угрозы – контролировать риски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Определять цели – разрабатывать программы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Создать систему безопасности и гигиены труда – достичь высокого уровня организации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Обеспечивать безопасность и гигиену на рабочих местах, при работе со станками и оборудованием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Повышать квалификацию – развивать профессиональные навыки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Инвестировать в кадры – мотивировать посредством участия</a:t>
            </a:r>
          </a:p>
        </p:txBody>
      </p:sp>
    </p:spTree>
    <p:extLst>
      <p:ext uri="{BB962C8B-B14F-4D97-AF65-F5344CB8AC3E}">
        <p14:creationId xmlns:p14="http://schemas.microsoft.com/office/powerpoint/2010/main" val="42134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529196"/>
              </p:ext>
            </p:extLst>
          </p:nvPr>
        </p:nvGraphicFramePr>
        <p:xfrm>
          <a:off x="316112" y="1700808"/>
          <a:ext cx="8511775" cy="421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33265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работников, прошедших обучение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проверку знаний по охране труда</a:t>
            </a:r>
          </a:p>
        </p:txBody>
      </p:sp>
    </p:spTree>
    <p:extLst>
      <p:ext uri="{BB962C8B-B14F-4D97-AF65-F5344CB8AC3E}">
        <p14:creationId xmlns:p14="http://schemas.microsoft.com/office/powerpoint/2010/main" val="3596420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Words>936</Words>
  <Application>Microsoft Office PowerPoint</Application>
  <PresentationFormat>Экран (4:3)</PresentationFormat>
  <Paragraphs>185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Image</vt:lpstr>
      <vt:lpstr>О состоянии охраны труда                                             в Архангельской области и задачи в сфере охраны труда на 2022 год.                         Мероприятия к Всемирному дню охраны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Минтрудсоцразвития АО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Фрунзе Юрий Николаевич</dc:creator>
  <cp:lastModifiedBy>User</cp:lastModifiedBy>
  <cp:revision>133</cp:revision>
  <cp:lastPrinted>2022-01-21T09:16:35Z</cp:lastPrinted>
  <dcterms:created xsi:type="dcterms:W3CDTF">2019-04-02T07:02:53Z</dcterms:created>
  <dcterms:modified xsi:type="dcterms:W3CDTF">2022-03-23T06:03:55Z</dcterms:modified>
</cp:coreProperties>
</file>