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8288000" cy="10287000"/>
  <p:notesSz cx="6858000" cy="9144000"/>
  <p:embeddedFontLst>
    <p:embeddedFont>
      <p:font typeface="Open Sans" charset="0"/>
      <p:regular r:id="rId10"/>
    </p:embeddedFont>
    <p:embeddedFont>
      <p:font typeface="Open Sans Light" charset="0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Arimo" charset="0"/>
      <p:regular r:id="rId16"/>
    </p:embeddedFont>
    <p:embeddedFont>
      <p:font typeface="Cormorant Garamond Medium" charset="-52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22" autoAdjust="0"/>
  </p:normalViewPr>
  <p:slideViewPr>
    <p:cSldViewPr>
      <p:cViewPr varScale="1">
        <p:scale>
          <a:sx n="73" d="100"/>
          <a:sy n="73" d="100"/>
        </p:scale>
        <p:origin x="-5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t="17925" b="179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1855916"/>
            <a:ext cx="18288001" cy="7402384"/>
            <a:chOff x="0" y="0"/>
            <a:chExt cx="8131024" cy="250401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31024" cy="2504016"/>
            </a:xfrm>
            <a:custGeom>
              <a:avLst/>
              <a:gdLst/>
              <a:ahLst/>
              <a:cxnLst/>
              <a:rect l="l" t="t" r="r" b="b"/>
              <a:pathLst>
                <a:path w="8131024" h="2504016">
                  <a:moveTo>
                    <a:pt x="0" y="0"/>
                  </a:moveTo>
                  <a:lnTo>
                    <a:pt x="8131024" y="0"/>
                  </a:lnTo>
                  <a:lnTo>
                    <a:pt x="8131024" y="2504016"/>
                  </a:lnTo>
                  <a:lnTo>
                    <a:pt x="0" y="2504016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708574" cy="1462780"/>
            <a:chOff x="0" y="0"/>
            <a:chExt cx="2278099" cy="195037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 cstate="print"/>
            <a:srcRect l="10911" r="10911"/>
            <a:stretch>
              <a:fillRect/>
            </a:stretch>
          </p:blipFill>
          <p:spPr>
            <a:xfrm>
              <a:off x="0" y="0"/>
              <a:ext cx="2278099" cy="1950373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299105" y="2073989"/>
            <a:ext cx="17759566" cy="6824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28"/>
              </a:lnSpc>
            </a:pPr>
            <a:r>
              <a:rPr lang="en-US" sz="4306" spc="-47">
                <a:solidFill>
                  <a:srgbClr val="FFFFFF"/>
                </a:solidFill>
                <a:latin typeface="Open Sans"/>
              </a:rPr>
              <a:t>Сведения</a:t>
            </a:r>
          </a:p>
          <a:p>
            <a:pPr>
              <a:lnSpc>
                <a:spcPts val="6028"/>
              </a:lnSpc>
            </a:pPr>
            <a:r>
              <a:rPr lang="en-US" sz="4306" spc="-47">
                <a:solidFill>
                  <a:srgbClr val="FFFFFF"/>
                </a:solidFill>
                <a:latin typeface="Open Sans"/>
              </a:rPr>
              <a:t> об имуществе, находящимся в собственности Устьянского муниципального района, предоставляемом во владение и пользование на долгосрочной основе субъектам малого и среднего предпринимательства, организациям, образующим инфраструктуру поддержки субъектов малого и среднего предпринимательства и физическим лицам, применяющим специальный налоговый режим «Налог на профессиональный доход»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708574" y="0"/>
            <a:ext cx="16579426" cy="1462780"/>
            <a:chOff x="0" y="0"/>
            <a:chExt cx="5608349" cy="5535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608349" cy="553543"/>
            </a:xfrm>
            <a:custGeom>
              <a:avLst/>
              <a:gdLst/>
              <a:ahLst/>
              <a:cxnLst/>
              <a:rect l="l" t="t" r="r" b="b"/>
              <a:pathLst>
                <a:path w="5608349" h="553543">
                  <a:moveTo>
                    <a:pt x="0" y="0"/>
                  </a:moveTo>
                  <a:lnTo>
                    <a:pt x="5608349" y="0"/>
                  </a:lnTo>
                  <a:lnTo>
                    <a:pt x="5608349" y="553543"/>
                  </a:lnTo>
                  <a:lnTo>
                    <a:pt x="0" y="553543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708574" y="52985"/>
            <a:ext cx="15878254" cy="1126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8"/>
              </a:lnSpc>
            </a:pPr>
            <a:r>
              <a:rPr lang="en-US" sz="3256">
                <a:solidFill>
                  <a:srgbClr val="FFFFFF"/>
                </a:solidFill>
                <a:latin typeface="Open Sans Light"/>
              </a:rPr>
              <a:t>Комитет по управлению муниципальным имуществом администрации Устьянского муниципального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6"/>
          <p:cNvGrpSpPr/>
          <p:nvPr/>
        </p:nvGrpSpPr>
        <p:grpSpPr>
          <a:xfrm>
            <a:off x="1007403" y="-19050"/>
            <a:ext cx="17280597" cy="568861"/>
            <a:chOff x="0" y="0"/>
            <a:chExt cx="5608349" cy="553543"/>
          </a:xfrm>
        </p:grpSpPr>
        <p:sp>
          <p:nvSpPr>
            <p:cNvPr id="31" name="Freeform 27"/>
            <p:cNvSpPr/>
            <p:nvPr/>
          </p:nvSpPr>
          <p:spPr>
            <a:xfrm>
              <a:off x="0" y="0"/>
              <a:ext cx="5608349" cy="553543"/>
            </a:xfrm>
            <a:custGeom>
              <a:avLst/>
              <a:gdLst/>
              <a:ahLst/>
              <a:cxnLst/>
              <a:rect l="l" t="t" r="r" b="b"/>
              <a:pathLst>
                <a:path w="5608349" h="553543">
                  <a:moveTo>
                    <a:pt x="0" y="0"/>
                  </a:moveTo>
                  <a:lnTo>
                    <a:pt x="5608349" y="0"/>
                  </a:lnTo>
                  <a:lnTo>
                    <a:pt x="5608349" y="553543"/>
                  </a:lnTo>
                  <a:lnTo>
                    <a:pt x="0" y="553543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1741781" y="1774378"/>
            <a:ext cx="5445551" cy="4619286"/>
            <a:chOff x="0" y="0"/>
            <a:chExt cx="7260734" cy="615904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/>
            <a:srcRect l="10286" r="10286"/>
            <a:stretch>
              <a:fillRect/>
            </a:stretch>
          </p:blipFill>
          <p:spPr>
            <a:xfrm>
              <a:off x="0" y="0"/>
              <a:ext cx="7260734" cy="6159049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7529530" y="1736278"/>
            <a:ext cx="10758470" cy="2735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endParaRPr dirty="0"/>
          </a:p>
          <a:p>
            <a:pPr algn="ctr">
              <a:lnSpc>
                <a:spcPts val="2799"/>
              </a:lnSpc>
            </a:pPr>
            <a:endParaRPr dirty="0"/>
          </a:p>
          <a:p>
            <a:pPr algn="ctr">
              <a:lnSpc>
                <a:spcPts val="2799"/>
              </a:lnSpc>
            </a:pPr>
            <a:r>
              <a:rPr lang="en-US" sz="1999" dirty="0">
                <a:solidFill>
                  <a:srgbClr val="365B6D"/>
                </a:solidFill>
                <a:latin typeface="Arimo"/>
              </a:rPr>
              <a:t>ОБЪЕКТ № 1</a:t>
            </a:r>
          </a:p>
          <a:p>
            <a:pPr algn="ctr">
              <a:lnSpc>
                <a:spcPts val="2799"/>
              </a:lnSpc>
            </a:pPr>
            <a:endParaRPr lang="en-US" sz="1999" dirty="0">
              <a:solidFill>
                <a:srgbClr val="365B6D"/>
              </a:solidFill>
              <a:latin typeface="Arimo"/>
            </a:endParaRPr>
          </a:p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365B6D"/>
                </a:solidFill>
                <a:latin typeface="Arimo"/>
              </a:rPr>
              <a:t>Арендная</a:t>
            </a:r>
            <a:r>
              <a:rPr lang="en-US" sz="1999" dirty="0">
                <a:solidFill>
                  <a:srgbClr val="365B6D"/>
                </a:solidFill>
                <a:latin typeface="Arimo"/>
              </a:rPr>
              <a:t> </a:t>
            </a:r>
            <a:r>
              <a:rPr lang="en-US" sz="1999" dirty="0" err="1">
                <a:solidFill>
                  <a:srgbClr val="365B6D"/>
                </a:solidFill>
                <a:latin typeface="Arimo"/>
              </a:rPr>
              <a:t>ставка</a:t>
            </a:r>
            <a:r>
              <a:rPr lang="en-US" sz="1999" dirty="0">
                <a:solidFill>
                  <a:srgbClr val="365B6D"/>
                </a:solidFill>
                <a:latin typeface="Arimo"/>
              </a:rPr>
              <a:t> </a:t>
            </a:r>
            <a:r>
              <a:rPr lang="en-US" sz="1999" dirty="0" err="1">
                <a:solidFill>
                  <a:srgbClr val="365B6D"/>
                </a:solidFill>
                <a:latin typeface="Arimo"/>
              </a:rPr>
              <a:t>подлежит</a:t>
            </a:r>
            <a:r>
              <a:rPr lang="en-US" sz="1999" dirty="0">
                <a:solidFill>
                  <a:srgbClr val="365B6D"/>
                </a:solidFill>
                <a:latin typeface="Arimo"/>
              </a:rPr>
              <a:t> </a:t>
            </a:r>
            <a:r>
              <a:rPr lang="en-US" sz="1999" dirty="0" err="1">
                <a:solidFill>
                  <a:srgbClr val="365B6D"/>
                </a:solidFill>
                <a:latin typeface="Arimo"/>
              </a:rPr>
              <a:t>определению</a:t>
            </a:r>
            <a:r>
              <a:rPr lang="en-US" sz="1999" dirty="0">
                <a:solidFill>
                  <a:srgbClr val="365B6D"/>
                </a:solidFill>
                <a:latin typeface="Arimo"/>
              </a:rPr>
              <a:t> </a:t>
            </a:r>
            <a:r>
              <a:rPr lang="en-US" sz="1999" dirty="0" err="1">
                <a:solidFill>
                  <a:srgbClr val="365B6D"/>
                </a:solidFill>
                <a:latin typeface="Arimo"/>
              </a:rPr>
              <a:t>на</a:t>
            </a:r>
            <a:r>
              <a:rPr lang="en-US" sz="1999" dirty="0">
                <a:solidFill>
                  <a:srgbClr val="365B6D"/>
                </a:solidFill>
                <a:latin typeface="Arimo"/>
              </a:rPr>
              <a:t> </a:t>
            </a:r>
            <a:r>
              <a:rPr lang="en-US" sz="1999" dirty="0" err="1">
                <a:solidFill>
                  <a:srgbClr val="365B6D"/>
                </a:solidFill>
                <a:latin typeface="Arimo"/>
              </a:rPr>
              <a:t>основании</a:t>
            </a:r>
            <a:r>
              <a:rPr lang="en-US" sz="1999" dirty="0">
                <a:solidFill>
                  <a:srgbClr val="365B6D"/>
                </a:solidFill>
                <a:latin typeface="Arimo"/>
              </a:rPr>
              <a:t> </a:t>
            </a:r>
            <a:r>
              <a:rPr lang="en-US" sz="1999" dirty="0" err="1">
                <a:solidFill>
                  <a:srgbClr val="365B6D"/>
                </a:solidFill>
                <a:latin typeface="Arimo"/>
              </a:rPr>
              <a:t>отчета</a:t>
            </a:r>
            <a:r>
              <a:rPr lang="en-US" sz="1999" dirty="0">
                <a:solidFill>
                  <a:srgbClr val="365B6D"/>
                </a:solidFill>
                <a:latin typeface="Arimo"/>
              </a:rPr>
              <a:t> </a:t>
            </a:r>
            <a:r>
              <a:rPr lang="en-US" sz="1999" dirty="0" err="1">
                <a:solidFill>
                  <a:srgbClr val="365B6D"/>
                </a:solidFill>
                <a:latin typeface="Arimo"/>
              </a:rPr>
              <a:t>независимого</a:t>
            </a:r>
            <a:r>
              <a:rPr lang="en-US" sz="1999" dirty="0">
                <a:solidFill>
                  <a:srgbClr val="365B6D"/>
                </a:solidFill>
                <a:latin typeface="Arimo"/>
              </a:rPr>
              <a:t> </a:t>
            </a:r>
            <a:r>
              <a:rPr lang="en-US" sz="1999" dirty="0" err="1">
                <a:solidFill>
                  <a:srgbClr val="365B6D"/>
                </a:solidFill>
                <a:latin typeface="Arimo"/>
              </a:rPr>
              <a:t>оценщика</a:t>
            </a:r>
            <a:r>
              <a:rPr lang="en-US" sz="1999" dirty="0">
                <a:solidFill>
                  <a:srgbClr val="365B6D"/>
                </a:solidFill>
                <a:latin typeface="Arimo"/>
              </a:rPr>
              <a:t>;</a:t>
            </a:r>
          </a:p>
          <a:p>
            <a:pPr algn="ctr">
              <a:lnSpc>
                <a:spcPts val="2799"/>
              </a:lnSpc>
            </a:pPr>
            <a:r>
              <a:rPr lang="en-US" sz="1999" dirty="0" err="1">
                <a:solidFill>
                  <a:srgbClr val="365B6D"/>
                </a:solidFill>
                <a:latin typeface="Arimo"/>
              </a:rPr>
              <a:t>Срок</a:t>
            </a:r>
            <a:r>
              <a:rPr lang="en-US" sz="1999" dirty="0">
                <a:solidFill>
                  <a:srgbClr val="365B6D"/>
                </a:solidFill>
                <a:latin typeface="Arimo"/>
              </a:rPr>
              <a:t> </a:t>
            </a:r>
            <a:r>
              <a:rPr lang="en-US" sz="1999" dirty="0" err="1">
                <a:solidFill>
                  <a:srgbClr val="365B6D"/>
                </a:solidFill>
                <a:latin typeface="Arimo"/>
              </a:rPr>
              <a:t>аренды</a:t>
            </a:r>
            <a:r>
              <a:rPr lang="en-US" sz="1999" dirty="0">
                <a:solidFill>
                  <a:srgbClr val="365B6D"/>
                </a:solidFill>
                <a:latin typeface="Arimo"/>
              </a:rPr>
              <a:t>: </a:t>
            </a:r>
            <a:r>
              <a:rPr lang="en-US" sz="1999" dirty="0" err="1">
                <a:solidFill>
                  <a:srgbClr val="365B6D"/>
                </a:solidFill>
                <a:latin typeface="Arimo"/>
              </a:rPr>
              <a:t>долгосрочная</a:t>
            </a:r>
            <a:endParaRPr lang="en-US" sz="1999" dirty="0">
              <a:solidFill>
                <a:srgbClr val="365B6D"/>
              </a:solidFill>
              <a:latin typeface="Arimo"/>
            </a:endParaRPr>
          </a:p>
          <a:p>
            <a:pPr algn="ctr">
              <a:lnSpc>
                <a:spcPts val="2240"/>
              </a:lnSpc>
            </a:pPr>
            <a:endParaRPr lang="en-US" sz="1999" dirty="0">
              <a:solidFill>
                <a:srgbClr val="365B6D"/>
              </a:solidFill>
              <a:latin typeface="Arim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39238" y="-913765"/>
            <a:ext cx="9525" cy="117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19"/>
              </a:lnSpc>
              <a:spcBef>
                <a:spcPct val="0"/>
              </a:spcBef>
            </a:pPr>
            <a:endParaRPr/>
          </a:p>
        </p:txBody>
      </p:sp>
      <p:grpSp>
        <p:nvGrpSpPr>
          <p:cNvPr id="6" name="Group 6"/>
          <p:cNvGrpSpPr/>
          <p:nvPr/>
        </p:nvGrpSpPr>
        <p:grpSpPr>
          <a:xfrm>
            <a:off x="6959202" y="7282164"/>
            <a:ext cx="4838816" cy="841932"/>
            <a:chOff x="0" y="0"/>
            <a:chExt cx="1636834" cy="2848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36834" cy="284801"/>
            </a:xfrm>
            <a:custGeom>
              <a:avLst/>
              <a:gdLst/>
              <a:ahLst/>
              <a:cxnLst/>
              <a:rect l="l" t="t" r="r" b="b"/>
              <a:pathLst>
                <a:path w="1636834" h="284801">
                  <a:moveTo>
                    <a:pt x="0" y="0"/>
                  </a:moveTo>
                  <a:lnTo>
                    <a:pt x="1636834" y="0"/>
                  </a:lnTo>
                  <a:lnTo>
                    <a:pt x="1636834" y="284801"/>
                  </a:lnTo>
                  <a:lnTo>
                    <a:pt x="0" y="284801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959202" y="8416368"/>
            <a:ext cx="4838816" cy="841932"/>
            <a:chOff x="0" y="0"/>
            <a:chExt cx="1636834" cy="2848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36834" cy="284801"/>
            </a:xfrm>
            <a:custGeom>
              <a:avLst/>
              <a:gdLst/>
              <a:ahLst/>
              <a:cxnLst/>
              <a:rect l="l" t="t" r="r" b="b"/>
              <a:pathLst>
                <a:path w="1636834" h="284801">
                  <a:moveTo>
                    <a:pt x="0" y="0"/>
                  </a:moveTo>
                  <a:lnTo>
                    <a:pt x="1636834" y="0"/>
                  </a:lnTo>
                  <a:lnTo>
                    <a:pt x="1636834" y="284801"/>
                  </a:lnTo>
                  <a:lnTo>
                    <a:pt x="0" y="284801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2420484" y="7282164"/>
            <a:ext cx="4838816" cy="841932"/>
            <a:chOff x="0" y="0"/>
            <a:chExt cx="1636834" cy="28480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36834" cy="284801"/>
            </a:xfrm>
            <a:custGeom>
              <a:avLst/>
              <a:gdLst/>
              <a:ahLst/>
              <a:cxnLst/>
              <a:rect l="l" t="t" r="r" b="b"/>
              <a:pathLst>
                <a:path w="1636834" h="284801">
                  <a:moveTo>
                    <a:pt x="0" y="0"/>
                  </a:moveTo>
                  <a:lnTo>
                    <a:pt x="1636834" y="0"/>
                  </a:lnTo>
                  <a:lnTo>
                    <a:pt x="1636834" y="284801"/>
                  </a:lnTo>
                  <a:lnTo>
                    <a:pt x="0" y="284801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2420484" y="8416368"/>
            <a:ext cx="4838816" cy="841932"/>
            <a:chOff x="0" y="0"/>
            <a:chExt cx="1636834" cy="28480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36834" cy="284801"/>
            </a:xfrm>
            <a:custGeom>
              <a:avLst/>
              <a:gdLst/>
              <a:ahLst/>
              <a:cxnLst/>
              <a:rect l="l" t="t" r="r" b="b"/>
              <a:pathLst>
                <a:path w="1636834" h="284801">
                  <a:moveTo>
                    <a:pt x="0" y="0"/>
                  </a:moveTo>
                  <a:lnTo>
                    <a:pt x="1636834" y="0"/>
                  </a:lnTo>
                  <a:lnTo>
                    <a:pt x="1636834" y="284801"/>
                  </a:lnTo>
                  <a:lnTo>
                    <a:pt x="0" y="284801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597441" y="7282164"/>
            <a:ext cx="4838816" cy="841932"/>
            <a:chOff x="0" y="0"/>
            <a:chExt cx="1636834" cy="28480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36834" cy="284801"/>
            </a:xfrm>
            <a:custGeom>
              <a:avLst/>
              <a:gdLst/>
              <a:ahLst/>
              <a:cxnLst/>
              <a:rect l="l" t="t" r="r" b="b"/>
              <a:pathLst>
                <a:path w="1636834" h="284801">
                  <a:moveTo>
                    <a:pt x="0" y="0"/>
                  </a:moveTo>
                  <a:lnTo>
                    <a:pt x="1636834" y="0"/>
                  </a:lnTo>
                  <a:lnTo>
                    <a:pt x="1636834" y="284801"/>
                  </a:lnTo>
                  <a:lnTo>
                    <a:pt x="0" y="284801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97441" y="8416368"/>
            <a:ext cx="4838816" cy="841932"/>
            <a:chOff x="0" y="0"/>
            <a:chExt cx="1636834" cy="28480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636834" cy="284801"/>
            </a:xfrm>
            <a:custGeom>
              <a:avLst/>
              <a:gdLst/>
              <a:ahLst/>
              <a:cxnLst/>
              <a:rect l="l" t="t" r="r" b="b"/>
              <a:pathLst>
                <a:path w="1636834" h="284801">
                  <a:moveTo>
                    <a:pt x="0" y="0"/>
                  </a:moveTo>
                  <a:lnTo>
                    <a:pt x="1636834" y="0"/>
                  </a:lnTo>
                  <a:lnTo>
                    <a:pt x="1636834" y="284801"/>
                  </a:lnTo>
                  <a:lnTo>
                    <a:pt x="0" y="284801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4944145" y="6326990"/>
            <a:ext cx="8390186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 err="1">
                <a:solidFill>
                  <a:srgbClr val="365B6D"/>
                </a:solidFill>
                <a:latin typeface="+mj-lt"/>
              </a:rPr>
              <a:t>Наименование</a:t>
            </a:r>
            <a:r>
              <a:rPr lang="en-US" sz="3400" dirty="0">
                <a:solidFill>
                  <a:srgbClr val="365B6D"/>
                </a:solidFill>
                <a:latin typeface="+mj-lt"/>
              </a:rPr>
              <a:t> </a:t>
            </a:r>
            <a:r>
              <a:rPr lang="en-US" sz="3400" dirty="0" err="1">
                <a:solidFill>
                  <a:srgbClr val="365B6D"/>
                </a:solidFill>
                <a:latin typeface="+mj-lt"/>
              </a:rPr>
              <a:t>объекта</a:t>
            </a:r>
            <a:r>
              <a:rPr lang="en-US" sz="3400" dirty="0">
                <a:solidFill>
                  <a:srgbClr val="365B6D"/>
                </a:solidFill>
                <a:latin typeface="+mj-lt"/>
              </a:rPr>
              <a:t>: </a:t>
            </a:r>
            <a:r>
              <a:rPr lang="en-US" sz="3400" dirty="0" err="1">
                <a:solidFill>
                  <a:srgbClr val="365B6D"/>
                </a:solidFill>
                <a:latin typeface="+mj-lt"/>
              </a:rPr>
              <a:t>Нежилое</a:t>
            </a:r>
            <a:r>
              <a:rPr lang="en-US" sz="3400" dirty="0">
                <a:solidFill>
                  <a:srgbClr val="365B6D"/>
                </a:solidFill>
                <a:latin typeface="+mj-lt"/>
              </a:rPr>
              <a:t> </a:t>
            </a:r>
            <a:r>
              <a:rPr lang="en-US" sz="3400" dirty="0" err="1">
                <a:solidFill>
                  <a:srgbClr val="365B6D"/>
                </a:solidFill>
                <a:latin typeface="+mj-lt"/>
              </a:rPr>
              <a:t>здание</a:t>
            </a:r>
            <a:endParaRPr lang="en-US" sz="3400" dirty="0">
              <a:solidFill>
                <a:srgbClr val="365B6D"/>
              </a:solidFill>
              <a:latin typeface="+mj-l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411193" y="7568510"/>
            <a:ext cx="1211312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400" dirty="0" err="1">
                <a:solidFill>
                  <a:srgbClr val="FFFFFF"/>
                </a:solidFill>
                <a:latin typeface="Open Sans Light"/>
              </a:rPr>
              <a:t>Адрес</a:t>
            </a:r>
            <a:r>
              <a:rPr lang="en-US" sz="14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j-lt"/>
              </a:rPr>
              <a:t>объекта</a:t>
            </a:r>
            <a:endParaRPr lang="en-US" sz="1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741781" y="8476133"/>
            <a:ext cx="4550135" cy="6810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39"/>
              </a:lnSpc>
            </a:pPr>
            <a:r>
              <a:rPr lang="en-US" sz="1313" dirty="0" err="1">
                <a:solidFill>
                  <a:srgbClr val="FFFFFF"/>
                </a:solidFill>
                <a:latin typeface="Open Sans Light"/>
              </a:rPr>
              <a:t>Архангельская</a:t>
            </a:r>
            <a:r>
              <a:rPr lang="en-US" sz="1313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313" dirty="0" err="1">
                <a:solidFill>
                  <a:srgbClr val="FFFFFF"/>
                </a:solidFill>
                <a:latin typeface="Open Sans Light"/>
              </a:rPr>
              <a:t>область</a:t>
            </a:r>
            <a:r>
              <a:rPr lang="en-US" sz="1313" dirty="0">
                <a:solidFill>
                  <a:srgbClr val="FFFFFF"/>
                </a:solidFill>
                <a:latin typeface="Open Sans Light"/>
              </a:rPr>
              <a:t>, </a:t>
            </a:r>
            <a:r>
              <a:rPr lang="en-US" sz="1313" dirty="0" err="1">
                <a:solidFill>
                  <a:srgbClr val="FFFFFF"/>
                </a:solidFill>
                <a:latin typeface="Open Sans Light"/>
              </a:rPr>
              <a:t>Устьянский</a:t>
            </a:r>
            <a:r>
              <a:rPr lang="en-US" sz="1313">
                <a:solidFill>
                  <a:srgbClr val="FFFFFF"/>
                </a:solidFill>
                <a:latin typeface="Open Sans Light"/>
              </a:rPr>
              <a:t> муниципальный</a:t>
            </a:r>
            <a:r>
              <a:rPr lang="en-US" sz="1313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313" dirty="0" err="1">
                <a:solidFill>
                  <a:srgbClr val="FFFFFF"/>
                </a:solidFill>
                <a:latin typeface="Open Sans Light"/>
              </a:rPr>
              <a:t>район</a:t>
            </a:r>
            <a:r>
              <a:rPr lang="en-US" sz="1313" dirty="0">
                <a:solidFill>
                  <a:srgbClr val="FFFFFF"/>
                </a:solidFill>
                <a:latin typeface="Open Sans Light"/>
              </a:rPr>
              <a:t>, МО «</a:t>
            </a:r>
            <a:r>
              <a:rPr lang="en-US" sz="1313" dirty="0" err="1">
                <a:solidFill>
                  <a:srgbClr val="FFFFFF"/>
                </a:solidFill>
                <a:latin typeface="Open Sans Light"/>
              </a:rPr>
              <a:t>Бестужевское</a:t>
            </a:r>
            <a:r>
              <a:rPr lang="en-US" sz="1313" dirty="0">
                <a:solidFill>
                  <a:srgbClr val="FFFFFF"/>
                </a:solidFill>
                <a:latin typeface="Open Sans Light"/>
              </a:rPr>
              <a:t>», п. </a:t>
            </a:r>
            <a:r>
              <a:rPr lang="en-US" sz="1313" dirty="0" err="1">
                <a:solidFill>
                  <a:srgbClr val="FFFFFF"/>
                </a:solidFill>
                <a:latin typeface="Open Sans Light"/>
              </a:rPr>
              <a:t>Глубокий</a:t>
            </a:r>
            <a:r>
              <a:rPr lang="en-US" sz="1313" dirty="0">
                <a:solidFill>
                  <a:srgbClr val="FFFFFF"/>
                </a:solidFill>
                <a:latin typeface="Open Sans Light"/>
              </a:rPr>
              <a:t>, </a:t>
            </a:r>
          </a:p>
          <a:p>
            <a:pPr algn="just">
              <a:lnSpc>
                <a:spcPts val="1839"/>
              </a:lnSpc>
            </a:pPr>
            <a:r>
              <a:rPr lang="en-US" sz="1313" dirty="0" err="1">
                <a:solidFill>
                  <a:srgbClr val="FFFFFF"/>
                </a:solidFill>
                <a:latin typeface="Open Sans Light"/>
              </a:rPr>
              <a:t>ул</a:t>
            </a:r>
            <a:r>
              <a:rPr lang="en-US" sz="1313" dirty="0">
                <a:solidFill>
                  <a:srgbClr val="FFFFFF"/>
                </a:solidFill>
                <a:latin typeface="Open Sans Light"/>
              </a:rPr>
              <a:t>. </a:t>
            </a:r>
            <a:r>
              <a:rPr lang="en-US" sz="1313" dirty="0" err="1">
                <a:solidFill>
                  <a:srgbClr val="FFFFFF"/>
                </a:solidFill>
                <a:latin typeface="Open Sans Light"/>
              </a:rPr>
              <a:t>Комсомольская</a:t>
            </a:r>
            <a:r>
              <a:rPr lang="en-US" sz="1313" dirty="0">
                <a:solidFill>
                  <a:srgbClr val="FFFFFF"/>
                </a:solidFill>
                <a:latin typeface="Open Sans Light"/>
              </a:rPr>
              <a:t>,  </a:t>
            </a:r>
            <a:r>
              <a:rPr lang="en-US" sz="1313" dirty="0" err="1">
                <a:solidFill>
                  <a:srgbClr val="FFFFFF"/>
                </a:solidFill>
                <a:latin typeface="Open Sans Light"/>
              </a:rPr>
              <a:t>дом</a:t>
            </a:r>
            <a:r>
              <a:rPr lang="en-US" sz="1313" dirty="0">
                <a:solidFill>
                  <a:srgbClr val="FFFFFF"/>
                </a:solidFill>
                <a:latin typeface="Open Sans Light"/>
              </a:rPr>
              <a:t> 8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539294" y="7568510"/>
            <a:ext cx="1678632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>
                <a:solidFill>
                  <a:srgbClr val="FFFFFF"/>
                </a:solidFill>
                <a:latin typeface="Open Sans Light"/>
              </a:rPr>
              <a:t>Кадастровый номер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753021" y="8702714"/>
            <a:ext cx="367707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>
                <a:solidFill>
                  <a:srgbClr val="FFFFFF"/>
                </a:solidFill>
                <a:latin typeface="Open Sans Light"/>
              </a:rPr>
              <a:t>29:18:011601:289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218014" y="7568510"/>
            <a:ext cx="1243757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>
                <a:solidFill>
                  <a:srgbClr val="FFFFFF"/>
                </a:solidFill>
                <a:latin typeface="Open Sans Light"/>
              </a:rPr>
              <a:t>Площадь, кв.м.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218014" y="8702714"/>
            <a:ext cx="1243757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400">
                <a:solidFill>
                  <a:srgbClr val="FFFFFF"/>
                </a:solidFill>
                <a:latin typeface="Open Sans Light"/>
              </a:rPr>
              <a:t>247,3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0" y="0"/>
            <a:ext cx="1007403" cy="549811"/>
            <a:chOff x="0" y="0"/>
            <a:chExt cx="2278099" cy="1950373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3" cstate="print"/>
            <a:srcRect l="10911" r="10911"/>
            <a:stretch>
              <a:fillRect/>
            </a:stretch>
          </p:blipFill>
          <p:spPr>
            <a:xfrm>
              <a:off x="0" y="0"/>
              <a:ext cx="2278099" cy="1950373"/>
            </a:xfrm>
            <a:prstGeom prst="rect">
              <a:avLst/>
            </a:prstGeom>
          </p:spPr>
        </p:pic>
      </p:grpSp>
      <p:sp>
        <p:nvSpPr>
          <p:cNvPr id="29" name="TextBox 29"/>
          <p:cNvSpPr txBox="1"/>
          <p:nvPr/>
        </p:nvSpPr>
        <p:spPr>
          <a:xfrm>
            <a:off x="1209636" y="-101162"/>
            <a:ext cx="15878254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8"/>
              </a:lnSpc>
            </a:pPr>
            <a:r>
              <a:rPr lang="en-US" sz="1600" dirty="0" err="1">
                <a:solidFill>
                  <a:srgbClr val="FFFFFF"/>
                </a:solidFill>
                <a:latin typeface="+mj-lt"/>
              </a:rPr>
              <a:t>Комитет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</a:rPr>
              <a:t>по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</a:rPr>
              <a:t>управлению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</a:rPr>
              <a:t>муниципальным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</a:rPr>
              <a:t>имуществом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</a:rPr>
              <a:t>администрации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</a:rPr>
              <a:t>Устьянского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</a:rPr>
              <a:t>муниципального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</a:rPr>
              <a:t>района</a:t>
            </a:r>
            <a:endParaRPr lang="en-US" sz="1600" dirty="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59202" y="7282164"/>
            <a:ext cx="4838816" cy="841932"/>
            <a:chOff x="0" y="0"/>
            <a:chExt cx="1636834" cy="2848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36834" cy="284801"/>
            </a:xfrm>
            <a:custGeom>
              <a:avLst/>
              <a:gdLst/>
              <a:ahLst/>
              <a:cxnLst/>
              <a:rect l="l" t="t" r="r" b="b"/>
              <a:pathLst>
                <a:path w="1636834" h="284801">
                  <a:moveTo>
                    <a:pt x="0" y="0"/>
                  </a:moveTo>
                  <a:lnTo>
                    <a:pt x="1636834" y="0"/>
                  </a:lnTo>
                  <a:lnTo>
                    <a:pt x="1636834" y="284801"/>
                  </a:lnTo>
                  <a:lnTo>
                    <a:pt x="0" y="284801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959202" y="8416368"/>
            <a:ext cx="4838816" cy="841932"/>
            <a:chOff x="0" y="0"/>
            <a:chExt cx="1636834" cy="28480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36834" cy="284801"/>
            </a:xfrm>
            <a:custGeom>
              <a:avLst/>
              <a:gdLst/>
              <a:ahLst/>
              <a:cxnLst/>
              <a:rect l="l" t="t" r="r" b="b"/>
              <a:pathLst>
                <a:path w="1636834" h="284801">
                  <a:moveTo>
                    <a:pt x="0" y="0"/>
                  </a:moveTo>
                  <a:lnTo>
                    <a:pt x="1636834" y="0"/>
                  </a:lnTo>
                  <a:lnTo>
                    <a:pt x="1636834" y="284801"/>
                  </a:lnTo>
                  <a:lnTo>
                    <a:pt x="0" y="284801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420484" y="7282164"/>
            <a:ext cx="4838816" cy="841932"/>
            <a:chOff x="0" y="0"/>
            <a:chExt cx="1636834" cy="2848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36834" cy="284801"/>
            </a:xfrm>
            <a:custGeom>
              <a:avLst/>
              <a:gdLst/>
              <a:ahLst/>
              <a:cxnLst/>
              <a:rect l="l" t="t" r="r" b="b"/>
              <a:pathLst>
                <a:path w="1636834" h="284801">
                  <a:moveTo>
                    <a:pt x="0" y="0"/>
                  </a:moveTo>
                  <a:lnTo>
                    <a:pt x="1636834" y="0"/>
                  </a:lnTo>
                  <a:lnTo>
                    <a:pt x="1636834" y="284801"/>
                  </a:lnTo>
                  <a:lnTo>
                    <a:pt x="0" y="284801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420484" y="8416368"/>
            <a:ext cx="4838816" cy="841932"/>
            <a:chOff x="0" y="0"/>
            <a:chExt cx="1636834" cy="2848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36834" cy="284801"/>
            </a:xfrm>
            <a:custGeom>
              <a:avLst/>
              <a:gdLst/>
              <a:ahLst/>
              <a:cxnLst/>
              <a:rect l="l" t="t" r="r" b="b"/>
              <a:pathLst>
                <a:path w="1636834" h="284801">
                  <a:moveTo>
                    <a:pt x="0" y="0"/>
                  </a:moveTo>
                  <a:lnTo>
                    <a:pt x="1636834" y="0"/>
                  </a:lnTo>
                  <a:lnTo>
                    <a:pt x="1636834" y="284801"/>
                  </a:lnTo>
                  <a:lnTo>
                    <a:pt x="0" y="284801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597441" y="7282164"/>
            <a:ext cx="4838816" cy="841932"/>
            <a:chOff x="0" y="0"/>
            <a:chExt cx="1636834" cy="28480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36834" cy="284801"/>
            </a:xfrm>
            <a:custGeom>
              <a:avLst/>
              <a:gdLst/>
              <a:ahLst/>
              <a:cxnLst/>
              <a:rect l="l" t="t" r="r" b="b"/>
              <a:pathLst>
                <a:path w="1636834" h="284801">
                  <a:moveTo>
                    <a:pt x="0" y="0"/>
                  </a:moveTo>
                  <a:lnTo>
                    <a:pt x="1636834" y="0"/>
                  </a:lnTo>
                  <a:lnTo>
                    <a:pt x="1636834" y="284801"/>
                  </a:lnTo>
                  <a:lnTo>
                    <a:pt x="0" y="284801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597441" y="8416368"/>
            <a:ext cx="4838816" cy="841932"/>
            <a:chOff x="0" y="0"/>
            <a:chExt cx="1636834" cy="28480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36834" cy="284801"/>
            </a:xfrm>
            <a:custGeom>
              <a:avLst/>
              <a:gdLst/>
              <a:ahLst/>
              <a:cxnLst/>
              <a:rect l="l" t="t" r="r" b="b"/>
              <a:pathLst>
                <a:path w="1636834" h="284801">
                  <a:moveTo>
                    <a:pt x="0" y="0"/>
                  </a:moveTo>
                  <a:lnTo>
                    <a:pt x="1636834" y="0"/>
                  </a:lnTo>
                  <a:lnTo>
                    <a:pt x="1636834" y="284801"/>
                  </a:lnTo>
                  <a:lnTo>
                    <a:pt x="0" y="284801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708574" y="1708856"/>
            <a:ext cx="5445551" cy="4619286"/>
            <a:chOff x="0" y="0"/>
            <a:chExt cx="7260734" cy="6159049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 cstate="print"/>
            <a:srcRect l="5939" r="5939"/>
            <a:stretch>
              <a:fillRect/>
            </a:stretch>
          </p:blipFill>
          <p:spPr>
            <a:xfrm>
              <a:off x="0" y="0"/>
              <a:ext cx="7260734" cy="6159049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>
            <a:off x="7311522" y="2170009"/>
            <a:ext cx="10976478" cy="1827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1D4355"/>
                </a:solidFill>
                <a:latin typeface="Open Sans"/>
              </a:rPr>
              <a:t>ОБЪЕКТ № 2</a:t>
            </a:r>
          </a:p>
          <a:p>
            <a:pPr algn="ctr">
              <a:lnSpc>
                <a:spcPts val="2940"/>
              </a:lnSpc>
            </a:pPr>
            <a:endParaRPr lang="en-US" sz="2100" dirty="0">
              <a:solidFill>
                <a:srgbClr val="1D4355"/>
              </a:solidFill>
              <a:latin typeface="Open Sans"/>
            </a:endParaRPr>
          </a:p>
          <a:p>
            <a:pPr algn="ctr">
              <a:lnSpc>
                <a:spcPts val="2940"/>
              </a:lnSpc>
            </a:pPr>
            <a:r>
              <a:rPr lang="en-US" sz="2100" dirty="0" err="1">
                <a:solidFill>
                  <a:srgbClr val="1D4355"/>
                </a:solidFill>
                <a:latin typeface="Arimo"/>
              </a:rPr>
              <a:t>Арендная</a:t>
            </a:r>
            <a:r>
              <a:rPr lang="en-US" sz="2100" dirty="0">
                <a:solidFill>
                  <a:srgbClr val="1D4355"/>
                </a:solidFill>
                <a:latin typeface="Arimo"/>
              </a:rPr>
              <a:t> </a:t>
            </a:r>
            <a:r>
              <a:rPr lang="en-US" sz="2100" dirty="0" err="1">
                <a:solidFill>
                  <a:srgbClr val="1D4355"/>
                </a:solidFill>
                <a:latin typeface="Arimo"/>
              </a:rPr>
              <a:t>ставка</a:t>
            </a:r>
            <a:r>
              <a:rPr lang="en-US" sz="2100" dirty="0">
                <a:solidFill>
                  <a:srgbClr val="1D4355"/>
                </a:solidFill>
                <a:latin typeface="Arimo"/>
              </a:rPr>
              <a:t> </a:t>
            </a:r>
            <a:r>
              <a:rPr lang="en-US" sz="2100" dirty="0" err="1">
                <a:solidFill>
                  <a:srgbClr val="1D4355"/>
                </a:solidFill>
                <a:latin typeface="Arimo"/>
              </a:rPr>
              <a:t>подлежит</a:t>
            </a:r>
            <a:r>
              <a:rPr lang="en-US" sz="2100" dirty="0">
                <a:solidFill>
                  <a:srgbClr val="1D4355"/>
                </a:solidFill>
                <a:latin typeface="Arimo"/>
              </a:rPr>
              <a:t> </a:t>
            </a:r>
            <a:r>
              <a:rPr lang="en-US" sz="2100" dirty="0" err="1">
                <a:solidFill>
                  <a:srgbClr val="1D4355"/>
                </a:solidFill>
              </a:rPr>
              <a:t>определению</a:t>
            </a:r>
            <a:r>
              <a:rPr lang="en-US" sz="2100" dirty="0">
                <a:solidFill>
                  <a:srgbClr val="1D4355"/>
                </a:solidFill>
                <a:latin typeface="Arimo"/>
              </a:rPr>
              <a:t> </a:t>
            </a:r>
            <a:r>
              <a:rPr lang="en-US" sz="2100" dirty="0" err="1">
                <a:solidFill>
                  <a:srgbClr val="1D4355"/>
                </a:solidFill>
                <a:latin typeface="Arimo"/>
              </a:rPr>
              <a:t>на</a:t>
            </a:r>
            <a:r>
              <a:rPr lang="en-US" sz="2100" dirty="0">
                <a:solidFill>
                  <a:srgbClr val="1D4355"/>
                </a:solidFill>
                <a:latin typeface="Arimo"/>
              </a:rPr>
              <a:t> </a:t>
            </a:r>
            <a:r>
              <a:rPr lang="en-US" sz="2100" dirty="0" err="1">
                <a:solidFill>
                  <a:srgbClr val="1D4355"/>
                </a:solidFill>
                <a:latin typeface="Arimo"/>
              </a:rPr>
              <a:t>основании</a:t>
            </a:r>
            <a:r>
              <a:rPr lang="en-US" sz="2100" dirty="0">
                <a:solidFill>
                  <a:srgbClr val="1D4355"/>
                </a:solidFill>
                <a:latin typeface="Arimo"/>
              </a:rPr>
              <a:t> </a:t>
            </a:r>
            <a:r>
              <a:rPr lang="en-US" sz="2100" dirty="0" err="1">
                <a:solidFill>
                  <a:srgbClr val="1D4355"/>
                </a:solidFill>
                <a:latin typeface="Arimo"/>
              </a:rPr>
              <a:t>отчета</a:t>
            </a:r>
            <a:r>
              <a:rPr lang="en-US" sz="2100" dirty="0">
                <a:solidFill>
                  <a:srgbClr val="1D4355"/>
                </a:solidFill>
                <a:latin typeface="Arimo"/>
              </a:rPr>
              <a:t> </a:t>
            </a:r>
            <a:r>
              <a:rPr lang="en-US" sz="2100" dirty="0" err="1">
                <a:solidFill>
                  <a:srgbClr val="1D4355"/>
                </a:solidFill>
                <a:latin typeface="Arimo"/>
              </a:rPr>
              <a:t>независимого</a:t>
            </a:r>
            <a:r>
              <a:rPr lang="en-US" sz="2100" dirty="0">
                <a:solidFill>
                  <a:srgbClr val="1D4355"/>
                </a:solidFill>
                <a:latin typeface="Arimo"/>
              </a:rPr>
              <a:t> </a:t>
            </a:r>
            <a:r>
              <a:rPr lang="en-US" sz="2100" dirty="0" err="1">
                <a:solidFill>
                  <a:srgbClr val="1D4355"/>
                </a:solidFill>
                <a:latin typeface="Arimo"/>
              </a:rPr>
              <a:t>оценщика</a:t>
            </a:r>
            <a:r>
              <a:rPr lang="en-US" sz="2100" dirty="0">
                <a:solidFill>
                  <a:srgbClr val="1D4355"/>
                </a:solidFill>
                <a:latin typeface="Arimo"/>
              </a:rPr>
              <a:t>;</a:t>
            </a:r>
          </a:p>
          <a:p>
            <a:pPr algn="ctr">
              <a:lnSpc>
                <a:spcPts val="2940"/>
              </a:lnSpc>
            </a:pPr>
            <a:r>
              <a:rPr lang="en-US" sz="2100" dirty="0" err="1">
                <a:solidFill>
                  <a:srgbClr val="1D4355"/>
                </a:solidFill>
                <a:latin typeface="Arimo"/>
              </a:rPr>
              <a:t>Срок</a:t>
            </a:r>
            <a:r>
              <a:rPr lang="en-US" sz="2100" dirty="0">
                <a:solidFill>
                  <a:srgbClr val="1D4355"/>
                </a:solidFill>
                <a:latin typeface="Arimo"/>
              </a:rPr>
              <a:t> </a:t>
            </a:r>
            <a:r>
              <a:rPr lang="en-US" sz="2100" dirty="0" err="1">
                <a:solidFill>
                  <a:srgbClr val="1D4355"/>
                </a:solidFill>
                <a:latin typeface="Arimo"/>
              </a:rPr>
              <a:t>аренды</a:t>
            </a:r>
            <a:r>
              <a:rPr lang="en-US" sz="2100" dirty="0">
                <a:solidFill>
                  <a:srgbClr val="1D4355"/>
                </a:solidFill>
                <a:latin typeface="Arimo"/>
              </a:rPr>
              <a:t>: </a:t>
            </a:r>
            <a:r>
              <a:rPr lang="en-US" sz="2100" dirty="0" err="1">
                <a:solidFill>
                  <a:srgbClr val="1D4355"/>
                </a:solidFill>
                <a:latin typeface="Arimo"/>
              </a:rPr>
              <a:t>долгосрочная</a:t>
            </a:r>
            <a:endParaRPr lang="en-US" sz="2100" dirty="0">
              <a:solidFill>
                <a:srgbClr val="1D4355"/>
              </a:solidFill>
              <a:latin typeface="Arimo"/>
            </a:endParaRPr>
          </a:p>
          <a:p>
            <a:pPr algn="ctr">
              <a:lnSpc>
                <a:spcPts val="2940"/>
              </a:lnSpc>
            </a:pPr>
            <a:endParaRPr lang="en-US" sz="2100" dirty="0">
              <a:solidFill>
                <a:srgbClr val="1D4355"/>
              </a:solidFill>
              <a:latin typeface="Arimo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322266" y="6261467"/>
            <a:ext cx="989574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 err="1">
                <a:solidFill>
                  <a:srgbClr val="1D4355"/>
                </a:solidFill>
                <a:latin typeface="+mj-lt"/>
              </a:rPr>
              <a:t>Наименование</a:t>
            </a:r>
            <a:r>
              <a:rPr lang="en-US" sz="3400" dirty="0">
                <a:solidFill>
                  <a:srgbClr val="1D4355"/>
                </a:solidFill>
                <a:latin typeface="+mj-lt"/>
              </a:rPr>
              <a:t> </a:t>
            </a:r>
            <a:r>
              <a:rPr lang="en-US" sz="3400" dirty="0" err="1">
                <a:solidFill>
                  <a:srgbClr val="1D4355"/>
                </a:solidFill>
                <a:latin typeface="+mj-lt"/>
              </a:rPr>
              <a:t>объекта</a:t>
            </a:r>
            <a:r>
              <a:rPr lang="en-US" sz="3400" dirty="0">
                <a:solidFill>
                  <a:srgbClr val="1D4355"/>
                </a:solidFill>
                <a:latin typeface="+mj-lt"/>
              </a:rPr>
              <a:t>: </a:t>
            </a:r>
            <a:r>
              <a:rPr lang="en-US" sz="3400" dirty="0" err="1">
                <a:solidFill>
                  <a:srgbClr val="1D4355"/>
                </a:solidFill>
                <a:latin typeface="+mj-lt"/>
              </a:rPr>
              <a:t>Здание</a:t>
            </a:r>
            <a:r>
              <a:rPr lang="en-US" sz="3400" dirty="0">
                <a:solidFill>
                  <a:srgbClr val="1D4355"/>
                </a:solidFill>
                <a:latin typeface="+mj-lt"/>
              </a:rPr>
              <a:t> </a:t>
            </a:r>
            <a:r>
              <a:rPr lang="en-US" sz="3400" dirty="0" err="1">
                <a:solidFill>
                  <a:srgbClr val="1D4355"/>
                </a:solidFill>
                <a:latin typeface="+mj-lt"/>
              </a:rPr>
              <a:t>магазина</a:t>
            </a:r>
            <a:endParaRPr lang="en-US" sz="3400" dirty="0">
              <a:solidFill>
                <a:srgbClr val="1D4355"/>
              </a:solidFill>
              <a:latin typeface="+mj-l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411193" y="7568510"/>
            <a:ext cx="1211312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400" dirty="0" err="1">
                <a:solidFill>
                  <a:srgbClr val="FFFFFF"/>
                </a:solidFill>
                <a:latin typeface="Open Sans Light"/>
              </a:rPr>
              <a:t>Адрес</a:t>
            </a:r>
            <a:r>
              <a:rPr lang="en-US" sz="14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j-lt"/>
              </a:rPr>
              <a:t>объекта</a:t>
            </a:r>
            <a:endParaRPr lang="en-US" sz="1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777628" y="8455029"/>
            <a:ext cx="4478441" cy="996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56"/>
              </a:lnSpc>
            </a:pPr>
            <a:r>
              <a:rPr lang="en-US" sz="1397" dirty="0" err="1">
                <a:solidFill>
                  <a:srgbClr val="FFFFFF"/>
                </a:solidFill>
                <a:latin typeface="Open Sans Light"/>
              </a:rPr>
              <a:t>Архангельская</a:t>
            </a:r>
            <a:r>
              <a:rPr lang="en-US" sz="1397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397" dirty="0" err="1">
                <a:solidFill>
                  <a:srgbClr val="FFFFFF"/>
                </a:solidFill>
                <a:latin typeface="Open Sans Light"/>
              </a:rPr>
              <a:t>область</a:t>
            </a:r>
            <a:r>
              <a:rPr lang="en-US" sz="1397" dirty="0">
                <a:solidFill>
                  <a:srgbClr val="FFFFFF"/>
                </a:solidFill>
                <a:latin typeface="Open Sans Light"/>
              </a:rPr>
              <a:t>, </a:t>
            </a:r>
            <a:r>
              <a:rPr lang="en-US" sz="1397" dirty="0" err="1">
                <a:solidFill>
                  <a:srgbClr val="FFFFFF"/>
                </a:solidFill>
                <a:latin typeface="+mj-lt"/>
              </a:rPr>
              <a:t>Устьянский</a:t>
            </a:r>
            <a:r>
              <a:rPr lang="en-US" sz="1397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397" dirty="0" err="1">
                <a:solidFill>
                  <a:srgbClr val="FFFFFF"/>
                </a:solidFill>
                <a:latin typeface="Open Sans Light"/>
              </a:rPr>
              <a:t>муниципальный</a:t>
            </a:r>
            <a:r>
              <a:rPr lang="en-US" sz="1397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397" dirty="0" err="1">
                <a:solidFill>
                  <a:srgbClr val="FFFFFF"/>
                </a:solidFill>
                <a:latin typeface="Open Sans Light"/>
              </a:rPr>
              <a:t>район</a:t>
            </a:r>
            <a:r>
              <a:rPr lang="en-US" sz="1397" dirty="0">
                <a:solidFill>
                  <a:srgbClr val="FFFFFF"/>
                </a:solidFill>
                <a:latin typeface="Open Sans Light"/>
              </a:rPr>
              <a:t>, </a:t>
            </a:r>
            <a:r>
              <a:rPr lang="en-US" sz="1200" dirty="0">
                <a:solidFill>
                  <a:srgbClr val="FFFFFF"/>
                </a:solidFill>
                <a:latin typeface="Arimo"/>
              </a:rPr>
              <a:t>МО «</a:t>
            </a:r>
            <a:r>
              <a:rPr lang="en-US" sz="1200" dirty="0" err="1">
                <a:solidFill>
                  <a:srgbClr val="FFFFFF"/>
                </a:solidFill>
                <a:latin typeface="Arimo"/>
              </a:rPr>
              <a:t>Киземское</a:t>
            </a:r>
            <a:r>
              <a:rPr lang="en-US" sz="1200" dirty="0">
                <a:solidFill>
                  <a:srgbClr val="FFFFFF"/>
                </a:solidFill>
                <a:latin typeface="Arimo"/>
              </a:rPr>
              <a:t>», п. </a:t>
            </a:r>
            <a:r>
              <a:rPr lang="en-US" sz="1200" dirty="0" err="1">
                <a:solidFill>
                  <a:srgbClr val="FFFFFF"/>
                </a:solidFill>
                <a:latin typeface="Arimo"/>
              </a:rPr>
              <a:t>Кизема</a:t>
            </a:r>
            <a:r>
              <a:rPr lang="en-US" sz="1200" dirty="0">
                <a:solidFill>
                  <a:srgbClr val="FFFFFF"/>
                </a:solidFill>
                <a:latin typeface="Arimo"/>
              </a:rPr>
              <a:t>,</a:t>
            </a:r>
          </a:p>
          <a:p>
            <a:pPr algn="just">
              <a:lnSpc>
                <a:spcPts val="1956"/>
              </a:lnSpc>
            </a:pPr>
            <a:r>
              <a:rPr lang="en-US" sz="1200" dirty="0" err="1">
                <a:solidFill>
                  <a:srgbClr val="FFFFFF"/>
                </a:solidFill>
                <a:latin typeface="Arimo"/>
              </a:rPr>
              <a:t>ул</a:t>
            </a:r>
            <a:r>
              <a:rPr lang="en-US" sz="1200" dirty="0">
                <a:solidFill>
                  <a:srgbClr val="FFFFFF"/>
                </a:solidFill>
                <a:latin typeface="Arimo"/>
              </a:rPr>
              <a:t>. </a:t>
            </a:r>
            <a:r>
              <a:rPr lang="en-US" sz="1200" dirty="0" err="1">
                <a:solidFill>
                  <a:srgbClr val="FFFFFF"/>
                </a:solidFill>
                <a:latin typeface="Arimo"/>
              </a:rPr>
              <a:t>Некрасова</a:t>
            </a:r>
            <a:r>
              <a:rPr lang="en-US" sz="1200" dirty="0">
                <a:solidFill>
                  <a:srgbClr val="FFFFFF"/>
                </a:solidFill>
                <a:latin typeface="Arimo"/>
              </a:rPr>
              <a:t>, д. 1а</a:t>
            </a:r>
          </a:p>
          <a:p>
            <a:pPr algn="just">
              <a:lnSpc>
                <a:spcPts val="1956"/>
              </a:lnSpc>
            </a:pPr>
            <a:endParaRPr lang="en-US" sz="1200" dirty="0">
              <a:solidFill>
                <a:srgbClr val="FFFFFF"/>
              </a:solidFill>
              <a:latin typeface="Arimo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539294" y="7568510"/>
            <a:ext cx="1678632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 dirty="0" err="1">
                <a:solidFill>
                  <a:srgbClr val="FFFFFF"/>
                </a:solidFill>
                <a:latin typeface="Open Sans Light"/>
              </a:rPr>
              <a:t>Кадастровый</a:t>
            </a:r>
            <a:r>
              <a:rPr lang="en-US" sz="14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j-lt"/>
              </a:rPr>
              <a:t>номер</a:t>
            </a:r>
            <a:endParaRPr lang="en-US" sz="1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753021" y="8702714"/>
            <a:ext cx="3677075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FFFFFF"/>
                </a:solidFill>
                <a:latin typeface="Open Sans Light"/>
              </a:rPr>
              <a:t>29:18:150102:796</a:t>
            </a:r>
          </a:p>
          <a:p>
            <a:pPr algn="ctr">
              <a:lnSpc>
                <a:spcPts val="1959"/>
              </a:lnSpc>
            </a:pPr>
            <a:endParaRPr lang="en-US" sz="140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4218014" y="7568510"/>
            <a:ext cx="1243757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 dirty="0" err="1">
                <a:solidFill>
                  <a:srgbClr val="FFFFFF"/>
                </a:solidFill>
                <a:latin typeface="Open Sans Light"/>
              </a:rPr>
              <a:t>Площадь</a:t>
            </a:r>
            <a:r>
              <a:rPr lang="en-US" sz="1400" dirty="0">
                <a:solidFill>
                  <a:srgbClr val="FFFFFF"/>
                </a:solidFill>
                <a:latin typeface="Open Sans Light"/>
              </a:rPr>
              <a:t>, </a:t>
            </a:r>
            <a:r>
              <a:rPr lang="en-US" sz="1400" dirty="0" err="1">
                <a:solidFill>
                  <a:srgbClr val="FFFFFF"/>
                </a:solidFill>
                <a:latin typeface="+mj-lt"/>
              </a:rPr>
              <a:t>кв.м</a:t>
            </a:r>
            <a:r>
              <a:rPr lang="en-US" sz="1400" dirty="0">
                <a:solidFill>
                  <a:srgbClr val="FFFFFF"/>
                </a:solidFill>
                <a:latin typeface="Open Sans Light"/>
              </a:rPr>
              <a:t>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218014" y="8702714"/>
            <a:ext cx="1243757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+mj-lt"/>
              </a:rPr>
              <a:t>52,2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0" y="0"/>
            <a:ext cx="1007403" cy="568861"/>
            <a:chOff x="0" y="0"/>
            <a:chExt cx="2278099" cy="1950373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3" cstate="print"/>
            <a:srcRect l="10911" r="10911"/>
            <a:stretch>
              <a:fillRect/>
            </a:stretch>
          </p:blipFill>
          <p:spPr>
            <a:xfrm>
              <a:off x="0" y="0"/>
              <a:ext cx="2278099" cy="1950373"/>
            </a:xfrm>
            <a:prstGeom prst="rect">
              <a:avLst/>
            </a:prstGeom>
          </p:spPr>
        </p:pic>
      </p:grpSp>
      <p:grpSp>
        <p:nvGrpSpPr>
          <p:cNvPr id="29" name="Group 26"/>
          <p:cNvGrpSpPr/>
          <p:nvPr/>
        </p:nvGrpSpPr>
        <p:grpSpPr>
          <a:xfrm>
            <a:off x="1007403" y="0"/>
            <a:ext cx="17280597" cy="568861"/>
            <a:chOff x="0" y="0"/>
            <a:chExt cx="5608349" cy="553543"/>
          </a:xfrm>
        </p:grpSpPr>
        <p:sp>
          <p:nvSpPr>
            <p:cNvPr id="30" name="Freeform 27"/>
            <p:cNvSpPr/>
            <p:nvPr/>
          </p:nvSpPr>
          <p:spPr>
            <a:xfrm>
              <a:off x="0" y="0"/>
              <a:ext cx="5608349" cy="553543"/>
            </a:xfrm>
            <a:custGeom>
              <a:avLst/>
              <a:gdLst/>
              <a:ahLst/>
              <a:cxnLst/>
              <a:rect l="l" t="t" r="r" b="b"/>
              <a:pathLst>
                <a:path w="5608349" h="553543">
                  <a:moveTo>
                    <a:pt x="0" y="0"/>
                  </a:moveTo>
                  <a:lnTo>
                    <a:pt x="5608349" y="0"/>
                  </a:lnTo>
                  <a:lnTo>
                    <a:pt x="5608349" y="553543"/>
                  </a:lnTo>
                  <a:lnTo>
                    <a:pt x="0" y="553543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854287" y="-113384"/>
            <a:ext cx="15878254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8"/>
              </a:lnSpc>
            </a:pPr>
            <a:r>
              <a:rPr lang="en-US" sz="1600" dirty="0" err="1">
                <a:solidFill>
                  <a:srgbClr val="FFFFFF"/>
                </a:solidFill>
                <a:latin typeface="Open Sans Light"/>
              </a:rPr>
              <a:t>Комитет</a:t>
            </a:r>
            <a:r>
              <a:rPr lang="en-US" sz="16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</a:rPr>
              <a:t>по</a:t>
            </a:r>
            <a:r>
              <a:rPr lang="en-US" sz="16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</a:rPr>
              <a:t>управлению</a:t>
            </a:r>
            <a:r>
              <a:rPr lang="en-US" sz="16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</a:rPr>
              <a:t>муниципальным</a:t>
            </a:r>
            <a:r>
              <a:rPr lang="en-US" sz="16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</a:rPr>
              <a:t>имуществом</a:t>
            </a:r>
            <a:r>
              <a:rPr lang="en-US" sz="16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</a:rPr>
              <a:t>администрации</a:t>
            </a:r>
            <a:r>
              <a:rPr lang="en-US" sz="16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</a:rPr>
              <a:t>Устьянского</a:t>
            </a:r>
            <a:r>
              <a:rPr lang="en-US" sz="16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</a:rPr>
              <a:t>муниципального</a:t>
            </a:r>
            <a:r>
              <a:rPr lang="en-US" sz="16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</a:rPr>
              <a:t>района</a:t>
            </a:r>
            <a:endParaRPr lang="en-US" sz="1600" dirty="0">
              <a:solidFill>
                <a:srgbClr val="FFFFFF"/>
              </a:solidFill>
              <a:latin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964929" y="2399338"/>
            <a:ext cx="9860561" cy="223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365B6D"/>
                </a:solidFill>
                <a:latin typeface="Open Sans"/>
              </a:rPr>
              <a:t>ОБЪЕКТ № 3</a:t>
            </a:r>
          </a:p>
          <a:p>
            <a:pPr algn="ctr">
              <a:lnSpc>
                <a:spcPts val="2940"/>
              </a:lnSpc>
            </a:pPr>
            <a:endParaRPr lang="en-US" sz="2100" dirty="0">
              <a:solidFill>
                <a:srgbClr val="365B6D"/>
              </a:solidFill>
              <a:latin typeface="Open Sans"/>
            </a:endParaRPr>
          </a:p>
          <a:p>
            <a:pPr algn="ctr">
              <a:lnSpc>
                <a:spcPts val="2940"/>
              </a:lnSpc>
            </a:pPr>
            <a:r>
              <a:rPr lang="en-US" sz="2100" dirty="0" err="1">
                <a:solidFill>
                  <a:srgbClr val="365B6D"/>
                </a:solidFill>
                <a:latin typeface="Open Sans"/>
              </a:rPr>
              <a:t>Арендная</a:t>
            </a:r>
            <a:r>
              <a:rPr lang="en-US" sz="2100" dirty="0">
                <a:solidFill>
                  <a:srgbClr val="365B6D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365B6D"/>
                </a:solidFill>
                <a:latin typeface="Open Sans"/>
              </a:rPr>
              <a:t>ставка</a:t>
            </a:r>
            <a:r>
              <a:rPr lang="en-US" sz="2100" dirty="0">
                <a:solidFill>
                  <a:srgbClr val="365B6D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365B6D"/>
                </a:solidFill>
                <a:latin typeface="Open Sans"/>
              </a:rPr>
              <a:t>подлежитопределению</a:t>
            </a:r>
            <a:r>
              <a:rPr lang="en-US" sz="2100" dirty="0">
                <a:solidFill>
                  <a:srgbClr val="365B6D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365B6D"/>
                </a:solidFill>
                <a:latin typeface="Open Sans"/>
              </a:rPr>
              <a:t>на</a:t>
            </a:r>
            <a:r>
              <a:rPr lang="en-US" sz="2100" dirty="0">
                <a:solidFill>
                  <a:srgbClr val="365B6D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365B6D"/>
                </a:solidFill>
                <a:latin typeface="Open Sans"/>
              </a:rPr>
              <a:t>основании</a:t>
            </a:r>
            <a:r>
              <a:rPr lang="en-US" sz="2100" dirty="0">
                <a:solidFill>
                  <a:srgbClr val="365B6D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365B6D"/>
                </a:solidFill>
                <a:latin typeface="Open Sans"/>
              </a:rPr>
              <a:t>отчета</a:t>
            </a:r>
            <a:r>
              <a:rPr lang="en-US" sz="2100" dirty="0">
                <a:solidFill>
                  <a:srgbClr val="365B6D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365B6D"/>
                </a:solidFill>
              </a:rPr>
              <a:t>независимого</a:t>
            </a:r>
            <a:r>
              <a:rPr lang="en-US" sz="2100" dirty="0">
                <a:solidFill>
                  <a:srgbClr val="365B6D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365B6D"/>
                </a:solidFill>
                <a:latin typeface="Open Sans"/>
              </a:rPr>
              <a:t>оценщика</a:t>
            </a:r>
            <a:endParaRPr lang="en-US" sz="2100" dirty="0">
              <a:solidFill>
                <a:srgbClr val="365B6D"/>
              </a:solidFill>
              <a:latin typeface="Open Sans"/>
            </a:endParaRPr>
          </a:p>
          <a:p>
            <a:pPr algn="ctr">
              <a:lnSpc>
                <a:spcPts val="2940"/>
              </a:lnSpc>
            </a:pPr>
            <a:r>
              <a:rPr lang="en-US" sz="2100" dirty="0" err="1">
                <a:solidFill>
                  <a:srgbClr val="365B6D"/>
                </a:solidFill>
                <a:latin typeface="Open Sans"/>
              </a:rPr>
              <a:t>Срок</a:t>
            </a:r>
            <a:r>
              <a:rPr lang="en-US" sz="2100" dirty="0">
                <a:solidFill>
                  <a:srgbClr val="365B6D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365B6D"/>
                </a:solidFill>
                <a:latin typeface="Open Sans"/>
              </a:rPr>
              <a:t>аренды</a:t>
            </a:r>
            <a:r>
              <a:rPr lang="en-US" sz="2100" dirty="0">
                <a:solidFill>
                  <a:srgbClr val="365B6D"/>
                </a:solidFill>
                <a:latin typeface="Open Sans"/>
              </a:rPr>
              <a:t>: </a:t>
            </a:r>
            <a:r>
              <a:rPr lang="en-US" sz="2100" dirty="0" err="1">
                <a:solidFill>
                  <a:srgbClr val="365B6D"/>
                </a:solidFill>
                <a:latin typeface="Open Sans"/>
              </a:rPr>
              <a:t>долгосрочная</a:t>
            </a:r>
            <a:endParaRPr lang="en-US" sz="2100" dirty="0">
              <a:solidFill>
                <a:srgbClr val="365B6D"/>
              </a:solidFill>
              <a:latin typeface="Open Sans"/>
            </a:endParaRPr>
          </a:p>
          <a:p>
            <a:pPr algn="ctr">
              <a:lnSpc>
                <a:spcPts val="2940"/>
              </a:lnSpc>
            </a:pPr>
            <a:r>
              <a:rPr lang="en-US" sz="2100" dirty="0" err="1">
                <a:solidFill>
                  <a:srgbClr val="365B6D"/>
                </a:solidFill>
                <a:latin typeface="Arimo"/>
              </a:rPr>
              <a:t>Кадастровая</a:t>
            </a:r>
            <a:r>
              <a:rPr lang="en-US" sz="2100" dirty="0">
                <a:solidFill>
                  <a:srgbClr val="365B6D"/>
                </a:solidFill>
                <a:latin typeface="Arimo"/>
              </a:rPr>
              <a:t> </a:t>
            </a:r>
            <a:r>
              <a:rPr lang="en-US" sz="2100" dirty="0" err="1">
                <a:solidFill>
                  <a:srgbClr val="365B6D"/>
                </a:solidFill>
                <a:latin typeface="Arimo"/>
              </a:rPr>
              <a:t>стоимость</a:t>
            </a:r>
            <a:r>
              <a:rPr lang="en-US" sz="2100" dirty="0">
                <a:solidFill>
                  <a:srgbClr val="365B6D"/>
                </a:solidFill>
                <a:latin typeface="Arimo"/>
              </a:rPr>
              <a:t> </a:t>
            </a:r>
            <a:r>
              <a:rPr lang="ru-RU" sz="2100" dirty="0">
                <a:solidFill>
                  <a:schemeClr val="accent1">
                    <a:lumMod val="75000"/>
                  </a:schemeClr>
                </a:solidFill>
              </a:rPr>
              <a:t>4 100 644,84 руб.</a:t>
            </a:r>
            <a:endParaRPr lang="en-US" sz="2100" dirty="0">
              <a:solidFill>
                <a:schemeClr val="accent1">
                  <a:lumMod val="75000"/>
                </a:schemeClr>
              </a:solidFill>
              <a:latin typeface="Arimo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959202" y="7282164"/>
            <a:ext cx="4838816" cy="841932"/>
            <a:chOff x="0" y="0"/>
            <a:chExt cx="1636834" cy="2848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36834" cy="284801"/>
            </a:xfrm>
            <a:custGeom>
              <a:avLst/>
              <a:gdLst/>
              <a:ahLst/>
              <a:cxnLst/>
              <a:rect l="l" t="t" r="r" b="b"/>
              <a:pathLst>
                <a:path w="1636834" h="284801">
                  <a:moveTo>
                    <a:pt x="0" y="0"/>
                  </a:moveTo>
                  <a:lnTo>
                    <a:pt x="1636834" y="0"/>
                  </a:lnTo>
                  <a:lnTo>
                    <a:pt x="1636834" y="284801"/>
                  </a:lnTo>
                  <a:lnTo>
                    <a:pt x="0" y="284801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959202" y="8416368"/>
            <a:ext cx="4851203" cy="901698"/>
            <a:chOff x="0" y="0"/>
            <a:chExt cx="1636834" cy="3042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6834" cy="304240"/>
            </a:xfrm>
            <a:custGeom>
              <a:avLst/>
              <a:gdLst/>
              <a:ahLst/>
              <a:cxnLst/>
              <a:rect l="l" t="t" r="r" b="b"/>
              <a:pathLst>
                <a:path w="1636834" h="304240">
                  <a:moveTo>
                    <a:pt x="0" y="0"/>
                  </a:moveTo>
                  <a:lnTo>
                    <a:pt x="1636834" y="0"/>
                  </a:lnTo>
                  <a:lnTo>
                    <a:pt x="1636834" y="304240"/>
                  </a:lnTo>
                  <a:lnTo>
                    <a:pt x="0" y="304240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420484" y="7282164"/>
            <a:ext cx="4838816" cy="841932"/>
            <a:chOff x="0" y="0"/>
            <a:chExt cx="1636834" cy="28480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36834" cy="284801"/>
            </a:xfrm>
            <a:custGeom>
              <a:avLst/>
              <a:gdLst/>
              <a:ahLst/>
              <a:cxnLst/>
              <a:rect l="l" t="t" r="r" b="b"/>
              <a:pathLst>
                <a:path w="1636834" h="284801">
                  <a:moveTo>
                    <a:pt x="0" y="0"/>
                  </a:moveTo>
                  <a:lnTo>
                    <a:pt x="1636834" y="0"/>
                  </a:lnTo>
                  <a:lnTo>
                    <a:pt x="1636834" y="284801"/>
                  </a:lnTo>
                  <a:lnTo>
                    <a:pt x="0" y="284801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2420484" y="8416368"/>
            <a:ext cx="4838816" cy="901698"/>
            <a:chOff x="0" y="0"/>
            <a:chExt cx="1636834" cy="30501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36834" cy="305019"/>
            </a:xfrm>
            <a:custGeom>
              <a:avLst/>
              <a:gdLst/>
              <a:ahLst/>
              <a:cxnLst/>
              <a:rect l="l" t="t" r="r" b="b"/>
              <a:pathLst>
                <a:path w="1636834" h="305019">
                  <a:moveTo>
                    <a:pt x="0" y="0"/>
                  </a:moveTo>
                  <a:lnTo>
                    <a:pt x="1636834" y="0"/>
                  </a:lnTo>
                  <a:lnTo>
                    <a:pt x="1636834" y="305019"/>
                  </a:lnTo>
                  <a:lnTo>
                    <a:pt x="0" y="305019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97441" y="7282164"/>
            <a:ext cx="4838816" cy="841932"/>
            <a:chOff x="0" y="0"/>
            <a:chExt cx="1636834" cy="28480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36834" cy="284801"/>
            </a:xfrm>
            <a:custGeom>
              <a:avLst/>
              <a:gdLst/>
              <a:ahLst/>
              <a:cxnLst/>
              <a:rect l="l" t="t" r="r" b="b"/>
              <a:pathLst>
                <a:path w="1636834" h="284801">
                  <a:moveTo>
                    <a:pt x="0" y="0"/>
                  </a:moveTo>
                  <a:lnTo>
                    <a:pt x="1636834" y="0"/>
                  </a:lnTo>
                  <a:lnTo>
                    <a:pt x="1636834" y="284801"/>
                  </a:lnTo>
                  <a:lnTo>
                    <a:pt x="0" y="284801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597441" y="8416368"/>
            <a:ext cx="4838816" cy="1628204"/>
            <a:chOff x="0" y="0"/>
            <a:chExt cx="1636834" cy="5507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36834" cy="550775"/>
            </a:xfrm>
            <a:custGeom>
              <a:avLst/>
              <a:gdLst/>
              <a:ahLst/>
              <a:cxnLst/>
              <a:rect l="l" t="t" r="r" b="b"/>
              <a:pathLst>
                <a:path w="1636834" h="550775">
                  <a:moveTo>
                    <a:pt x="0" y="0"/>
                  </a:moveTo>
                  <a:lnTo>
                    <a:pt x="1636834" y="0"/>
                  </a:lnTo>
                  <a:lnTo>
                    <a:pt x="1636834" y="550775"/>
                  </a:lnTo>
                  <a:lnTo>
                    <a:pt x="0" y="550775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4944145" y="6326990"/>
            <a:ext cx="10126537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 err="1">
                <a:solidFill>
                  <a:srgbClr val="365B6D"/>
                </a:solidFill>
                <a:latin typeface="+mj-lt"/>
              </a:rPr>
              <a:t>Наименование</a:t>
            </a:r>
            <a:r>
              <a:rPr lang="en-US" sz="3400" dirty="0">
                <a:solidFill>
                  <a:srgbClr val="365B6D"/>
                </a:solidFill>
                <a:latin typeface="+mj-lt"/>
              </a:rPr>
              <a:t> </a:t>
            </a:r>
            <a:r>
              <a:rPr lang="en-US" sz="3400" dirty="0" err="1">
                <a:solidFill>
                  <a:srgbClr val="365B6D"/>
                </a:solidFill>
                <a:latin typeface="+mj-lt"/>
              </a:rPr>
              <a:t>объекта</a:t>
            </a:r>
            <a:r>
              <a:rPr lang="en-US" sz="3400" dirty="0">
                <a:solidFill>
                  <a:srgbClr val="365B6D"/>
                </a:solidFill>
                <a:latin typeface="+mj-lt"/>
              </a:rPr>
              <a:t>: </a:t>
            </a:r>
            <a:r>
              <a:rPr lang="en-US" sz="3400" dirty="0" err="1">
                <a:solidFill>
                  <a:srgbClr val="365B6D"/>
                </a:solidFill>
                <a:latin typeface="+mj-lt"/>
              </a:rPr>
              <a:t>Земельный</a:t>
            </a:r>
            <a:r>
              <a:rPr lang="en-US" sz="3400" dirty="0">
                <a:solidFill>
                  <a:srgbClr val="365B6D"/>
                </a:solidFill>
                <a:latin typeface="+mj-lt"/>
              </a:rPr>
              <a:t> </a:t>
            </a:r>
            <a:r>
              <a:rPr lang="en-US" sz="3400" dirty="0" err="1">
                <a:solidFill>
                  <a:srgbClr val="365B6D"/>
                </a:solidFill>
                <a:latin typeface="+mj-lt"/>
              </a:rPr>
              <a:t>участок</a:t>
            </a:r>
            <a:endParaRPr lang="en-US" sz="3400" dirty="0">
              <a:solidFill>
                <a:srgbClr val="365B6D"/>
              </a:solidFill>
              <a:latin typeface="+mj-l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411193" y="7568510"/>
            <a:ext cx="1211312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400" dirty="0" err="1">
                <a:solidFill>
                  <a:srgbClr val="FFFFFF"/>
                </a:solidFill>
                <a:latin typeface="Open Sans Light"/>
              </a:rPr>
              <a:t>Адрес</a:t>
            </a:r>
            <a:r>
              <a:rPr lang="en-US" sz="14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j-lt"/>
              </a:rPr>
              <a:t>объекта</a:t>
            </a:r>
            <a:endParaRPr lang="en-US" sz="1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774402" y="8378268"/>
            <a:ext cx="4484893" cy="1834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13"/>
              </a:lnSpc>
            </a:pPr>
            <a:r>
              <a:rPr lang="en-US" sz="1295" dirty="0" err="1">
                <a:solidFill>
                  <a:srgbClr val="FFFFFF"/>
                </a:solidFill>
                <a:latin typeface="Open Sans Light"/>
              </a:rPr>
              <a:t>Местоположение</a:t>
            </a:r>
            <a:r>
              <a:rPr lang="en-US" sz="1295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295" dirty="0" err="1">
                <a:solidFill>
                  <a:srgbClr val="FFFFFF"/>
                </a:solidFill>
                <a:latin typeface="Open Sans Light"/>
              </a:rPr>
              <a:t>установлено</a:t>
            </a:r>
            <a:r>
              <a:rPr lang="en-US" sz="1295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295" dirty="0" err="1">
                <a:solidFill>
                  <a:srgbClr val="FFFFFF"/>
                </a:solidFill>
                <a:latin typeface="Open Sans Light"/>
              </a:rPr>
              <a:t>относительно</a:t>
            </a:r>
            <a:r>
              <a:rPr lang="en-US" sz="1295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295" dirty="0" err="1">
                <a:solidFill>
                  <a:srgbClr val="FFFFFF"/>
                </a:solidFill>
                <a:latin typeface="Open Sans Light"/>
              </a:rPr>
              <a:t>ориентира</a:t>
            </a:r>
            <a:r>
              <a:rPr lang="en-US" sz="1295" dirty="0">
                <a:solidFill>
                  <a:srgbClr val="FFFFFF"/>
                </a:solidFill>
                <a:latin typeface="Open Sans Light"/>
              </a:rPr>
              <a:t>, </a:t>
            </a:r>
            <a:r>
              <a:rPr lang="en-US" sz="1295" dirty="0" err="1">
                <a:solidFill>
                  <a:srgbClr val="FFFFFF"/>
                </a:solidFill>
                <a:latin typeface="Open Sans Light"/>
              </a:rPr>
              <a:t>расположенного</a:t>
            </a:r>
            <a:r>
              <a:rPr lang="en-US" sz="1295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295" dirty="0" err="1">
                <a:solidFill>
                  <a:srgbClr val="FFFFFF"/>
                </a:solidFill>
                <a:latin typeface="Open Sans Light"/>
              </a:rPr>
              <a:t>за</a:t>
            </a:r>
            <a:r>
              <a:rPr lang="en-US" sz="1295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295" dirty="0" err="1">
                <a:solidFill>
                  <a:srgbClr val="FFFFFF"/>
                </a:solidFill>
                <a:latin typeface="Open Sans Light"/>
              </a:rPr>
              <a:t>пределами</a:t>
            </a:r>
            <a:r>
              <a:rPr lang="en-US" sz="1295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295" dirty="0" err="1">
                <a:solidFill>
                  <a:srgbClr val="FFFFFF"/>
                </a:solidFill>
                <a:latin typeface="Open Sans Light"/>
              </a:rPr>
              <a:t>участка</a:t>
            </a:r>
            <a:r>
              <a:rPr lang="en-US" sz="1295" dirty="0">
                <a:solidFill>
                  <a:srgbClr val="FFFFFF"/>
                </a:solidFill>
                <a:latin typeface="Open Sans Light"/>
              </a:rPr>
              <a:t>. </a:t>
            </a:r>
            <a:r>
              <a:rPr lang="en-US" sz="1295" dirty="0" err="1">
                <a:solidFill>
                  <a:srgbClr val="FFFFFF"/>
                </a:solidFill>
                <a:latin typeface="Open Sans Light"/>
              </a:rPr>
              <a:t>Ориентир</a:t>
            </a:r>
            <a:r>
              <a:rPr lang="en-US" sz="1295" dirty="0">
                <a:solidFill>
                  <a:srgbClr val="FFFFFF"/>
                </a:solidFill>
                <a:latin typeface="Open Sans Light"/>
              </a:rPr>
              <a:t> </a:t>
            </a:r>
          </a:p>
          <a:p>
            <a:pPr algn="just">
              <a:lnSpc>
                <a:spcPts val="1813"/>
              </a:lnSpc>
            </a:pPr>
            <a:r>
              <a:rPr lang="en-US" sz="1295" dirty="0">
                <a:solidFill>
                  <a:srgbClr val="FFFFFF"/>
                </a:solidFill>
                <a:latin typeface="Open Sans Light"/>
              </a:rPr>
              <a:t>п. </a:t>
            </a:r>
            <a:r>
              <a:rPr lang="en-US" sz="1295" dirty="0" err="1">
                <a:solidFill>
                  <a:srgbClr val="FFFFFF"/>
                </a:solidFill>
                <a:latin typeface="Open Sans Light"/>
              </a:rPr>
              <a:t>Советский</a:t>
            </a:r>
            <a:r>
              <a:rPr lang="en-US" sz="1295" dirty="0">
                <a:solidFill>
                  <a:srgbClr val="FFFFFF"/>
                </a:solidFill>
                <a:latin typeface="Open Sans Light"/>
              </a:rPr>
              <a:t>. </a:t>
            </a:r>
            <a:r>
              <a:rPr lang="en-US" sz="1295" dirty="0" err="1">
                <a:solidFill>
                  <a:srgbClr val="FFFFFF"/>
                </a:solidFill>
                <a:latin typeface="Open Sans Light"/>
              </a:rPr>
              <a:t>Участок</a:t>
            </a:r>
            <a:r>
              <a:rPr lang="en-US" sz="1295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295" dirty="0" err="1">
                <a:solidFill>
                  <a:srgbClr val="FFFFFF"/>
                </a:solidFill>
                <a:latin typeface="Open Sans Light"/>
              </a:rPr>
              <a:t>находится</a:t>
            </a:r>
            <a:r>
              <a:rPr lang="en-US" sz="1295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295" dirty="0" err="1">
                <a:solidFill>
                  <a:srgbClr val="FFFFFF"/>
                </a:solidFill>
                <a:latin typeface="Open Sans Light"/>
              </a:rPr>
              <a:t>примерно</a:t>
            </a:r>
            <a:r>
              <a:rPr lang="en-US" sz="1295" dirty="0">
                <a:solidFill>
                  <a:srgbClr val="FFFFFF"/>
                </a:solidFill>
                <a:latin typeface="Open Sans Light"/>
              </a:rPr>
              <a:t> в 250 </a:t>
            </a:r>
            <a:r>
              <a:rPr lang="en-US" sz="1295" dirty="0" err="1">
                <a:solidFill>
                  <a:srgbClr val="FFFFFF"/>
                </a:solidFill>
                <a:latin typeface="Open Sans Light"/>
              </a:rPr>
              <a:t>метрах</a:t>
            </a:r>
            <a:r>
              <a:rPr lang="en-US" sz="1295" dirty="0">
                <a:solidFill>
                  <a:srgbClr val="FFFFFF"/>
                </a:solidFill>
                <a:latin typeface="Open Sans Light"/>
              </a:rPr>
              <a:t>, </a:t>
            </a:r>
            <a:r>
              <a:rPr lang="en-US" sz="1295" dirty="0" err="1">
                <a:solidFill>
                  <a:srgbClr val="FFFFFF"/>
                </a:solidFill>
                <a:latin typeface="Open Sans Light"/>
              </a:rPr>
              <a:t>по</a:t>
            </a:r>
            <a:r>
              <a:rPr lang="en-US" sz="1295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295" dirty="0" err="1">
                <a:solidFill>
                  <a:srgbClr val="FFFFFF"/>
                </a:solidFill>
                <a:latin typeface="Open Sans Light"/>
              </a:rPr>
              <a:t>направлению</a:t>
            </a:r>
            <a:r>
              <a:rPr lang="en-US" sz="1295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295" dirty="0" err="1">
                <a:solidFill>
                  <a:srgbClr val="FFFFFF"/>
                </a:solidFill>
                <a:latin typeface="Open Sans Light"/>
              </a:rPr>
              <a:t>на</a:t>
            </a:r>
            <a:r>
              <a:rPr lang="en-US" sz="1295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295" dirty="0" err="1">
                <a:solidFill>
                  <a:srgbClr val="FFFFFF"/>
                </a:solidFill>
                <a:latin typeface="+mj-lt"/>
              </a:rPr>
              <a:t>северо-запад</a:t>
            </a:r>
            <a:r>
              <a:rPr lang="en-US" sz="1295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295" dirty="0" err="1">
                <a:solidFill>
                  <a:srgbClr val="FFFFFF"/>
                </a:solidFill>
                <a:latin typeface="Open Sans Light"/>
              </a:rPr>
              <a:t>от</a:t>
            </a:r>
            <a:r>
              <a:rPr lang="en-US" sz="1295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295" dirty="0" err="1">
                <a:solidFill>
                  <a:srgbClr val="FFFFFF"/>
                </a:solidFill>
                <a:latin typeface="Open Sans Light"/>
              </a:rPr>
              <a:t>ориентира</a:t>
            </a:r>
            <a:r>
              <a:rPr lang="en-US" sz="1295" dirty="0">
                <a:solidFill>
                  <a:srgbClr val="FFFFFF"/>
                </a:solidFill>
                <a:latin typeface="Open Sans Light"/>
              </a:rPr>
              <a:t>. </a:t>
            </a:r>
            <a:r>
              <a:rPr lang="en-US" sz="1295" dirty="0" err="1">
                <a:solidFill>
                  <a:srgbClr val="FFFFFF"/>
                </a:solidFill>
                <a:latin typeface="Open Sans Light"/>
              </a:rPr>
              <a:t>Почтовый</a:t>
            </a:r>
            <a:r>
              <a:rPr lang="en-US" sz="1295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295" dirty="0" err="1">
                <a:solidFill>
                  <a:srgbClr val="FFFFFF"/>
                </a:solidFill>
                <a:latin typeface="Open Sans Light"/>
              </a:rPr>
              <a:t>адрес</a:t>
            </a:r>
            <a:r>
              <a:rPr lang="en-US" sz="1295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295" dirty="0" err="1">
                <a:solidFill>
                  <a:srgbClr val="FFFFFF"/>
                </a:solidFill>
                <a:latin typeface="Open Sans Light"/>
              </a:rPr>
              <a:t>ориентира</a:t>
            </a:r>
            <a:r>
              <a:rPr lang="en-US" sz="1295" dirty="0">
                <a:solidFill>
                  <a:srgbClr val="FFFFFF"/>
                </a:solidFill>
                <a:latin typeface="Open Sans Light"/>
              </a:rPr>
              <a:t>: </a:t>
            </a:r>
            <a:r>
              <a:rPr lang="en-US" sz="1295" dirty="0" err="1">
                <a:solidFill>
                  <a:srgbClr val="FFFFFF"/>
                </a:solidFill>
                <a:latin typeface="Open Sans Light"/>
              </a:rPr>
              <a:t>обл</a:t>
            </a:r>
            <a:r>
              <a:rPr lang="en-US" sz="1295" dirty="0">
                <a:solidFill>
                  <a:srgbClr val="FFFFFF"/>
                </a:solidFill>
                <a:latin typeface="Open Sans Light"/>
              </a:rPr>
              <a:t>. </a:t>
            </a:r>
            <a:r>
              <a:rPr lang="en-US" sz="1295" dirty="0" err="1">
                <a:solidFill>
                  <a:srgbClr val="FFFFFF"/>
                </a:solidFill>
                <a:latin typeface="Open Sans Light"/>
              </a:rPr>
              <a:t>Архангельская</a:t>
            </a:r>
            <a:r>
              <a:rPr lang="en-US" sz="1295" dirty="0">
                <a:solidFill>
                  <a:srgbClr val="FFFFFF"/>
                </a:solidFill>
                <a:latin typeface="Open Sans Light"/>
              </a:rPr>
              <a:t>, р-н </a:t>
            </a:r>
            <a:r>
              <a:rPr lang="en-US" sz="1295" dirty="0" err="1">
                <a:solidFill>
                  <a:srgbClr val="FFFFFF"/>
                </a:solidFill>
                <a:latin typeface="Open Sans Light"/>
              </a:rPr>
              <a:t>Устьянский</a:t>
            </a:r>
            <a:r>
              <a:rPr lang="en-US" sz="1295" dirty="0">
                <a:solidFill>
                  <a:srgbClr val="FFFFFF"/>
                </a:solidFill>
                <a:latin typeface="Open Sans Light"/>
              </a:rPr>
              <a:t>, с/а </a:t>
            </a:r>
            <a:r>
              <a:rPr lang="en-US" sz="1295" dirty="0" err="1">
                <a:solidFill>
                  <a:srgbClr val="FFFFFF"/>
                </a:solidFill>
                <a:latin typeface="Open Sans Light"/>
              </a:rPr>
              <a:t>Шангальская</a:t>
            </a:r>
            <a:r>
              <a:rPr lang="en-US" sz="1295" dirty="0">
                <a:solidFill>
                  <a:srgbClr val="FFFFFF"/>
                </a:solidFill>
                <a:latin typeface="Open Sans Light"/>
              </a:rPr>
              <a:t>, </a:t>
            </a:r>
          </a:p>
          <a:p>
            <a:pPr algn="just">
              <a:lnSpc>
                <a:spcPts val="1813"/>
              </a:lnSpc>
            </a:pPr>
            <a:r>
              <a:rPr lang="en-US" sz="1112" dirty="0">
                <a:solidFill>
                  <a:srgbClr val="FFFFFF"/>
                </a:solidFill>
                <a:latin typeface="Arimo"/>
              </a:rPr>
              <a:t>п. </a:t>
            </a:r>
            <a:r>
              <a:rPr lang="en-US" sz="1112" dirty="0" err="1">
                <a:solidFill>
                  <a:srgbClr val="FFFFFF"/>
                </a:solidFill>
                <a:latin typeface="Arimo"/>
              </a:rPr>
              <a:t>Советский</a:t>
            </a:r>
            <a:endParaRPr lang="en-US" sz="1112" dirty="0">
              <a:solidFill>
                <a:srgbClr val="FFFFFF"/>
              </a:solidFill>
              <a:latin typeface="Arimo"/>
            </a:endParaRPr>
          </a:p>
          <a:p>
            <a:pPr algn="just">
              <a:lnSpc>
                <a:spcPts val="1813"/>
              </a:lnSpc>
            </a:pPr>
            <a:endParaRPr lang="en-US" sz="1112" dirty="0">
              <a:solidFill>
                <a:srgbClr val="FFFFFF"/>
              </a:solidFill>
              <a:latin typeface="Arimo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539294" y="7568510"/>
            <a:ext cx="1678632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 dirty="0" err="1">
                <a:solidFill>
                  <a:srgbClr val="FFFFFF"/>
                </a:solidFill>
                <a:latin typeface="Open Sans Light"/>
              </a:rPr>
              <a:t>Кадастровый</a:t>
            </a:r>
            <a:r>
              <a:rPr lang="en-US" sz="14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Light"/>
              </a:rPr>
              <a:t>номер</a:t>
            </a:r>
            <a:endParaRPr lang="en-US" sz="140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4218014" y="7568510"/>
            <a:ext cx="1243757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 dirty="0" err="1">
                <a:solidFill>
                  <a:srgbClr val="FFFFFF"/>
                </a:solidFill>
                <a:latin typeface="+mj-lt"/>
              </a:rPr>
              <a:t>Площадь</a:t>
            </a:r>
            <a:r>
              <a:rPr lang="en-US" sz="1400" dirty="0">
                <a:solidFill>
                  <a:srgbClr val="FFFFFF"/>
                </a:solidFill>
                <a:latin typeface="Open Sans Light"/>
              </a:rPr>
              <a:t>, </a:t>
            </a:r>
            <a:r>
              <a:rPr lang="en-US" sz="1400" dirty="0" err="1">
                <a:solidFill>
                  <a:srgbClr val="FFFFFF"/>
                </a:solidFill>
                <a:latin typeface="Open Sans Light"/>
              </a:rPr>
              <a:t>кв.м</a:t>
            </a:r>
            <a:r>
              <a:rPr lang="en-US" sz="1400" dirty="0">
                <a:solidFill>
                  <a:srgbClr val="FFFFFF"/>
                </a:solidFill>
                <a:latin typeface="Open Sans Light"/>
              </a:rPr>
              <a:t>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72210" y="8732597"/>
            <a:ext cx="1445716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 dirty="0">
                <a:solidFill>
                  <a:srgbClr val="FFFFFF"/>
                </a:solidFill>
                <a:latin typeface="+mj-lt"/>
              </a:rPr>
              <a:t>29:18:111001:210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817004" y="8608772"/>
            <a:ext cx="1032596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 dirty="0">
                <a:solidFill>
                  <a:srgbClr val="FFFFFF"/>
                </a:solidFill>
                <a:latin typeface="+mj-lt"/>
              </a:rPr>
              <a:t>36196</a:t>
            </a:r>
          </a:p>
          <a:p>
            <a:pPr algn="ctr">
              <a:lnSpc>
                <a:spcPts val="1959"/>
              </a:lnSpc>
            </a:pPr>
            <a:endParaRPr lang="en-US" sz="1400" dirty="0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1447801" y="1371260"/>
            <a:ext cx="5897480" cy="5022404"/>
            <a:chOff x="0" y="0"/>
            <a:chExt cx="7260734" cy="6159049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 cstate="print"/>
            <a:srcRect l="9486" r="9486"/>
            <a:stretch>
              <a:fillRect/>
            </a:stretch>
          </p:blipFill>
          <p:spPr>
            <a:xfrm>
              <a:off x="0" y="0"/>
              <a:ext cx="7260734" cy="6159049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0" y="0"/>
            <a:ext cx="1007402" cy="568861"/>
            <a:chOff x="0" y="0"/>
            <a:chExt cx="2278099" cy="1950373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3" cstate="print"/>
            <a:srcRect l="10911" r="10911"/>
            <a:stretch>
              <a:fillRect/>
            </a:stretch>
          </p:blipFill>
          <p:spPr>
            <a:xfrm>
              <a:off x="0" y="0"/>
              <a:ext cx="2278099" cy="1950373"/>
            </a:xfrm>
            <a:prstGeom prst="rect">
              <a:avLst/>
            </a:prstGeom>
          </p:spPr>
        </p:pic>
      </p:grpSp>
      <p:sp>
        <p:nvSpPr>
          <p:cNvPr id="28" name="TextBox 28"/>
          <p:cNvSpPr txBox="1"/>
          <p:nvPr/>
        </p:nvSpPr>
        <p:spPr>
          <a:xfrm>
            <a:off x="1708574" y="52985"/>
            <a:ext cx="15878254" cy="48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8"/>
              </a:lnSpc>
            </a:pPr>
            <a:r>
              <a:rPr lang="en-US" sz="1400" dirty="0" err="1">
                <a:solidFill>
                  <a:srgbClr val="F2F1EC"/>
                </a:solidFill>
                <a:latin typeface="Open Sans Light"/>
              </a:rPr>
              <a:t>Комитет</a:t>
            </a:r>
            <a:r>
              <a:rPr lang="en-US" sz="1400" dirty="0">
                <a:solidFill>
                  <a:srgbClr val="F2F1EC"/>
                </a:solidFill>
                <a:latin typeface="Open Sans Light"/>
              </a:rPr>
              <a:t> </a:t>
            </a:r>
            <a:r>
              <a:rPr lang="en-US" sz="1400" dirty="0" err="1">
                <a:solidFill>
                  <a:srgbClr val="F2F1EC"/>
                </a:solidFill>
                <a:latin typeface="Open Sans Light"/>
              </a:rPr>
              <a:t>по</a:t>
            </a:r>
            <a:r>
              <a:rPr lang="en-US" sz="1400" dirty="0">
                <a:solidFill>
                  <a:srgbClr val="F2F1EC"/>
                </a:solidFill>
                <a:latin typeface="Open Sans Light"/>
              </a:rPr>
              <a:t> </a:t>
            </a:r>
            <a:r>
              <a:rPr lang="en-US" sz="1400" dirty="0" err="1">
                <a:solidFill>
                  <a:srgbClr val="F2F1EC"/>
                </a:solidFill>
                <a:latin typeface="Open Sans Light"/>
              </a:rPr>
              <a:t>управлению</a:t>
            </a:r>
            <a:r>
              <a:rPr lang="en-US" sz="1400" dirty="0">
                <a:solidFill>
                  <a:srgbClr val="F2F1EC"/>
                </a:solidFill>
                <a:latin typeface="Open Sans Light"/>
              </a:rPr>
              <a:t> </a:t>
            </a:r>
            <a:r>
              <a:rPr lang="en-US" sz="1400" dirty="0" err="1">
                <a:solidFill>
                  <a:srgbClr val="F2F1EC"/>
                </a:solidFill>
                <a:latin typeface="Open Sans Light"/>
              </a:rPr>
              <a:t>муниципальным</a:t>
            </a:r>
            <a:r>
              <a:rPr lang="en-US" sz="1400" dirty="0">
                <a:solidFill>
                  <a:srgbClr val="F2F1EC"/>
                </a:solidFill>
                <a:latin typeface="Open Sans Light"/>
              </a:rPr>
              <a:t> </a:t>
            </a:r>
            <a:r>
              <a:rPr lang="en-US" sz="1400" dirty="0" err="1">
                <a:solidFill>
                  <a:srgbClr val="F2F1EC"/>
                </a:solidFill>
                <a:latin typeface="Open Sans Light"/>
              </a:rPr>
              <a:t>имуществом</a:t>
            </a:r>
            <a:r>
              <a:rPr lang="en-US" sz="1400" dirty="0">
                <a:solidFill>
                  <a:srgbClr val="F2F1EC"/>
                </a:solidFill>
                <a:latin typeface="Open Sans Light"/>
              </a:rPr>
              <a:t> </a:t>
            </a:r>
            <a:r>
              <a:rPr lang="en-US" sz="1400" dirty="0" err="1">
                <a:solidFill>
                  <a:srgbClr val="F2F1EC"/>
                </a:solidFill>
                <a:latin typeface="Open Sans Light"/>
              </a:rPr>
              <a:t>администрации</a:t>
            </a:r>
            <a:r>
              <a:rPr lang="en-US" sz="1400" dirty="0">
                <a:solidFill>
                  <a:srgbClr val="F2F1EC"/>
                </a:solidFill>
                <a:latin typeface="Open Sans Light"/>
              </a:rPr>
              <a:t> </a:t>
            </a:r>
            <a:r>
              <a:rPr lang="en-US" sz="1400" dirty="0" err="1">
                <a:solidFill>
                  <a:srgbClr val="F2F1EC"/>
                </a:solidFill>
                <a:latin typeface="Open Sans Light"/>
              </a:rPr>
              <a:t>Устьянского</a:t>
            </a:r>
            <a:r>
              <a:rPr lang="en-US" sz="1400" dirty="0">
                <a:solidFill>
                  <a:srgbClr val="F2F1EC"/>
                </a:solidFill>
                <a:latin typeface="Open Sans Light"/>
              </a:rPr>
              <a:t> </a:t>
            </a:r>
            <a:r>
              <a:rPr lang="en-US" sz="1400" dirty="0" err="1">
                <a:solidFill>
                  <a:srgbClr val="F2F1EC"/>
                </a:solidFill>
                <a:latin typeface="Open Sans Light"/>
              </a:rPr>
              <a:t>муниципального</a:t>
            </a:r>
            <a:r>
              <a:rPr lang="en-US" sz="1400" dirty="0">
                <a:solidFill>
                  <a:srgbClr val="F2F1EC"/>
                </a:solidFill>
                <a:latin typeface="Open Sans Light"/>
              </a:rPr>
              <a:t> </a:t>
            </a:r>
            <a:r>
              <a:rPr lang="en-US" sz="1400" dirty="0" err="1">
                <a:solidFill>
                  <a:srgbClr val="F2F1EC"/>
                </a:solidFill>
                <a:latin typeface="Open Sans Light"/>
              </a:rPr>
              <a:t>района</a:t>
            </a:r>
            <a:endParaRPr lang="en-US" sz="1400" dirty="0">
              <a:solidFill>
                <a:srgbClr val="F2F1EC"/>
              </a:solidFill>
              <a:latin typeface="Open Sans Light"/>
            </a:endParaRPr>
          </a:p>
        </p:txBody>
      </p:sp>
      <p:grpSp>
        <p:nvGrpSpPr>
          <p:cNvPr id="29" name="Group 26"/>
          <p:cNvGrpSpPr/>
          <p:nvPr/>
        </p:nvGrpSpPr>
        <p:grpSpPr>
          <a:xfrm>
            <a:off x="1007403" y="0"/>
            <a:ext cx="17280597" cy="568861"/>
            <a:chOff x="0" y="0"/>
            <a:chExt cx="5608349" cy="553543"/>
          </a:xfrm>
        </p:grpSpPr>
        <p:sp>
          <p:nvSpPr>
            <p:cNvPr id="30" name="Freeform 27"/>
            <p:cNvSpPr/>
            <p:nvPr/>
          </p:nvSpPr>
          <p:spPr>
            <a:xfrm>
              <a:off x="0" y="0"/>
              <a:ext cx="5608349" cy="553543"/>
            </a:xfrm>
            <a:custGeom>
              <a:avLst/>
              <a:gdLst/>
              <a:ahLst/>
              <a:cxnLst/>
              <a:rect l="l" t="t" r="r" b="b"/>
              <a:pathLst>
                <a:path w="5608349" h="553543">
                  <a:moveTo>
                    <a:pt x="0" y="0"/>
                  </a:moveTo>
                  <a:lnTo>
                    <a:pt x="5608349" y="0"/>
                  </a:lnTo>
                  <a:lnTo>
                    <a:pt x="5608349" y="553543"/>
                  </a:lnTo>
                  <a:lnTo>
                    <a:pt x="0" y="553543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sp>
        <p:nvSpPr>
          <p:cNvPr id="33" name="Прямоугольник 32"/>
          <p:cNvSpPr/>
          <p:nvPr/>
        </p:nvSpPr>
        <p:spPr>
          <a:xfrm>
            <a:off x="2804500" y="-151142"/>
            <a:ext cx="12519859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558"/>
              </a:lnSpc>
            </a:pPr>
            <a:r>
              <a:rPr lang="en-US" dirty="0" err="1">
                <a:solidFill>
                  <a:srgbClr val="F2F1EC"/>
                </a:solidFill>
                <a:latin typeface="Open Sans Light"/>
              </a:rPr>
              <a:t>Комитет</a:t>
            </a:r>
            <a:r>
              <a:rPr lang="en-US" dirty="0">
                <a:solidFill>
                  <a:srgbClr val="F2F1EC"/>
                </a:solidFill>
                <a:latin typeface="Open Sans Light"/>
              </a:rPr>
              <a:t> </a:t>
            </a:r>
            <a:r>
              <a:rPr lang="en-US" dirty="0" err="1">
                <a:solidFill>
                  <a:srgbClr val="F2F1EC"/>
                </a:solidFill>
                <a:latin typeface="Open Sans Light"/>
              </a:rPr>
              <a:t>по</a:t>
            </a:r>
            <a:r>
              <a:rPr lang="en-US" dirty="0">
                <a:solidFill>
                  <a:srgbClr val="F2F1EC"/>
                </a:solidFill>
                <a:latin typeface="Open Sans Light"/>
              </a:rPr>
              <a:t> </a:t>
            </a:r>
            <a:r>
              <a:rPr lang="en-US" dirty="0" err="1">
                <a:solidFill>
                  <a:srgbClr val="F2F1EC"/>
                </a:solidFill>
                <a:latin typeface="Open Sans Light"/>
              </a:rPr>
              <a:t>управлению</a:t>
            </a:r>
            <a:r>
              <a:rPr lang="en-US" dirty="0">
                <a:solidFill>
                  <a:srgbClr val="F2F1EC"/>
                </a:solidFill>
                <a:latin typeface="Open Sans Light"/>
              </a:rPr>
              <a:t> </a:t>
            </a:r>
            <a:r>
              <a:rPr lang="en-US" dirty="0" err="1">
                <a:solidFill>
                  <a:srgbClr val="F2F1EC"/>
                </a:solidFill>
                <a:latin typeface="+mj-lt"/>
              </a:rPr>
              <a:t>муниципальным</a:t>
            </a:r>
            <a:r>
              <a:rPr lang="en-US" dirty="0">
                <a:solidFill>
                  <a:srgbClr val="F2F1EC"/>
                </a:solidFill>
                <a:latin typeface="Open Sans Light"/>
              </a:rPr>
              <a:t> </a:t>
            </a:r>
            <a:r>
              <a:rPr lang="en-US" sz="2000" dirty="0" err="1">
                <a:solidFill>
                  <a:srgbClr val="F2F1EC"/>
                </a:solidFill>
                <a:latin typeface="Open Sans Light"/>
              </a:rPr>
              <a:t>имуществом</a:t>
            </a:r>
            <a:r>
              <a:rPr lang="en-US" dirty="0">
                <a:solidFill>
                  <a:srgbClr val="F2F1EC"/>
                </a:solidFill>
                <a:latin typeface="Open Sans Light"/>
              </a:rPr>
              <a:t> </a:t>
            </a:r>
            <a:r>
              <a:rPr lang="en-US" dirty="0" err="1">
                <a:solidFill>
                  <a:srgbClr val="F2F1EC"/>
                </a:solidFill>
                <a:latin typeface="Open Sans Light"/>
              </a:rPr>
              <a:t>администрации</a:t>
            </a:r>
            <a:r>
              <a:rPr lang="en-US" dirty="0">
                <a:solidFill>
                  <a:srgbClr val="F2F1EC"/>
                </a:solidFill>
                <a:latin typeface="Open Sans Light"/>
              </a:rPr>
              <a:t> </a:t>
            </a:r>
            <a:r>
              <a:rPr lang="en-US" dirty="0" err="1">
                <a:solidFill>
                  <a:srgbClr val="F2F1EC"/>
                </a:solidFill>
                <a:latin typeface="Open Sans Light"/>
              </a:rPr>
              <a:t>Устьянского</a:t>
            </a:r>
            <a:r>
              <a:rPr lang="en-US" dirty="0">
                <a:solidFill>
                  <a:srgbClr val="F2F1EC"/>
                </a:solidFill>
                <a:latin typeface="Open Sans Light"/>
              </a:rPr>
              <a:t> </a:t>
            </a:r>
            <a:r>
              <a:rPr lang="en-US" dirty="0" err="1">
                <a:solidFill>
                  <a:srgbClr val="F2F1EC"/>
                </a:solidFill>
                <a:latin typeface="Open Sans Light"/>
              </a:rPr>
              <a:t>муниципального</a:t>
            </a:r>
            <a:r>
              <a:rPr lang="en-US" dirty="0">
                <a:solidFill>
                  <a:srgbClr val="F2F1EC"/>
                </a:solidFill>
                <a:latin typeface="Open Sans Light"/>
              </a:rPr>
              <a:t> </a:t>
            </a:r>
            <a:r>
              <a:rPr lang="en-US" dirty="0" err="1">
                <a:solidFill>
                  <a:srgbClr val="F2F1EC"/>
                </a:solidFill>
                <a:latin typeface="Open Sans Light"/>
              </a:rPr>
              <a:t>района</a:t>
            </a:r>
            <a:endParaRPr lang="en-US" dirty="0">
              <a:solidFill>
                <a:srgbClr val="F2F1EC"/>
              </a:solidFill>
              <a:latin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53021" y="2464861"/>
            <a:ext cx="10220936" cy="1827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365B6D"/>
                </a:solidFill>
              </a:rPr>
              <a:t>ОБЪЕКТ № 4</a:t>
            </a:r>
          </a:p>
          <a:p>
            <a:pPr algn="ctr">
              <a:lnSpc>
                <a:spcPts val="2940"/>
              </a:lnSpc>
            </a:pPr>
            <a:r>
              <a:rPr lang="en-US" sz="2100" dirty="0" err="1">
                <a:solidFill>
                  <a:srgbClr val="365B6D"/>
                </a:solidFill>
              </a:rPr>
              <a:t>Арендная</a:t>
            </a:r>
            <a:r>
              <a:rPr lang="en-US" sz="2100" dirty="0">
                <a:solidFill>
                  <a:srgbClr val="365B6D"/>
                </a:solidFill>
              </a:rPr>
              <a:t> </a:t>
            </a:r>
            <a:r>
              <a:rPr lang="en-US" sz="2100" dirty="0" err="1">
                <a:solidFill>
                  <a:srgbClr val="365B6D"/>
                </a:solidFill>
              </a:rPr>
              <a:t>ставка</a:t>
            </a:r>
            <a:r>
              <a:rPr lang="en-US" sz="2100" dirty="0">
                <a:solidFill>
                  <a:srgbClr val="365B6D"/>
                </a:solidFill>
              </a:rPr>
              <a:t> </a:t>
            </a:r>
            <a:r>
              <a:rPr lang="en-US" sz="2100" dirty="0" err="1">
                <a:solidFill>
                  <a:srgbClr val="365B6D"/>
                </a:solidFill>
              </a:rPr>
              <a:t>подлежитопределению</a:t>
            </a:r>
            <a:r>
              <a:rPr lang="en-US" sz="2100" dirty="0">
                <a:solidFill>
                  <a:srgbClr val="365B6D"/>
                </a:solidFill>
              </a:rPr>
              <a:t> </a:t>
            </a:r>
            <a:r>
              <a:rPr lang="en-US" sz="2100" dirty="0" err="1">
                <a:solidFill>
                  <a:srgbClr val="365B6D"/>
                </a:solidFill>
              </a:rPr>
              <a:t>на</a:t>
            </a:r>
            <a:r>
              <a:rPr lang="en-US" sz="2100" dirty="0">
                <a:solidFill>
                  <a:srgbClr val="365B6D"/>
                </a:solidFill>
              </a:rPr>
              <a:t> </a:t>
            </a:r>
            <a:r>
              <a:rPr lang="en-US" sz="2100" dirty="0" err="1">
                <a:solidFill>
                  <a:srgbClr val="365B6D"/>
                </a:solidFill>
              </a:rPr>
              <a:t>основании</a:t>
            </a:r>
            <a:r>
              <a:rPr lang="en-US" sz="2100" dirty="0">
                <a:solidFill>
                  <a:srgbClr val="365B6D"/>
                </a:solidFill>
              </a:rPr>
              <a:t> </a:t>
            </a:r>
            <a:r>
              <a:rPr lang="en-US" sz="2100" dirty="0" err="1">
                <a:solidFill>
                  <a:srgbClr val="365B6D"/>
                </a:solidFill>
              </a:rPr>
              <a:t>отчета</a:t>
            </a:r>
            <a:r>
              <a:rPr lang="en-US" sz="2100" dirty="0">
                <a:solidFill>
                  <a:srgbClr val="365B6D"/>
                </a:solidFill>
              </a:rPr>
              <a:t> </a:t>
            </a:r>
            <a:r>
              <a:rPr lang="en-US" sz="2100" dirty="0" err="1">
                <a:solidFill>
                  <a:srgbClr val="365B6D"/>
                </a:solidFill>
              </a:rPr>
              <a:t>независимого</a:t>
            </a:r>
            <a:r>
              <a:rPr lang="en-US" sz="2100" dirty="0">
                <a:solidFill>
                  <a:srgbClr val="365B6D"/>
                </a:solidFill>
              </a:rPr>
              <a:t> </a:t>
            </a:r>
            <a:r>
              <a:rPr lang="en-US" sz="2100" dirty="0" err="1">
                <a:solidFill>
                  <a:srgbClr val="365B6D"/>
                </a:solidFill>
              </a:rPr>
              <a:t>оценщика</a:t>
            </a:r>
            <a:endParaRPr lang="en-US" sz="2100" dirty="0">
              <a:solidFill>
                <a:srgbClr val="365B6D"/>
              </a:solidFill>
            </a:endParaRPr>
          </a:p>
          <a:p>
            <a:pPr algn="ctr">
              <a:lnSpc>
                <a:spcPts val="2940"/>
              </a:lnSpc>
            </a:pPr>
            <a:r>
              <a:rPr lang="en-US" sz="2100" dirty="0" err="1">
                <a:solidFill>
                  <a:srgbClr val="365B6D"/>
                </a:solidFill>
              </a:rPr>
              <a:t>Срок</a:t>
            </a:r>
            <a:r>
              <a:rPr lang="en-US" sz="2100" dirty="0">
                <a:solidFill>
                  <a:srgbClr val="365B6D"/>
                </a:solidFill>
              </a:rPr>
              <a:t> </a:t>
            </a:r>
            <a:r>
              <a:rPr lang="en-US" sz="2100" dirty="0" err="1">
                <a:solidFill>
                  <a:srgbClr val="365B6D"/>
                </a:solidFill>
              </a:rPr>
              <a:t>аренды</a:t>
            </a:r>
            <a:r>
              <a:rPr lang="en-US" sz="2100" dirty="0">
                <a:solidFill>
                  <a:srgbClr val="365B6D"/>
                </a:solidFill>
              </a:rPr>
              <a:t>: </a:t>
            </a:r>
            <a:r>
              <a:rPr lang="en-US" sz="2100" dirty="0" err="1">
                <a:solidFill>
                  <a:srgbClr val="365B6D"/>
                </a:solidFill>
              </a:rPr>
              <a:t>долгосрочная</a:t>
            </a:r>
            <a:endParaRPr lang="en-US" sz="2100" dirty="0">
              <a:solidFill>
                <a:srgbClr val="365B6D"/>
              </a:solidFill>
            </a:endParaRPr>
          </a:p>
          <a:p>
            <a:pPr algn="ctr">
              <a:lnSpc>
                <a:spcPts val="2940"/>
              </a:lnSpc>
            </a:pPr>
            <a:r>
              <a:rPr lang="en-US" sz="2100" dirty="0" err="1">
                <a:solidFill>
                  <a:srgbClr val="365B6D"/>
                </a:solidFill>
              </a:rPr>
              <a:t>Кадастровая</a:t>
            </a:r>
            <a:r>
              <a:rPr lang="en-US" sz="2100" dirty="0">
                <a:solidFill>
                  <a:srgbClr val="365B6D"/>
                </a:solidFill>
              </a:rPr>
              <a:t> </a:t>
            </a:r>
            <a:r>
              <a:rPr lang="en-US" sz="2100" dirty="0" err="1">
                <a:solidFill>
                  <a:srgbClr val="365B6D"/>
                </a:solidFill>
              </a:rPr>
              <a:t>стоимость</a:t>
            </a:r>
            <a:r>
              <a:rPr lang="en-US" sz="2100" dirty="0">
                <a:solidFill>
                  <a:srgbClr val="365B6D"/>
                </a:solidFill>
              </a:rPr>
              <a:t> 470 584,00 </a:t>
            </a:r>
            <a:r>
              <a:rPr lang="en-US" sz="2100" dirty="0" err="1">
                <a:solidFill>
                  <a:srgbClr val="365B6D"/>
                </a:solidFill>
              </a:rPr>
              <a:t>руб</a:t>
            </a:r>
            <a:r>
              <a:rPr lang="en-US" sz="2100" dirty="0">
                <a:solidFill>
                  <a:srgbClr val="365B6D"/>
                </a:solidFill>
              </a:rPr>
              <a:t>.</a:t>
            </a:r>
          </a:p>
          <a:p>
            <a:pPr algn="ctr">
              <a:lnSpc>
                <a:spcPts val="2940"/>
              </a:lnSpc>
            </a:pPr>
            <a:endParaRPr lang="en-US" sz="2100" dirty="0">
              <a:solidFill>
                <a:srgbClr val="365B6D"/>
              </a:solidFill>
              <a:latin typeface="Arimo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959202" y="7882239"/>
            <a:ext cx="4838816" cy="841932"/>
            <a:chOff x="0" y="0"/>
            <a:chExt cx="1636834" cy="2848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36834" cy="284801"/>
            </a:xfrm>
            <a:custGeom>
              <a:avLst/>
              <a:gdLst/>
              <a:ahLst/>
              <a:cxnLst/>
              <a:rect l="l" t="t" r="r" b="b"/>
              <a:pathLst>
                <a:path w="1636834" h="284801">
                  <a:moveTo>
                    <a:pt x="0" y="0"/>
                  </a:moveTo>
                  <a:lnTo>
                    <a:pt x="1636834" y="0"/>
                  </a:lnTo>
                  <a:lnTo>
                    <a:pt x="1636834" y="284801"/>
                  </a:lnTo>
                  <a:lnTo>
                    <a:pt x="0" y="284801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959202" y="9016443"/>
            <a:ext cx="4838816" cy="841932"/>
            <a:chOff x="0" y="0"/>
            <a:chExt cx="1636834" cy="28480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6834" cy="284801"/>
            </a:xfrm>
            <a:custGeom>
              <a:avLst/>
              <a:gdLst/>
              <a:ahLst/>
              <a:cxnLst/>
              <a:rect l="l" t="t" r="r" b="b"/>
              <a:pathLst>
                <a:path w="1636834" h="284801">
                  <a:moveTo>
                    <a:pt x="0" y="0"/>
                  </a:moveTo>
                  <a:lnTo>
                    <a:pt x="1636834" y="0"/>
                  </a:lnTo>
                  <a:lnTo>
                    <a:pt x="1636834" y="284801"/>
                  </a:lnTo>
                  <a:lnTo>
                    <a:pt x="0" y="284801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420484" y="7882239"/>
            <a:ext cx="4838816" cy="841932"/>
            <a:chOff x="0" y="0"/>
            <a:chExt cx="1636834" cy="28480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36834" cy="284801"/>
            </a:xfrm>
            <a:custGeom>
              <a:avLst/>
              <a:gdLst/>
              <a:ahLst/>
              <a:cxnLst/>
              <a:rect l="l" t="t" r="r" b="b"/>
              <a:pathLst>
                <a:path w="1636834" h="284801">
                  <a:moveTo>
                    <a:pt x="0" y="0"/>
                  </a:moveTo>
                  <a:lnTo>
                    <a:pt x="1636834" y="0"/>
                  </a:lnTo>
                  <a:lnTo>
                    <a:pt x="1636834" y="284801"/>
                  </a:lnTo>
                  <a:lnTo>
                    <a:pt x="0" y="284801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2420484" y="9016443"/>
            <a:ext cx="4838816" cy="841932"/>
            <a:chOff x="0" y="0"/>
            <a:chExt cx="1636834" cy="28480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36834" cy="284801"/>
            </a:xfrm>
            <a:custGeom>
              <a:avLst/>
              <a:gdLst/>
              <a:ahLst/>
              <a:cxnLst/>
              <a:rect l="l" t="t" r="r" b="b"/>
              <a:pathLst>
                <a:path w="1636834" h="284801">
                  <a:moveTo>
                    <a:pt x="0" y="0"/>
                  </a:moveTo>
                  <a:lnTo>
                    <a:pt x="1636834" y="0"/>
                  </a:lnTo>
                  <a:lnTo>
                    <a:pt x="1636834" y="284801"/>
                  </a:lnTo>
                  <a:lnTo>
                    <a:pt x="0" y="284801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97441" y="7882239"/>
            <a:ext cx="4838816" cy="841932"/>
            <a:chOff x="0" y="0"/>
            <a:chExt cx="1636834" cy="28480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36834" cy="284801"/>
            </a:xfrm>
            <a:custGeom>
              <a:avLst/>
              <a:gdLst/>
              <a:ahLst/>
              <a:cxnLst/>
              <a:rect l="l" t="t" r="r" b="b"/>
              <a:pathLst>
                <a:path w="1636834" h="284801">
                  <a:moveTo>
                    <a:pt x="0" y="0"/>
                  </a:moveTo>
                  <a:lnTo>
                    <a:pt x="1636834" y="0"/>
                  </a:lnTo>
                  <a:lnTo>
                    <a:pt x="1636834" y="284801"/>
                  </a:lnTo>
                  <a:lnTo>
                    <a:pt x="0" y="284801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597441" y="9016443"/>
            <a:ext cx="4838816" cy="1038500"/>
            <a:chOff x="0" y="0"/>
            <a:chExt cx="1636834" cy="35129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36834" cy="351295"/>
            </a:xfrm>
            <a:custGeom>
              <a:avLst/>
              <a:gdLst/>
              <a:ahLst/>
              <a:cxnLst/>
              <a:rect l="l" t="t" r="r" b="b"/>
              <a:pathLst>
                <a:path w="1636834" h="351295">
                  <a:moveTo>
                    <a:pt x="0" y="0"/>
                  </a:moveTo>
                  <a:lnTo>
                    <a:pt x="1636834" y="0"/>
                  </a:lnTo>
                  <a:lnTo>
                    <a:pt x="1636834" y="351295"/>
                  </a:lnTo>
                  <a:lnTo>
                    <a:pt x="0" y="351295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3840302" y="6851171"/>
            <a:ext cx="11502514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 err="1">
                <a:solidFill>
                  <a:srgbClr val="365B6D"/>
                </a:solidFill>
                <a:latin typeface="+mj-lt"/>
              </a:rPr>
              <a:t>Наименование</a:t>
            </a:r>
            <a:r>
              <a:rPr lang="en-US" sz="3400" dirty="0">
                <a:solidFill>
                  <a:srgbClr val="365B6D"/>
                </a:solidFill>
                <a:latin typeface="+mj-lt"/>
              </a:rPr>
              <a:t> </a:t>
            </a:r>
            <a:r>
              <a:rPr lang="en-US" sz="3400" dirty="0" err="1">
                <a:solidFill>
                  <a:srgbClr val="365B6D"/>
                </a:solidFill>
                <a:latin typeface="+mj-lt"/>
              </a:rPr>
              <a:t>объекта</a:t>
            </a:r>
            <a:r>
              <a:rPr lang="en-US" sz="3400" dirty="0">
                <a:solidFill>
                  <a:srgbClr val="365B6D"/>
                </a:solidFill>
                <a:latin typeface="+mj-lt"/>
              </a:rPr>
              <a:t>: </a:t>
            </a:r>
            <a:r>
              <a:rPr lang="en-US" sz="3400" dirty="0" err="1">
                <a:solidFill>
                  <a:srgbClr val="365B6D"/>
                </a:solidFill>
                <a:latin typeface="+mj-lt"/>
              </a:rPr>
              <a:t>Земельный</a:t>
            </a:r>
            <a:r>
              <a:rPr lang="en-US" sz="3400" dirty="0">
                <a:solidFill>
                  <a:srgbClr val="365B6D"/>
                </a:solidFill>
                <a:latin typeface="+mj-lt"/>
              </a:rPr>
              <a:t> </a:t>
            </a:r>
            <a:r>
              <a:rPr lang="en-US" sz="3400" dirty="0" err="1">
                <a:solidFill>
                  <a:srgbClr val="365B6D"/>
                </a:solidFill>
                <a:latin typeface="+mj-lt"/>
              </a:rPr>
              <a:t>участок</a:t>
            </a:r>
            <a:endParaRPr lang="en-US" sz="3400" dirty="0">
              <a:solidFill>
                <a:srgbClr val="365B6D"/>
              </a:solidFill>
              <a:latin typeface="+mj-l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827746" y="8119058"/>
            <a:ext cx="2227607" cy="246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400" dirty="0" err="1">
                <a:solidFill>
                  <a:srgbClr val="FFFFFF"/>
                </a:solidFill>
                <a:latin typeface="Open Sans Light"/>
              </a:rPr>
              <a:t>Адрес</a:t>
            </a:r>
            <a:r>
              <a:rPr lang="en-US" sz="14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</a:rPr>
              <a:t>объекта</a:t>
            </a:r>
            <a:endParaRPr lang="en-US" sz="1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728486" y="9029598"/>
            <a:ext cx="4576725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59"/>
              </a:lnSpc>
            </a:pPr>
            <a:r>
              <a:rPr lang="en-US" sz="1400" spc="-82" dirty="0" err="1">
                <a:solidFill>
                  <a:srgbClr val="FFFFFF"/>
                </a:solidFill>
                <a:latin typeface="+mj-lt"/>
              </a:rPr>
              <a:t>Местоположение</a:t>
            </a:r>
            <a:r>
              <a:rPr lang="en-US" sz="1400" spc="-82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1400" spc="-82" dirty="0" err="1">
                <a:solidFill>
                  <a:srgbClr val="FFFFFF"/>
                </a:solidFill>
                <a:latin typeface="+mj-lt"/>
              </a:rPr>
              <a:t>установлено</a:t>
            </a:r>
            <a:r>
              <a:rPr lang="en-US" sz="1400" spc="-82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1400" spc="-82" dirty="0" err="1">
                <a:solidFill>
                  <a:srgbClr val="FFFFFF"/>
                </a:solidFill>
                <a:latin typeface="+mj-lt"/>
              </a:rPr>
              <a:t>относительно</a:t>
            </a:r>
            <a:r>
              <a:rPr lang="en-US" sz="1400" spc="-82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1400" spc="-82" dirty="0" err="1">
                <a:solidFill>
                  <a:srgbClr val="FFFFFF"/>
                </a:solidFill>
                <a:latin typeface="+mj-lt"/>
              </a:rPr>
              <a:t>ориентира</a:t>
            </a:r>
            <a:r>
              <a:rPr lang="en-US" sz="1400" spc="-82" dirty="0">
                <a:solidFill>
                  <a:srgbClr val="FFFFFF"/>
                </a:solidFill>
                <a:latin typeface="+mj-lt"/>
              </a:rPr>
              <a:t>, </a:t>
            </a:r>
            <a:r>
              <a:rPr lang="en-US" sz="1400" spc="-82" dirty="0" err="1">
                <a:solidFill>
                  <a:srgbClr val="FFFFFF"/>
                </a:solidFill>
                <a:latin typeface="+mj-lt"/>
              </a:rPr>
              <a:t>расположенного</a:t>
            </a:r>
            <a:r>
              <a:rPr lang="en-US" sz="1400" spc="-82" dirty="0">
                <a:solidFill>
                  <a:srgbClr val="FFFFFF"/>
                </a:solidFill>
                <a:latin typeface="+mj-lt"/>
              </a:rPr>
              <a:t> в </a:t>
            </a:r>
            <a:r>
              <a:rPr lang="en-US" sz="1400" spc="-82" dirty="0" err="1">
                <a:solidFill>
                  <a:srgbClr val="FFFFFF"/>
                </a:solidFill>
                <a:latin typeface="+mj-lt"/>
              </a:rPr>
              <a:t>границах</a:t>
            </a:r>
            <a:r>
              <a:rPr lang="en-US" sz="1400" spc="-82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1400" spc="-82" dirty="0" err="1">
                <a:solidFill>
                  <a:srgbClr val="FFFFFF"/>
                </a:solidFill>
                <a:latin typeface="+mj-lt"/>
              </a:rPr>
              <a:t>участка</a:t>
            </a:r>
            <a:r>
              <a:rPr lang="en-US" sz="1400" spc="-82" dirty="0">
                <a:solidFill>
                  <a:srgbClr val="FFFFFF"/>
                </a:solidFill>
                <a:latin typeface="+mj-lt"/>
              </a:rPr>
              <a:t>. </a:t>
            </a:r>
            <a:r>
              <a:rPr lang="en-US" sz="1400" spc="-82" dirty="0" err="1">
                <a:solidFill>
                  <a:srgbClr val="FFFFFF"/>
                </a:solidFill>
                <a:latin typeface="+mj-lt"/>
              </a:rPr>
              <a:t>Ориентир</a:t>
            </a:r>
            <a:r>
              <a:rPr lang="en-US" sz="1400" spc="-82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1400" spc="-82" dirty="0" err="1">
                <a:solidFill>
                  <a:srgbClr val="FFFFFF"/>
                </a:solidFill>
                <a:latin typeface="+mj-lt"/>
              </a:rPr>
              <a:t>маслозавод</a:t>
            </a:r>
            <a:r>
              <a:rPr lang="en-US" sz="1400" spc="-82" dirty="0">
                <a:solidFill>
                  <a:srgbClr val="FFFFFF"/>
                </a:solidFill>
                <a:latin typeface="+mj-lt"/>
              </a:rPr>
              <a:t>. </a:t>
            </a:r>
            <a:r>
              <a:rPr lang="en-US" sz="1400" spc="-82" dirty="0" err="1">
                <a:solidFill>
                  <a:srgbClr val="FFFFFF"/>
                </a:solidFill>
                <a:latin typeface="+mj-lt"/>
              </a:rPr>
              <a:t>Почтовый</a:t>
            </a:r>
            <a:r>
              <a:rPr lang="en-US" sz="1400" spc="-82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1400" spc="-82" dirty="0" err="1">
                <a:solidFill>
                  <a:srgbClr val="FFFFFF"/>
                </a:solidFill>
                <a:latin typeface="+mj-lt"/>
              </a:rPr>
              <a:t>адрес</a:t>
            </a:r>
            <a:r>
              <a:rPr lang="en-US" sz="1400" spc="-82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1600" spc="-82" dirty="0" err="1">
                <a:solidFill>
                  <a:srgbClr val="FFFFFF"/>
                </a:solidFill>
                <a:latin typeface="+mj-lt"/>
              </a:rPr>
              <a:t>ориентира</a:t>
            </a:r>
            <a:r>
              <a:rPr lang="en-US" sz="1400" spc="-82" dirty="0">
                <a:solidFill>
                  <a:srgbClr val="FFFFFF"/>
                </a:solidFill>
                <a:latin typeface="+mj-lt"/>
              </a:rPr>
              <a:t>: </a:t>
            </a:r>
            <a:r>
              <a:rPr lang="en-US" sz="1400" spc="-82" dirty="0" err="1">
                <a:solidFill>
                  <a:srgbClr val="FFFFFF"/>
                </a:solidFill>
                <a:latin typeface="+mj-lt"/>
              </a:rPr>
              <a:t>обл</a:t>
            </a:r>
            <a:r>
              <a:rPr lang="en-US" sz="1400" spc="-82" dirty="0">
                <a:solidFill>
                  <a:srgbClr val="FFFFFF"/>
                </a:solidFill>
                <a:latin typeface="+mj-lt"/>
              </a:rPr>
              <a:t>. </a:t>
            </a:r>
            <a:r>
              <a:rPr lang="en-US" sz="1400" spc="-82" dirty="0" err="1">
                <a:solidFill>
                  <a:srgbClr val="FFFFFF"/>
                </a:solidFill>
                <a:latin typeface="+mj-lt"/>
              </a:rPr>
              <a:t>Архангельская</a:t>
            </a:r>
            <a:r>
              <a:rPr lang="en-US" sz="1400" spc="-82" dirty="0">
                <a:solidFill>
                  <a:srgbClr val="FFFFFF"/>
                </a:solidFill>
                <a:latin typeface="+mj-lt"/>
              </a:rPr>
              <a:t>,</a:t>
            </a:r>
          </a:p>
          <a:p>
            <a:pPr algn="just">
              <a:lnSpc>
                <a:spcPts val="1959"/>
              </a:lnSpc>
            </a:pPr>
            <a:r>
              <a:rPr lang="en-US" sz="1400" spc="-82" dirty="0">
                <a:solidFill>
                  <a:srgbClr val="FFFFFF"/>
                </a:solidFill>
                <a:latin typeface="+mj-lt"/>
              </a:rPr>
              <a:t>р-н </a:t>
            </a:r>
            <a:r>
              <a:rPr lang="en-US" sz="1400" spc="-82" dirty="0" err="1">
                <a:solidFill>
                  <a:srgbClr val="FFFFFF"/>
                </a:solidFill>
                <a:latin typeface="+mj-lt"/>
              </a:rPr>
              <a:t>Устьянский</a:t>
            </a:r>
            <a:r>
              <a:rPr lang="en-US" sz="1400" spc="-82" dirty="0">
                <a:solidFill>
                  <a:srgbClr val="FFFFFF"/>
                </a:solidFill>
                <a:latin typeface="+mj-lt"/>
              </a:rPr>
              <a:t>, с. </a:t>
            </a:r>
            <a:r>
              <a:rPr lang="en-US" sz="1400" spc="-82" dirty="0" err="1">
                <a:solidFill>
                  <a:srgbClr val="FFFFFF"/>
                </a:solidFill>
                <a:latin typeface="+mj-lt"/>
              </a:rPr>
              <a:t>Бестужево</a:t>
            </a:r>
            <a:endParaRPr lang="en-US" sz="1400" spc="-82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539294" y="8168585"/>
            <a:ext cx="1678632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 dirty="0" err="1">
                <a:solidFill>
                  <a:srgbClr val="FFFFFF"/>
                </a:solidFill>
                <a:latin typeface="+mj-lt"/>
              </a:rPr>
              <a:t>Кадастровый</a:t>
            </a:r>
            <a:r>
              <a:rPr lang="en-US" sz="14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Light"/>
              </a:rPr>
              <a:t>номер</a:t>
            </a:r>
            <a:endParaRPr lang="en-US" sz="140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753021" y="9302789"/>
            <a:ext cx="3677075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 dirty="0">
                <a:solidFill>
                  <a:srgbClr val="FFFFFF"/>
                </a:solidFill>
                <a:latin typeface="+mj-lt"/>
              </a:rPr>
              <a:t>29:18:010801:130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4218014" y="8168585"/>
            <a:ext cx="1243757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 dirty="0" err="1">
                <a:solidFill>
                  <a:srgbClr val="FFFFFF"/>
                </a:solidFill>
                <a:latin typeface="+mj-lt"/>
              </a:rPr>
              <a:t>Площадь</a:t>
            </a:r>
            <a:r>
              <a:rPr lang="en-US" sz="1400" dirty="0">
                <a:solidFill>
                  <a:srgbClr val="FFFFFF"/>
                </a:solidFill>
                <a:latin typeface="Open Sans Light"/>
              </a:rPr>
              <a:t>, </a:t>
            </a:r>
            <a:r>
              <a:rPr lang="en-US" sz="1400" dirty="0" err="1">
                <a:solidFill>
                  <a:srgbClr val="FFFFFF"/>
                </a:solidFill>
                <a:latin typeface="Open Sans Light"/>
              </a:rPr>
              <a:t>кв.м</a:t>
            </a:r>
            <a:r>
              <a:rPr lang="en-US" sz="1400" dirty="0">
                <a:solidFill>
                  <a:srgbClr val="FFFFFF"/>
                </a:solidFill>
                <a:latin typeface="Open Sans Light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218014" y="9302789"/>
            <a:ext cx="1243757" cy="49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dirty="0">
                <a:solidFill>
                  <a:srgbClr val="FFFFFF"/>
                </a:solidFill>
                <a:latin typeface="+mj-lt"/>
              </a:rPr>
              <a:t>11800</a:t>
            </a:r>
          </a:p>
          <a:p>
            <a:pPr algn="ctr">
              <a:lnSpc>
                <a:spcPts val="1959"/>
              </a:lnSpc>
              <a:spcBef>
                <a:spcPct val="0"/>
              </a:spcBef>
            </a:pPr>
            <a:endParaRPr lang="en-US" sz="1400" dirty="0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1597441" y="1501185"/>
            <a:ext cx="5565359" cy="4899307"/>
            <a:chOff x="0" y="0"/>
            <a:chExt cx="7260734" cy="6159049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 cstate="print"/>
            <a:srcRect l="10286" r="10286"/>
            <a:stretch>
              <a:fillRect/>
            </a:stretch>
          </p:blipFill>
          <p:spPr>
            <a:xfrm>
              <a:off x="0" y="0"/>
              <a:ext cx="7260734" cy="6159049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1" y="0"/>
            <a:ext cx="1007402" cy="568861"/>
            <a:chOff x="0" y="0"/>
            <a:chExt cx="2278099" cy="1950373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3" cstate="print"/>
            <a:srcRect l="10911" r="10911"/>
            <a:stretch>
              <a:fillRect/>
            </a:stretch>
          </p:blipFill>
          <p:spPr>
            <a:xfrm>
              <a:off x="0" y="0"/>
              <a:ext cx="2278099" cy="1950373"/>
            </a:xfrm>
            <a:prstGeom prst="rect">
              <a:avLst/>
            </a:prstGeom>
          </p:spPr>
        </p:pic>
      </p:grpSp>
      <p:grpSp>
        <p:nvGrpSpPr>
          <p:cNvPr id="26" name="Group 26"/>
          <p:cNvGrpSpPr/>
          <p:nvPr/>
        </p:nvGrpSpPr>
        <p:grpSpPr>
          <a:xfrm>
            <a:off x="1007403" y="0"/>
            <a:ext cx="17280597" cy="568861"/>
            <a:chOff x="0" y="0"/>
            <a:chExt cx="5608349" cy="55354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5608349" cy="553543"/>
            </a:xfrm>
            <a:custGeom>
              <a:avLst/>
              <a:gdLst/>
              <a:ahLst/>
              <a:cxnLst/>
              <a:rect l="l" t="t" r="r" b="b"/>
              <a:pathLst>
                <a:path w="5608349" h="553543">
                  <a:moveTo>
                    <a:pt x="0" y="0"/>
                  </a:moveTo>
                  <a:lnTo>
                    <a:pt x="5608349" y="0"/>
                  </a:lnTo>
                  <a:lnTo>
                    <a:pt x="5608349" y="553543"/>
                  </a:lnTo>
                  <a:lnTo>
                    <a:pt x="0" y="553543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sp>
        <p:nvSpPr>
          <p:cNvPr id="28" name="TextBox 28"/>
          <p:cNvSpPr txBox="1"/>
          <p:nvPr/>
        </p:nvSpPr>
        <p:spPr>
          <a:xfrm>
            <a:off x="1597441" y="-87938"/>
            <a:ext cx="15878254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8"/>
              </a:lnSpc>
            </a:pPr>
            <a:r>
              <a:rPr lang="en-US" sz="1400" dirty="0" err="1">
                <a:solidFill>
                  <a:srgbClr val="F2F1EC"/>
                </a:solidFill>
                <a:latin typeface="+mj-lt"/>
              </a:rPr>
              <a:t>Комитет</a:t>
            </a:r>
            <a:r>
              <a:rPr lang="en-US" sz="1400" dirty="0">
                <a:solidFill>
                  <a:srgbClr val="F2F1EC"/>
                </a:solidFill>
                <a:latin typeface="Open Sans Light"/>
              </a:rPr>
              <a:t> </a:t>
            </a:r>
            <a:r>
              <a:rPr lang="en-US" sz="1400" dirty="0" err="1">
                <a:solidFill>
                  <a:srgbClr val="F2F1EC"/>
                </a:solidFill>
                <a:latin typeface="Open Sans Light"/>
              </a:rPr>
              <a:t>по</a:t>
            </a:r>
            <a:r>
              <a:rPr lang="en-US" sz="1400" dirty="0">
                <a:solidFill>
                  <a:srgbClr val="F2F1EC"/>
                </a:solidFill>
                <a:latin typeface="Open Sans Light"/>
              </a:rPr>
              <a:t> </a:t>
            </a:r>
            <a:r>
              <a:rPr lang="en-US" sz="1400" dirty="0" err="1">
                <a:solidFill>
                  <a:srgbClr val="F2F1EC"/>
                </a:solidFill>
                <a:latin typeface="Open Sans Light"/>
              </a:rPr>
              <a:t>управлению</a:t>
            </a:r>
            <a:r>
              <a:rPr lang="en-US" sz="1400" dirty="0">
                <a:solidFill>
                  <a:srgbClr val="F2F1EC"/>
                </a:solidFill>
                <a:latin typeface="Open Sans Light"/>
              </a:rPr>
              <a:t> </a:t>
            </a:r>
            <a:r>
              <a:rPr lang="en-US" sz="1400" dirty="0" err="1">
                <a:solidFill>
                  <a:srgbClr val="F2F1EC"/>
                </a:solidFill>
                <a:latin typeface="+mj-lt"/>
              </a:rPr>
              <a:t>муниципальным</a:t>
            </a:r>
            <a:r>
              <a:rPr lang="en-US" sz="1400" dirty="0">
                <a:solidFill>
                  <a:srgbClr val="F2F1EC"/>
                </a:solidFill>
                <a:latin typeface="Open Sans Light"/>
              </a:rPr>
              <a:t> </a:t>
            </a:r>
            <a:r>
              <a:rPr lang="en-US" sz="1600" dirty="0" err="1">
                <a:solidFill>
                  <a:srgbClr val="F2F1EC"/>
                </a:solidFill>
                <a:latin typeface="Open Sans Light"/>
              </a:rPr>
              <a:t>имуществом</a:t>
            </a:r>
            <a:r>
              <a:rPr lang="en-US" sz="1400" dirty="0">
                <a:solidFill>
                  <a:srgbClr val="F2F1EC"/>
                </a:solidFill>
                <a:latin typeface="Open Sans Light"/>
              </a:rPr>
              <a:t> </a:t>
            </a:r>
            <a:r>
              <a:rPr lang="en-US" sz="1400" dirty="0" err="1">
                <a:solidFill>
                  <a:srgbClr val="F2F1EC"/>
                </a:solidFill>
                <a:latin typeface="Open Sans Light"/>
              </a:rPr>
              <a:t>администрации</a:t>
            </a:r>
            <a:r>
              <a:rPr lang="en-US" sz="1400" dirty="0">
                <a:solidFill>
                  <a:srgbClr val="F2F1EC"/>
                </a:solidFill>
                <a:latin typeface="Open Sans Light"/>
              </a:rPr>
              <a:t> </a:t>
            </a:r>
            <a:r>
              <a:rPr lang="en-US" sz="1400" dirty="0" err="1">
                <a:solidFill>
                  <a:srgbClr val="F2F1EC"/>
                </a:solidFill>
                <a:latin typeface="Open Sans Light"/>
              </a:rPr>
              <a:t>Устьянского</a:t>
            </a:r>
            <a:r>
              <a:rPr lang="en-US" sz="1400" dirty="0">
                <a:solidFill>
                  <a:srgbClr val="F2F1EC"/>
                </a:solidFill>
                <a:latin typeface="Open Sans Light"/>
              </a:rPr>
              <a:t> </a:t>
            </a:r>
            <a:r>
              <a:rPr lang="en-US" sz="1400" dirty="0" err="1">
                <a:solidFill>
                  <a:srgbClr val="F2F1EC"/>
                </a:solidFill>
                <a:latin typeface="Open Sans Light"/>
              </a:rPr>
              <a:t>муниципального</a:t>
            </a:r>
            <a:r>
              <a:rPr lang="en-US" sz="1400" dirty="0">
                <a:solidFill>
                  <a:srgbClr val="F2F1EC"/>
                </a:solidFill>
                <a:latin typeface="Open Sans Light"/>
              </a:rPr>
              <a:t> </a:t>
            </a:r>
            <a:r>
              <a:rPr lang="en-US" sz="1400" dirty="0" err="1">
                <a:solidFill>
                  <a:srgbClr val="F2F1EC"/>
                </a:solidFill>
                <a:latin typeface="+mj-lt"/>
              </a:rPr>
              <a:t>района</a:t>
            </a:r>
            <a:endParaRPr lang="en-US" sz="1400" dirty="0">
              <a:solidFill>
                <a:srgbClr val="F2F1EC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6"/>
          <p:cNvGrpSpPr/>
          <p:nvPr/>
        </p:nvGrpSpPr>
        <p:grpSpPr>
          <a:xfrm>
            <a:off x="1007403" y="-19050"/>
            <a:ext cx="17280597" cy="568861"/>
            <a:chOff x="0" y="0"/>
            <a:chExt cx="5608349" cy="553543"/>
          </a:xfrm>
        </p:grpSpPr>
        <p:sp>
          <p:nvSpPr>
            <p:cNvPr id="30" name="Freeform 27"/>
            <p:cNvSpPr/>
            <p:nvPr/>
          </p:nvSpPr>
          <p:spPr>
            <a:xfrm>
              <a:off x="0" y="0"/>
              <a:ext cx="5608349" cy="553543"/>
            </a:xfrm>
            <a:custGeom>
              <a:avLst/>
              <a:gdLst/>
              <a:ahLst/>
              <a:cxnLst/>
              <a:rect l="l" t="t" r="r" b="b"/>
              <a:pathLst>
                <a:path w="5608349" h="553543">
                  <a:moveTo>
                    <a:pt x="0" y="0"/>
                  </a:moveTo>
                  <a:lnTo>
                    <a:pt x="5608349" y="0"/>
                  </a:lnTo>
                  <a:lnTo>
                    <a:pt x="5608349" y="553543"/>
                  </a:lnTo>
                  <a:lnTo>
                    <a:pt x="0" y="553543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2" name="Group 2"/>
          <p:cNvGrpSpPr/>
          <p:nvPr/>
        </p:nvGrpSpPr>
        <p:grpSpPr>
          <a:xfrm>
            <a:off x="6959202" y="7282164"/>
            <a:ext cx="4838816" cy="841932"/>
            <a:chOff x="0" y="0"/>
            <a:chExt cx="1636834" cy="2848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36834" cy="284801"/>
            </a:xfrm>
            <a:custGeom>
              <a:avLst/>
              <a:gdLst/>
              <a:ahLst/>
              <a:cxnLst/>
              <a:rect l="l" t="t" r="r" b="b"/>
              <a:pathLst>
                <a:path w="1636834" h="284801">
                  <a:moveTo>
                    <a:pt x="0" y="0"/>
                  </a:moveTo>
                  <a:lnTo>
                    <a:pt x="1636834" y="0"/>
                  </a:lnTo>
                  <a:lnTo>
                    <a:pt x="1636834" y="284801"/>
                  </a:lnTo>
                  <a:lnTo>
                    <a:pt x="0" y="284801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959202" y="8416368"/>
            <a:ext cx="4838816" cy="841932"/>
            <a:chOff x="0" y="0"/>
            <a:chExt cx="1636834" cy="28480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36834" cy="284801"/>
            </a:xfrm>
            <a:custGeom>
              <a:avLst/>
              <a:gdLst/>
              <a:ahLst/>
              <a:cxnLst/>
              <a:rect l="l" t="t" r="r" b="b"/>
              <a:pathLst>
                <a:path w="1636834" h="284801">
                  <a:moveTo>
                    <a:pt x="0" y="0"/>
                  </a:moveTo>
                  <a:lnTo>
                    <a:pt x="1636834" y="0"/>
                  </a:lnTo>
                  <a:lnTo>
                    <a:pt x="1636834" y="284801"/>
                  </a:lnTo>
                  <a:lnTo>
                    <a:pt x="0" y="284801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2420484" y="7282164"/>
            <a:ext cx="4838816" cy="841932"/>
            <a:chOff x="0" y="0"/>
            <a:chExt cx="1636834" cy="2848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36834" cy="284801"/>
            </a:xfrm>
            <a:custGeom>
              <a:avLst/>
              <a:gdLst/>
              <a:ahLst/>
              <a:cxnLst/>
              <a:rect l="l" t="t" r="r" b="b"/>
              <a:pathLst>
                <a:path w="1636834" h="284801">
                  <a:moveTo>
                    <a:pt x="0" y="0"/>
                  </a:moveTo>
                  <a:lnTo>
                    <a:pt x="1636834" y="0"/>
                  </a:lnTo>
                  <a:lnTo>
                    <a:pt x="1636834" y="284801"/>
                  </a:lnTo>
                  <a:lnTo>
                    <a:pt x="0" y="284801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420484" y="8416368"/>
            <a:ext cx="4838816" cy="841932"/>
            <a:chOff x="0" y="0"/>
            <a:chExt cx="1636834" cy="2848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36834" cy="284801"/>
            </a:xfrm>
            <a:custGeom>
              <a:avLst/>
              <a:gdLst/>
              <a:ahLst/>
              <a:cxnLst/>
              <a:rect l="l" t="t" r="r" b="b"/>
              <a:pathLst>
                <a:path w="1636834" h="284801">
                  <a:moveTo>
                    <a:pt x="0" y="0"/>
                  </a:moveTo>
                  <a:lnTo>
                    <a:pt x="1636834" y="0"/>
                  </a:lnTo>
                  <a:lnTo>
                    <a:pt x="1636834" y="284801"/>
                  </a:lnTo>
                  <a:lnTo>
                    <a:pt x="0" y="284801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597441" y="7282164"/>
            <a:ext cx="4838816" cy="841932"/>
            <a:chOff x="0" y="0"/>
            <a:chExt cx="1636834" cy="28480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36834" cy="284801"/>
            </a:xfrm>
            <a:custGeom>
              <a:avLst/>
              <a:gdLst/>
              <a:ahLst/>
              <a:cxnLst/>
              <a:rect l="l" t="t" r="r" b="b"/>
              <a:pathLst>
                <a:path w="1636834" h="284801">
                  <a:moveTo>
                    <a:pt x="0" y="0"/>
                  </a:moveTo>
                  <a:lnTo>
                    <a:pt x="1636834" y="0"/>
                  </a:lnTo>
                  <a:lnTo>
                    <a:pt x="1636834" y="284801"/>
                  </a:lnTo>
                  <a:lnTo>
                    <a:pt x="0" y="284801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597441" y="8416368"/>
            <a:ext cx="4838816" cy="841932"/>
            <a:chOff x="0" y="0"/>
            <a:chExt cx="1636834" cy="28480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36834" cy="284801"/>
            </a:xfrm>
            <a:custGeom>
              <a:avLst/>
              <a:gdLst/>
              <a:ahLst/>
              <a:cxnLst/>
              <a:rect l="l" t="t" r="r" b="b"/>
              <a:pathLst>
                <a:path w="1636834" h="284801">
                  <a:moveTo>
                    <a:pt x="0" y="0"/>
                  </a:moveTo>
                  <a:lnTo>
                    <a:pt x="1636834" y="0"/>
                  </a:lnTo>
                  <a:lnTo>
                    <a:pt x="1636834" y="284801"/>
                  </a:lnTo>
                  <a:lnTo>
                    <a:pt x="0" y="284801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294073" y="1774378"/>
            <a:ext cx="5445551" cy="4619286"/>
            <a:chOff x="0" y="0"/>
            <a:chExt cx="7260734" cy="6159049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 cstate="print"/>
            <a:srcRect l="10090" r="10090"/>
            <a:stretch>
              <a:fillRect/>
            </a:stretch>
          </p:blipFill>
          <p:spPr>
            <a:xfrm>
              <a:off x="0" y="0"/>
              <a:ext cx="7260734" cy="6159049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>
            <a:off x="6959202" y="2045335"/>
            <a:ext cx="10400396" cy="1859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dirty="0">
                <a:solidFill>
                  <a:srgbClr val="365B6D"/>
                </a:solidFill>
              </a:rPr>
              <a:t>ОБЪЕКТ № 5: </a:t>
            </a:r>
            <a:r>
              <a:rPr lang="en-US" sz="2100" dirty="0" err="1">
                <a:solidFill>
                  <a:srgbClr val="365B6D"/>
                </a:solidFill>
              </a:rPr>
              <a:t>Земельный</a:t>
            </a:r>
            <a:r>
              <a:rPr lang="en-US" sz="2100" dirty="0">
                <a:solidFill>
                  <a:srgbClr val="365B6D"/>
                </a:solidFill>
              </a:rPr>
              <a:t> </a:t>
            </a:r>
            <a:r>
              <a:rPr lang="en-US" sz="2100" dirty="0" err="1">
                <a:solidFill>
                  <a:srgbClr val="365B6D"/>
                </a:solidFill>
              </a:rPr>
              <a:t>участок</a:t>
            </a:r>
            <a:endParaRPr lang="en-US" sz="2100" dirty="0">
              <a:solidFill>
                <a:srgbClr val="365B6D"/>
              </a:solidFill>
            </a:endParaRPr>
          </a:p>
          <a:p>
            <a:pPr algn="ctr">
              <a:lnSpc>
                <a:spcPts val="2940"/>
              </a:lnSpc>
            </a:pPr>
            <a:endParaRPr lang="en-US" sz="2100" dirty="0">
              <a:solidFill>
                <a:srgbClr val="365B6D"/>
              </a:solidFill>
            </a:endParaRPr>
          </a:p>
          <a:p>
            <a:pPr algn="ctr">
              <a:lnSpc>
                <a:spcPts val="2940"/>
              </a:lnSpc>
            </a:pPr>
            <a:r>
              <a:rPr lang="en-US" sz="2100" dirty="0" err="1">
                <a:solidFill>
                  <a:srgbClr val="365B6D"/>
                </a:solidFill>
              </a:rPr>
              <a:t>Арендная</a:t>
            </a:r>
            <a:r>
              <a:rPr lang="en-US" sz="2100" dirty="0">
                <a:solidFill>
                  <a:srgbClr val="365B6D"/>
                </a:solidFill>
              </a:rPr>
              <a:t> </a:t>
            </a:r>
            <a:r>
              <a:rPr lang="en-US" sz="2100" dirty="0" err="1">
                <a:solidFill>
                  <a:srgbClr val="365B6D"/>
                </a:solidFill>
              </a:rPr>
              <a:t>ставка</a:t>
            </a:r>
            <a:r>
              <a:rPr lang="en-US" sz="2100" dirty="0">
                <a:solidFill>
                  <a:srgbClr val="365B6D"/>
                </a:solidFill>
              </a:rPr>
              <a:t> </a:t>
            </a:r>
            <a:r>
              <a:rPr lang="en-US" sz="2100" dirty="0" err="1">
                <a:solidFill>
                  <a:srgbClr val="365B6D"/>
                </a:solidFill>
              </a:rPr>
              <a:t>подлежитопределению</a:t>
            </a:r>
            <a:r>
              <a:rPr lang="en-US" sz="2100" dirty="0">
                <a:solidFill>
                  <a:srgbClr val="365B6D"/>
                </a:solidFill>
              </a:rPr>
              <a:t> </a:t>
            </a:r>
            <a:r>
              <a:rPr lang="en-US" sz="2100" dirty="0" err="1">
                <a:solidFill>
                  <a:srgbClr val="365B6D"/>
                </a:solidFill>
              </a:rPr>
              <a:t>на</a:t>
            </a:r>
            <a:r>
              <a:rPr lang="en-US" sz="2100" dirty="0">
                <a:solidFill>
                  <a:srgbClr val="365B6D"/>
                </a:solidFill>
              </a:rPr>
              <a:t> </a:t>
            </a:r>
            <a:r>
              <a:rPr lang="en-US" sz="2100" dirty="0" err="1">
                <a:solidFill>
                  <a:srgbClr val="365B6D"/>
                </a:solidFill>
              </a:rPr>
              <a:t>основании</a:t>
            </a:r>
            <a:r>
              <a:rPr lang="en-US" sz="2100" dirty="0">
                <a:solidFill>
                  <a:srgbClr val="365B6D"/>
                </a:solidFill>
              </a:rPr>
              <a:t> </a:t>
            </a:r>
            <a:r>
              <a:rPr lang="en-US" sz="2100" dirty="0" err="1">
                <a:solidFill>
                  <a:srgbClr val="365B6D"/>
                </a:solidFill>
              </a:rPr>
              <a:t>отчета</a:t>
            </a:r>
            <a:r>
              <a:rPr lang="en-US" sz="2100" dirty="0">
                <a:solidFill>
                  <a:srgbClr val="365B6D"/>
                </a:solidFill>
              </a:rPr>
              <a:t> </a:t>
            </a:r>
            <a:r>
              <a:rPr lang="en-US" sz="2100" dirty="0" err="1">
                <a:solidFill>
                  <a:srgbClr val="365B6D"/>
                </a:solidFill>
              </a:rPr>
              <a:t>независимого</a:t>
            </a:r>
            <a:r>
              <a:rPr lang="en-US" sz="2100" dirty="0">
                <a:solidFill>
                  <a:srgbClr val="365B6D"/>
                </a:solidFill>
              </a:rPr>
              <a:t> </a:t>
            </a:r>
            <a:r>
              <a:rPr lang="en-US" sz="2100" dirty="0" err="1">
                <a:solidFill>
                  <a:srgbClr val="365B6D"/>
                </a:solidFill>
              </a:rPr>
              <a:t>оценщика</a:t>
            </a:r>
            <a:endParaRPr lang="en-US" sz="2100" dirty="0">
              <a:solidFill>
                <a:srgbClr val="365B6D"/>
              </a:solidFill>
            </a:endParaRPr>
          </a:p>
          <a:p>
            <a:pPr algn="ctr">
              <a:lnSpc>
                <a:spcPts val="2940"/>
              </a:lnSpc>
            </a:pPr>
            <a:r>
              <a:rPr lang="en-US" sz="2100" dirty="0" err="1">
                <a:solidFill>
                  <a:srgbClr val="365B6D"/>
                </a:solidFill>
              </a:rPr>
              <a:t>Срок</a:t>
            </a:r>
            <a:r>
              <a:rPr lang="en-US" sz="2100" dirty="0">
                <a:solidFill>
                  <a:srgbClr val="365B6D"/>
                </a:solidFill>
              </a:rPr>
              <a:t> </a:t>
            </a:r>
            <a:r>
              <a:rPr lang="en-US" sz="2100" dirty="0" err="1">
                <a:solidFill>
                  <a:srgbClr val="365B6D"/>
                </a:solidFill>
              </a:rPr>
              <a:t>аренды</a:t>
            </a:r>
            <a:r>
              <a:rPr lang="en-US" sz="2100" dirty="0">
                <a:solidFill>
                  <a:srgbClr val="365B6D"/>
                </a:solidFill>
              </a:rPr>
              <a:t>: </a:t>
            </a:r>
            <a:r>
              <a:rPr lang="en-US" sz="2100" dirty="0" err="1">
                <a:solidFill>
                  <a:srgbClr val="365B6D"/>
                </a:solidFill>
              </a:rPr>
              <a:t>долгосрочная</a:t>
            </a:r>
            <a:endParaRPr lang="en-US" sz="2100" dirty="0">
              <a:solidFill>
                <a:srgbClr val="365B6D"/>
              </a:solidFill>
            </a:endParaRPr>
          </a:p>
          <a:p>
            <a:pPr algn="ctr">
              <a:lnSpc>
                <a:spcPts val="2940"/>
              </a:lnSpc>
            </a:pPr>
            <a:r>
              <a:rPr lang="en-US" sz="2100" dirty="0" err="1">
                <a:solidFill>
                  <a:srgbClr val="365B6D"/>
                </a:solidFill>
              </a:rPr>
              <a:t>Кадастровая</a:t>
            </a:r>
            <a:r>
              <a:rPr lang="en-US" sz="2100" dirty="0">
                <a:solidFill>
                  <a:srgbClr val="365B6D"/>
                </a:solidFill>
              </a:rPr>
              <a:t> </a:t>
            </a:r>
            <a:r>
              <a:rPr lang="en-US" sz="2100" dirty="0" err="1">
                <a:solidFill>
                  <a:srgbClr val="365B6D"/>
                </a:solidFill>
              </a:rPr>
              <a:t>стоимость</a:t>
            </a:r>
            <a:r>
              <a:rPr lang="en-US" sz="2100" dirty="0">
                <a:solidFill>
                  <a:srgbClr val="365B6D"/>
                </a:solidFill>
              </a:rPr>
              <a:t> </a:t>
            </a:r>
            <a:r>
              <a:rPr lang="ru-RU" sz="2100" dirty="0">
                <a:solidFill>
                  <a:schemeClr val="accent1">
                    <a:lumMod val="75000"/>
                  </a:schemeClr>
                </a:solidFill>
              </a:rPr>
              <a:t>1 867 518,50 руб.</a:t>
            </a:r>
            <a:endParaRPr lang="en-US" sz="2100" dirty="0">
              <a:solidFill>
                <a:schemeClr val="accent1">
                  <a:lumMod val="75000"/>
                </a:schemeClr>
              </a:solidFill>
              <a:latin typeface="Arimo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335127" y="6326990"/>
            <a:ext cx="10512863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 err="1">
                <a:solidFill>
                  <a:srgbClr val="365B6D"/>
                </a:solidFill>
                <a:latin typeface="+mj-lt"/>
              </a:rPr>
              <a:t>Наименование</a:t>
            </a:r>
            <a:r>
              <a:rPr lang="en-US" sz="3400" dirty="0">
                <a:solidFill>
                  <a:srgbClr val="365B6D"/>
                </a:solidFill>
                <a:latin typeface="+mj-lt"/>
              </a:rPr>
              <a:t> </a:t>
            </a:r>
            <a:r>
              <a:rPr lang="en-US" sz="3400" dirty="0" err="1">
                <a:solidFill>
                  <a:srgbClr val="365B6D"/>
                </a:solidFill>
                <a:latin typeface="+mj-lt"/>
              </a:rPr>
              <a:t>объекта</a:t>
            </a:r>
            <a:r>
              <a:rPr lang="en-US" sz="3400" dirty="0">
                <a:solidFill>
                  <a:srgbClr val="365B6D"/>
                </a:solidFill>
                <a:latin typeface="+mj-lt"/>
              </a:rPr>
              <a:t>: </a:t>
            </a:r>
            <a:r>
              <a:rPr lang="en-US" sz="3400" dirty="0" err="1">
                <a:solidFill>
                  <a:srgbClr val="365B6D"/>
                </a:solidFill>
                <a:latin typeface="+mj-lt"/>
              </a:rPr>
              <a:t>Земельный</a:t>
            </a:r>
            <a:r>
              <a:rPr lang="en-US" sz="3400" dirty="0">
                <a:solidFill>
                  <a:srgbClr val="365B6D"/>
                </a:solidFill>
                <a:latin typeface="+mj-lt"/>
              </a:rPr>
              <a:t> </a:t>
            </a:r>
            <a:r>
              <a:rPr lang="en-US" sz="3400" dirty="0" err="1">
                <a:solidFill>
                  <a:srgbClr val="365B6D"/>
                </a:solidFill>
                <a:latin typeface="+mj-lt"/>
              </a:rPr>
              <a:t>участок</a:t>
            </a:r>
            <a:endParaRPr lang="en-US" sz="3400" dirty="0">
              <a:solidFill>
                <a:srgbClr val="365B6D"/>
              </a:solidFill>
              <a:latin typeface="+mj-l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411193" y="7568510"/>
            <a:ext cx="1211312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400" dirty="0" err="1">
                <a:solidFill>
                  <a:srgbClr val="FFFFFF"/>
                </a:solidFill>
                <a:latin typeface="+mj-lt"/>
              </a:rPr>
              <a:t>Адрес</a:t>
            </a:r>
            <a:r>
              <a:rPr lang="en-US" sz="14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Open Sans Light"/>
              </a:rPr>
              <a:t>объекта</a:t>
            </a:r>
            <a:endParaRPr lang="en-US" sz="140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728486" y="8578854"/>
            <a:ext cx="4576725" cy="495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56"/>
              </a:lnSpc>
            </a:pPr>
            <a:r>
              <a:rPr lang="en-US" sz="1397" dirty="0" err="1">
                <a:solidFill>
                  <a:srgbClr val="FFFFFF"/>
                </a:solidFill>
                <a:latin typeface="Open Sans Light"/>
              </a:rPr>
              <a:t>Архангельская</a:t>
            </a:r>
            <a:r>
              <a:rPr lang="en-US" sz="1397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397" dirty="0" err="1">
                <a:solidFill>
                  <a:srgbClr val="FFFFFF"/>
                </a:solidFill>
                <a:latin typeface="Open Sans Light"/>
              </a:rPr>
              <a:t>область</a:t>
            </a:r>
            <a:r>
              <a:rPr lang="en-US" sz="1397" dirty="0">
                <a:solidFill>
                  <a:srgbClr val="FFFFFF"/>
                </a:solidFill>
                <a:latin typeface="Open Sans Light"/>
              </a:rPr>
              <a:t>, </a:t>
            </a:r>
            <a:r>
              <a:rPr lang="en-US" sz="1397" dirty="0" err="1">
                <a:solidFill>
                  <a:srgbClr val="FFFFFF"/>
                </a:solidFill>
                <a:latin typeface="Open Sans Light"/>
              </a:rPr>
              <a:t>Устьянский</a:t>
            </a:r>
            <a:r>
              <a:rPr lang="en-US" sz="1397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397" dirty="0" err="1">
                <a:solidFill>
                  <a:srgbClr val="FFFFFF"/>
                </a:solidFill>
                <a:latin typeface="Open Sans Light"/>
              </a:rPr>
              <a:t>муниципальный</a:t>
            </a:r>
            <a:r>
              <a:rPr lang="en-US" sz="1397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397" dirty="0" err="1">
                <a:solidFill>
                  <a:srgbClr val="FFFFFF"/>
                </a:solidFill>
                <a:latin typeface="Open Sans Light"/>
              </a:rPr>
              <a:t>район</a:t>
            </a:r>
            <a:r>
              <a:rPr lang="en-US" sz="1397" dirty="0">
                <a:solidFill>
                  <a:srgbClr val="FFFFFF"/>
                </a:solidFill>
                <a:latin typeface="Open Sans Light"/>
              </a:rPr>
              <a:t>, с/а </a:t>
            </a:r>
            <a:r>
              <a:rPr lang="en-US" sz="1397" dirty="0" err="1">
                <a:solidFill>
                  <a:srgbClr val="FFFFFF"/>
                </a:solidFill>
                <a:latin typeface="Open Sans Light"/>
              </a:rPr>
              <a:t>Дмитриевская</a:t>
            </a:r>
            <a:r>
              <a:rPr lang="en-US" sz="1397" dirty="0">
                <a:solidFill>
                  <a:srgbClr val="FFFFFF"/>
                </a:solidFill>
                <a:latin typeface="Open Sans Light"/>
              </a:rPr>
              <a:t>, д. </a:t>
            </a:r>
            <a:r>
              <a:rPr lang="en-US" sz="1397" dirty="0" err="1">
                <a:solidFill>
                  <a:srgbClr val="FFFFFF"/>
                </a:solidFill>
                <a:latin typeface="+mj-lt"/>
              </a:rPr>
              <a:t>Алферовская</a:t>
            </a:r>
            <a:endParaRPr lang="en-US" sz="1397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539294" y="7568510"/>
            <a:ext cx="1678632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 dirty="0" err="1">
                <a:solidFill>
                  <a:srgbClr val="FFFFFF"/>
                </a:solidFill>
                <a:latin typeface="Open Sans Light"/>
              </a:rPr>
              <a:t>Кадастровый</a:t>
            </a:r>
            <a:r>
              <a:rPr lang="en-US" sz="14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j-lt"/>
              </a:rPr>
              <a:t>номер</a:t>
            </a:r>
            <a:endParaRPr lang="en-US" sz="1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753021" y="8702714"/>
            <a:ext cx="3677075" cy="49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dirty="0">
                <a:solidFill>
                  <a:srgbClr val="FFFFFF"/>
                </a:solidFill>
                <a:latin typeface="+mj-lt"/>
              </a:rPr>
              <a:t>29:18:080702:165</a:t>
            </a:r>
          </a:p>
          <a:p>
            <a:pPr algn="ctr">
              <a:lnSpc>
                <a:spcPts val="1959"/>
              </a:lnSpc>
            </a:pPr>
            <a:endParaRPr lang="en-US" sz="1400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4218014" y="7568510"/>
            <a:ext cx="1243757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 dirty="0" err="1">
                <a:solidFill>
                  <a:srgbClr val="FFFFFF"/>
                </a:solidFill>
                <a:latin typeface="+mj-lt"/>
              </a:rPr>
              <a:t>Площадь</a:t>
            </a:r>
            <a:r>
              <a:rPr lang="en-US" sz="1400" dirty="0">
                <a:solidFill>
                  <a:srgbClr val="FFFFFF"/>
                </a:solidFill>
                <a:latin typeface="Open Sans Light"/>
              </a:rPr>
              <a:t>, </a:t>
            </a:r>
            <a:r>
              <a:rPr lang="en-US" sz="1400" dirty="0" err="1">
                <a:solidFill>
                  <a:srgbClr val="FFFFFF"/>
                </a:solidFill>
                <a:latin typeface="Open Sans Light"/>
              </a:rPr>
              <a:t>кв.м</a:t>
            </a:r>
            <a:r>
              <a:rPr lang="en-US" sz="1400" dirty="0">
                <a:solidFill>
                  <a:srgbClr val="FFFFFF"/>
                </a:solidFill>
                <a:latin typeface="Open Sans Light"/>
              </a:rPr>
              <a:t>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218014" y="8702714"/>
            <a:ext cx="1243757" cy="49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dirty="0">
                <a:solidFill>
                  <a:srgbClr val="FFFFFF"/>
                </a:solidFill>
                <a:latin typeface="+mj-lt"/>
              </a:rPr>
              <a:t>12275</a:t>
            </a:r>
          </a:p>
          <a:p>
            <a:pPr algn="ctr">
              <a:lnSpc>
                <a:spcPts val="1959"/>
              </a:lnSpc>
              <a:spcBef>
                <a:spcPct val="0"/>
              </a:spcBef>
            </a:pPr>
            <a:endParaRPr lang="en-US" sz="1400" dirty="0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0" y="0"/>
            <a:ext cx="1007403" cy="549811"/>
            <a:chOff x="0" y="0"/>
            <a:chExt cx="2278099" cy="1950373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3" cstate="print"/>
            <a:srcRect l="10911" r="10911"/>
            <a:stretch>
              <a:fillRect/>
            </a:stretch>
          </p:blipFill>
          <p:spPr>
            <a:xfrm>
              <a:off x="0" y="0"/>
              <a:ext cx="2278099" cy="1950373"/>
            </a:xfrm>
            <a:prstGeom prst="rect">
              <a:avLst/>
            </a:prstGeom>
          </p:spPr>
        </p:pic>
      </p:grpSp>
      <p:sp>
        <p:nvSpPr>
          <p:cNvPr id="28" name="TextBox 28"/>
          <p:cNvSpPr txBox="1"/>
          <p:nvPr/>
        </p:nvSpPr>
        <p:spPr>
          <a:xfrm>
            <a:off x="1294073" y="-100484"/>
            <a:ext cx="15878254" cy="495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8"/>
              </a:lnSpc>
            </a:pPr>
            <a:r>
              <a:rPr lang="en-US" sz="1600" dirty="0" err="1">
                <a:solidFill>
                  <a:srgbClr val="F7F7F7"/>
                </a:solidFill>
                <a:latin typeface="Open Sans Light"/>
              </a:rPr>
              <a:t>Комитет</a:t>
            </a:r>
            <a:r>
              <a:rPr lang="en-US" sz="1600" dirty="0">
                <a:solidFill>
                  <a:srgbClr val="F7F7F7"/>
                </a:solidFill>
                <a:latin typeface="Open Sans Light"/>
              </a:rPr>
              <a:t> </a:t>
            </a:r>
            <a:r>
              <a:rPr lang="en-US" sz="1600" dirty="0" err="1">
                <a:solidFill>
                  <a:srgbClr val="F7F7F7"/>
                </a:solidFill>
                <a:latin typeface="Open Sans Light"/>
              </a:rPr>
              <a:t>по</a:t>
            </a:r>
            <a:r>
              <a:rPr lang="en-US" sz="1600" dirty="0">
                <a:solidFill>
                  <a:srgbClr val="F7F7F7"/>
                </a:solidFill>
                <a:latin typeface="Open Sans Light"/>
              </a:rPr>
              <a:t> </a:t>
            </a:r>
            <a:r>
              <a:rPr lang="en-US" sz="1600" dirty="0" err="1">
                <a:solidFill>
                  <a:srgbClr val="F7F7F7"/>
                </a:solidFill>
                <a:latin typeface="Open Sans Light"/>
              </a:rPr>
              <a:t>управлению</a:t>
            </a:r>
            <a:r>
              <a:rPr lang="en-US" sz="1600" dirty="0">
                <a:solidFill>
                  <a:srgbClr val="F7F7F7"/>
                </a:solidFill>
                <a:latin typeface="Open Sans Light"/>
              </a:rPr>
              <a:t> </a:t>
            </a:r>
            <a:r>
              <a:rPr lang="en-US" sz="1600" dirty="0" err="1">
                <a:solidFill>
                  <a:srgbClr val="F7F7F7"/>
                </a:solidFill>
                <a:latin typeface="Open Sans Light"/>
              </a:rPr>
              <a:t>муниципальным</a:t>
            </a:r>
            <a:r>
              <a:rPr lang="en-US" sz="1600" dirty="0">
                <a:solidFill>
                  <a:srgbClr val="F7F7F7"/>
                </a:solidFill>
                <a:latin typeface="Open Sans Light"/>
              </a:rPr>
              <a:t> </a:t>
            </a:r>
            <a:r>
              <a:rPr lang="en-US" sz="1600" dirty="0" err="1">
                <a:solidFill>
                  <a:srgbClr val="F7F7F7"/>
                </a:solidFill>
                <a:latin typeface="Open Sans Light"/>
              </a:rPr>
              <a:t>имуществом</a:t>
            </a:r>
            <a:r>
              <a:rPr lang="en-US" sz="1600" dirty="0">
                <a:solidFill>
                  <a:srgbClr val="F7F7F7"/>
                </a:solidFill>
                <a:latin typeface="Open Sans Light"/>
              </a:rPr>
              <a:t> </a:t>
            </a:r>
            <a:r>
              <a:rPr lang="en-US" sz="1600" dirty="0" err="1">
                <a:solidFill>
                  <a:srgbClr val="F7F7F7"/>
                </a:solidFill>
                <a:latin typeface="Open Sans Light"/>
              </a:rPr>
              <a:t>администрации</a:t>
            </a:r>
            <a:r>
              <a:rPr lang="en-US" sz="1600" dirty="0">
                <a:solidFill>
                  <a:srgbClr val="F7F7F7"/>
                </a:solidFill>
                <a:latin typeface="Open Sans Light"/>
              </a:rPr>
              <a:t> </a:t>
            </a:r>
            <a:r>
              <a:rPr lang="en-US" sz="1600" dirty="0" err="1">
                <a:solidFill>
                  <a:srgbClr val="F7F7F7"/>
                </a:solidFill>
                <a:latin typeface="Open Sans Light"/>
              </a:rPr>
              <a:t>Устьянского</a:t>
            </a:r>
            <a:r>
              <a:rPr lang="en-US" sz="1600" dirty="0">
                <a:solidFill>
                  <a:srgbClr val="F7F7F7"/>
                </a:solidFill>
                <a:latin typeface="Open Sans Light"/>
              </a:rPr>
              <a:t> </a:t>
            </a:r>
            <a:r>
              <a:rPr lang="en-US" sz="1600" dirty="0" err="1">
                <a:solidFill>
                  <a:srgbClr val="F7F7F7"/>
                </a:solidFill>
                <a:latin typeface="Open Sans Light"/>
              </a:rPr>
              <a:t>муниципального</a:t>
            </a:r>
            <a:r>
              <a:rPr lang="en-US" sz="1600" dirty="0">
                <a:solidFill>
                  <a:srgbClr val="F7F7F7"/>
                </a:solidFill>
                <a:latin typeface="Open Sans Light"/>
              </a:rPr>
              <a:t> </a:t>
            </a:r>
            <a:r>
              <a:rPr lang="en-US" sz="1600" dirty="0" err="1">
                <a:solidFill>
                  <a:srgbClr val="F7F7F7"/>
                </a:solidFill>
                <a:latin typeface="Open Sans Light"/>
              </a:rPr>
              <a:t>района</a:t>
            </a:r>
            <a:endParaRPr lang="en-US" sz="1600" dirty="0">
              <a:solidFill>
                <a:srgbClr val="F7F7F7"/>
              </a:solidFill>
              <a:latin typeface="Open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6"/>
          <p:cNvGrpSpPr/>
          <p:nvPr/>
        </p:nvGrpSpPr>
        <p:grpSpPr>
          <a:xfrm>
            <a:off x="1007403" y="-19050"/>
            <a:ext cx="17280597" cy="568861"/>
            <a:chOff x="0" y="0"/>
            <a:chExt cx="5608349" cy="553543"/>
          </a:xfrm>
        </p:grpSpPr>
        <p:sp>
          <p:nvSpPr>
            <p:cNvPr id="31" name="Freeform 27"/>
            <p:cNvSpPr/>
            <p:nvPr/>
          </p:nvSpPr>
          <p:spPr>
            <a:xfrm>
              <a:off x="0" y="0"/>
              <a:ext cx="5608349" cy="553543"/>
            </a:xfrm>
            <a:custGeom>
              <a:avLst/>
              <a:gdLst/>
              <a:ahLst/>
              <a:cxnLst/>
              <a:rect l="l" t="t" r="r" b="b"/>
              <a:pathLst>
                <a:path w="5608349" h="553543">
                  <a:moveTo>
                    <a:pt x="0" y="0"/>
                  </a:moveTo>
                  <a:lnTo>
                    <a:pt x="5608349" y="0"/>
                  </a:lnTo>
                  <a:lnTo>
                    <a:pt x="5608349" y="553543"/>
                  </a:lnTo>
                  <a:lnTo>
                    <a:pt x="0" y="553543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7529530" y="1736278"/>
            <a:ext cx="10758470" cy="2872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endParaRPr dirty="0"/>
          </a:p>
          <a:p>
            <a:pPr algn="ctr">
              <a:lnSpc>
                <a:spcPts val="2799"/>
              </a:lnSpc>
            </a:pPr>
            <a:endParaRPr dirty="0"/>
          </a:p>
          <a:p>
            <a:pPr algn="ctr">
              <a:lnSpc>
                <a:spcPts val="2799"/>
              </a:lnSpc>
            </a:pPr>
            <a:r>
              <a:rPr lang="en-US" sz="1999" dirty="0">
                <a:solidFill>
                  <a:srgbClr val="365B6D"/>
                </a:solidFill>
                <a:latin typeface="Arimo"/>
              </a:rPr>
              <a:t>ОБЪЕКТ № </a:t>
            </a:r>
            <a:r>
              <a:rPr lang="ru-RU" sz="1999" dirty="0" smtClean="0">
                <a:solidFill>
                  <a:srgbClr val="365B6D"/>
                </a:solidFill>
                <a:latin typeface="Arimo"/>
              </a:rPr>
              <a:t>6</a:t>
            </a:r>
            <a:endParaRPr lang="en-US" sz="1999" dirty="0">
              <a:solidFill>
                <a:srgbClr val="365B6D"/>
              </a:solidFill>
              <a:latin typeface="Arimo"/>
            </a:endParaRPr>
          </a:p>
          <a:p>
            <a:pPr algn="ctr">
              <a:lnSpc>
                <a:spcPts val="2799"/>
              </a:lnSpc>
            </a:pPr>
            <a:endParaRPr lang="en-US" sz="2100" dirty="0">
              <a:solidFill>
                <a:srgbClr val="365B6D"/>
              </a:solidFill>
              <a:latin typeface="Arimo"/>
            </a:endParaRPr>
          </a:p>
          <a:p>
            <a:pPr algn="ctr">
              <a:lnSpc>
                <a:spcPts val="2799"/>
              </a:lnSpc>
            </a:pPr>
            <a:r>
              <a:rPr lang="en-US" sz="2100" dirty="0" err="1">
                <a:solidFill>
                  <a:srgbClr val="365B6D"/>
                </a:solidFill>
                <a:latin typeface="Arimo"/>
              </a:rPr>
              <a:t>Арендная</a:t>
            </a:r>
            <a:r>
              <a:rPr lang="en-US" sz="2100" dirty="0">
                <a:solidFill>
                  <a:srgbClr val="365B6D"/>
                </a:solidFill>
                <a:latin typeface="Arimo"/>
              </a:rPr>
              <a:t> </a:t>
            </a:r>
            <a:r>
              <a:rPr lang="en-US" sz="2100" dirty="0" err="1">
                <a:solidFill>
                  <a:srgbClr val="365B6D"/>
                </a:solidFill>
                <a:latin typeface="Arimo"/>
              </a:rPr>
              <a:t>ставка</a:t>
            </a:r>
            <a:r>
              <a:rPr lang="en-US" sz="2100" dirty="0">
                <a:solidFill>
                  <a:srgbClr val="365B6D"/>
                </a:solidFill>
                <a:latin typeface="Arimo"/>
              </a:rPr>
              <a:t> </a:t>
            </a:r>
            <a:r>
              <a:rPr lang="en-US" sz="2100" dirty="0" err="1">
                <a:solidFill>
                  <a:srgbClr val="365B6D"/>
                </a:solidFill>
                <a:latin typeface="Arimo"/>
              </a:rPr>
              <a:t>подлежит</a:t>
            </a:r>
            <a:r>
              <a:rPr lang="en-US" sz="2100" dirty="0">
                <a:solidFill>
                  <a:srgbClr val="365B6D"/>
                </a:solidFill>
                <a:latin typeface="Arimo"/>
              </a:rPr>
              <a:t> </a:t>
            </a:r>
            <a:r>
              <a:rPr lang="en-US" sz="2100" dirty="0" err="1">
                <a:solidFill>
                  <a:srgbClr val="365B6D"/>
                </a:solidFill>
                <a:latin typeface="Arimo"/>
              </a:rPr>
              <a:t>определению</a:t>
            </a:r>
            <a:r>
              <a:rPr lang="en-US" sz="2100" dirty="0">
                <a:solidFill>
                  <a:srgbClr val="365B6D"/>
                </a:solidFill>
                <a:latin typeface="Arimo"/>
              </a:rPr>
              <a:t> </a:t>
            </a:r>
            <a:r>
              <a:rPr lang="en-US" sz="2100" dirty="0" err="1">
                <a:solidFill>
                  <a:srgbClr val="365B6D"/>
                </a:solidFill>
                <a:latin typeface="Arimo"/>
              </a:rPr>
              <a:t>на</a:t>
            </a:r>
            <a:r>
              <a:rPr lang="en-US" sz="2100" dirty="0">
                <a:solidFill>
                  <a:srgbClr val="365B6D"/>
                </a:solidFill>
                <a:latin typeface="Arimo"/>
              </a:rPr>
              <a:t> </a:t>
            </a:r>
            <a:r>
              <a:rPr lang="en-US" sz="2100" dirty="0" err="1">
                <a:solidFill>
                  <a:srgbClr val="365B6D"/>
                </a:solidFill>
                <a:latin typeface="Arimo"/>
              </a:rPr>
              <a:t>основании</a:t>
            </a:r>
            <a:r>
              <a:rPr lang="en-US" sz="2100" dirty="0">
                <a:solidFill>
                  <a:srgbClr val="365B6D"/>
                </a:solidFill>
                <a:latin typeface="Arimo"/>
              </a:rPr>
              <a:t> </a:t>
            </a:r>
            <a:r>
              <a:rPr lang="en-US" sz="2100" dirty="0" err="1">
                <a:solidFill>
                  <a:srgbClr val="365B6D"/>
                </a:solidFill>
                <a:latin typeface="Arimo"/>
              </a:rPr>
              <a:t>отчета</a:t>
            </a:r>
            <a:r>
              <a:rPr lang="en-US" sz="2100" dirty="0">
                <a:solidFill>
                  <a:srgbClr val="365B6D"/>
                </a:solidFill>
                <a:latin typeface="Arimo"/>
              </a:rPr>
              <a:t> </a:t>
            </a:r>
            <a:r>
              <a:rPr lang="en-US" sz="2100" dirty="0" err="1">
                <a:solidFill>
                  <a:srgbClr val="365B6D"/>
                </a:solidFill>
                <a:latin typeface="Arimo"/>
              </a:rPr>
              <a:t>независимого</a:t>
            </a:r>
            <a:r>
              <a:rPr lang="en-US" sz="2100" dirty="0">
                <a:solidFill>
                  <a:srgbClr val="365B6D"/>
                </a:solidFill>
                <a:latin typeface="Arimo"/>
              </a:rPr>
              <a:t> </a:t>
            </a:r>
            <a:r>
              <a:rPr lang="en-US" sz="2100" dirty="0" err="1">
                <a:solidFill>
                  <a:srgbClr val="365B6D"/>
                </a:solidFill>
                <a:latin typeface="Arimo"/>
              </a:rPr>
              <a:t>оценщика</a:t>
            </a:r>
            <a:r>
              <a:rPr lang="en-US" sz="2100" dirty="0">
                <a:solidFill>
                  <a:srgbClr val="365B6D"/>
                </a:solidFill>
                <a:latin typeface="Arimo"/>
              </a:rPr>
              <a:t>;</a:t>
            </a:r>
          </a:p>
          <a:p>
            <a:pPr algn="ctr">
              <a:lnSpc>
                <a:spcPts val="2799"/>
              </a:lnSpc>
            </a:pPr>
            <a:r>
              <a:rPr lang="en-US" sz="2100" dirty="0" err="1">
                <a:solidFill>
                  <a:srgbClr val="365B6D"/>
                </a:solidFill>
                <a:latin typeface="Arimo"/>
              </a:rPr>
              <a:t>Срок</a:t>
            </a:r>
            <a:r>
              <a:rPr lang="en-US" sz="2100" dirty="0">
                <a:solidFill>
                  <a:srgbClr val="365B6D"/>
                </a:solidFill>
                <a:latin typeface="Arimo"/>
              </a:rPr>
              <a:t> </a:t>
            </a:r>
            <a:r>
              <a:rPr lang="en-US" sz="2100" dirty="0" err="1">
                <a:solidFill>
                  <a:srgbClr val="365B6D"/>
                </a:solidFill>
                <a:latin typeface="Arimo"/>
              </a:rPr>
              <a:t>аренды</a:t>
            </a:r>
            <a:r>
              <a:rPr lang="en-US" sz="2100" dirty="0">
                <a:solidFill>
                  <a:srgbClr val="365B6D"/>
                </a:solidFill>
                <a:latin typeface="Arimo"/>
              </a:rPr>
              <a:t>: </a:t>
            </a:r>
            <a:r>
              <a:rPr lang="en-US" sz="2100" dirty="0" err="1" smtClean="0">
                <a:solidFill>
                  <a:schemeClr val="accent1">
                    <a:lumMod val="75000"/>
                  </a:schemeClr>
                </a:solidFill>
                <a:latin typeface="Arimo"/>
              </a:rPr>
              <a:t>долгосрочная</a:t>
            </a:r>
            <a:endParaRPr lang="ru-RU" sz="2100" dirty="0">
              <a:solidFill>
                <a:schemeClr val="accent1">
                  <a:lumMod val="75000"/>
                </a:schemeClr>
              </a:solidFill>
              <a:latin typeface="Arimo"/>
            </a:endParaRPr>
          </a:p>
          <a:p>
            <a:pPr algn="ctr">
              <a:lnSpc>
                <a:spcPts val="2799"/>
              </a:lnSpc>
            </a:pP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</a:rPr>
              <a:t>Кадастровая </a:t>
            </a:r>
            <a:r>
              <a:rPr lang="ru-RU" sz="2100" dirty="0">
                <a:solidFill>
                  <a:schemeClr val="accent1">
                    <a:lumMod val="75000"/>
                  </a:schemeClr>
                </a:solidFill>
              </a:rPr>
              <a:t>стоимость 240 793,30 </a:t>
            </a:r>
            <a:r>
              <a:rPr lang="ru-RU" sz="2100" dirty="0" smtClean="0">
                <a:solidFill>
                  <a:schemeClr val="accent1">
                    <a:lumMod val="75000"/>
                  </a:schemeClr>
                </a:solidFill>
              </a:rPr>
              <a:t>руб.</a:t>
            </a:r>
            <a:endParaRPr lang="ru-RU" sz="2100" dirty="0" smtClean="0">
              <a:solidFill>
                <a:schemeClr val="accent1">
                  <a:lumMod val="75000"/>
                </a:schemeClr>
              </a:solidFill>
              <a:latin typeface="Arim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39238" y="-913765"/>
            <a:ext cx="9525" cy="117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19"/>
              </a:lnSpc>
              <a:spcBef>
                <a:spcPct val="0"/>
              </a:spcBef>
            </a:pPr>
            <a:endParaRPr/>
          </a:p>
        </p:txBody>
      </p:sp>
      <p:grpSp>
        <p:nvGrpSpPr>
          <p:cNvPr id="6" name="Group 6"/>
          <p:cNvGrpSpPr/>
          <p:nvPr/>
        </p:nvGrpSpPr>
        <p:grpSpPr>
          <a:xfrm>
            <a:off x="6959202" y="7282164"/>
            <a:ext cx="4838816" cy="841932"/>
            <a:chOff x="0" y="0"/>
            <a:chExt cx="1636834" cy="2848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36834" cy="284801"/>
            </a:xfrm>
            <a:custGeom>
              <a:avLst/>
              <a:gdLst/>
              <a:ahLst/>
              <a:cxnLst/>
              <a:rect l="l" t="t" r="r" b="b"/>
              <a:pathLst>
                <a:path w="1636834" h="284801">
                  <a:moveTo>
                    <a:pt x="0" y="0"/>
                  </a:moveTo>
                  <a:lnTo>
                    <a:pt x="1636834" y="0"/>
                  </a:lnTo>
                  <a:lnTo>
                    <a:pt x="1636834" y="284801"/>
                  </a:lnTo>
                  <a:lnTo>
                    <a:pt x="0" y="284801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959202" y="8416368"/>
            <a:ext cx="4838816" cy="841932"/>
            <a:chOff x="0" y="0"/>
            <a:chExt cx="1636834" cy="2848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36834" cy="284801"/>
            </a:xfrm>
            <a:custGeom>
              <a:avLst/>
              <a:gdLst/>
              <a:ahLst/>
              <a:cxnLst/>
              <a:rect l="l" t="t" r="r" b="b"/>
              <a:pathLst>
                <a:path w="1636834" h="284801">
                  <a:moveTo>
                    <a:pt x="0" y="0"/>
                  </a:moveTo>
                  <a:lnTo>
                    <a:pt x="1636834" y="0"/>
                  </a:lnTo>
                  <a:lnTo>
                    <a:pt x="1636834" y="284801"/>
                  </a:lnTo>
                  <a:lnTo>
                    <a:pt x="0" y="284801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2420484" y="7282164"/>
            <a:ext cx="4838816" cy="841932"/>
            <a:chOff x="0" y="0"/>
            <a:chExt cx="1636834" cy="28480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36834" cy="284801"/>
            </a:xfrm>
            <a:custGeom>
              <a:avLst/>
              <a:gdLst/>
              <a:ahLst/>
              <a:cxnLst/>
              <a:rect l="l" t="t" r="r" b="b"/>
              <a:pathLst>
                <a:path w="1636834" h="284801">
                  <a:moveTo>
                    <a:pt x="0" y="0"/>
                  </a:moveTo>
                  <a:lnTo>
                    <a:pt x="1636834" y="0"/>
                  </a:lnTo>
                  <a:lnTo>
                    <a:pt x="1636834" y="284801"/>
                  </a:lnTo>
                  <a:lnTo>
                    <a:pt x="0" y="284801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2420484" y="8416368"/>
            <a:ext cx="4838816" cy="841932"/>
            <a:chOff x="0" y="0"/>
            <a:chExt cx="1636834" cy="28480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36834" cy="284801"/>
            </a:xfrm>
            <a:custGeom>
              <a:avLst/>
              <a:gdLst/>
              <a:ahLst/>
              <a:cxnLst/>
              <a:rect l="l" t="t" r="r" b="b"/>
              <a:pathLst>
                <a:path w="1636834" h="284801">
                  <a:moveTo>
                    <a:pt x="0" y="0"/>
                  </a:moveTo>
                  <a:lnTo>
                    <a:pt x="1636834" y="0"/>
                  </a:lnTo>
                  <a:lnTo>
                    <a:pt x="1636834" y="284801"/>
                  </a:lnTo>
                  <a:lnTo>
                    <a:pt x="0" y="284801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597441" y="7282164"/>
            <a:ext cx="4838816" cy="841932"/>
            <a:chOff x="0" y="0"/>
            <a:chExt cx="1636834" cy="28480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36834" cy="284801"/>
            </a:xfrm>
            <a:custGeom>
              <a:avLst/>
              <a:gdLst/>
              <a:ahLst/>
              <a:cxnLst/>
              <a:rect l="l" t="t" r="r" b="b"/>
              <a:pathLst>
                <a:path w="1636834" h="284801">
                  <a:moveTo>
                    <a:pt x="0" y="0"/>
                  </a:moveTo>
                  <a:lnTo>
                    <a:pt x="1636834" y="0"/>
                  </a:lnTo>
                  <a:lnTo>
                    <a:pt x="1636834" y="284801"/>
                  </a:lnTo>
                  <a:lnTo>
                    <a:pt x="0" y="284801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597441" y="8416368"/>
            <a:ext cx="4838816" cy="841932"/>
            <a:chOff x="0" y="0"/>
            <a:chExt cx="1636834" cy="28480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636834" cy="284801"/>
            </a:xfrm>
            <a:custGeom>
              <a:avLst/>
              <a:gdLst/>
              <a:ahLst/>
              <a:cxnLst/>
              <a:rect l="l" t="t" r="r" b="b"/>
              <a:pathLst>
                <a:path w="1636834" h="284801">
                  <a:moveTo>
                    <a:pt x="0" y="0"/>
                  </a:moveTo>
                  <a:lnTo>
                    <a:pt x="1636834" y="0"/>
                  </a:lnTo>
                  <a:lnTo>
                    <a:pt x="1636834" y="284801"/>
                  </a:lnTo>
                  <a:lnTo>
                    <a:pt x="0" y="284801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4944145" y="6326990"/>
            <a:ext cx="839018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400" dirty="0" err="1">
                <a:solidFill>
                  <a:srgbClr val="365B6D"/>
                </a:solidFill>
                <a:latin typeface="+mj-lt"/>
              </a:rPr>
              <a:t>Наименование</a:t>
            </a:r>
            <a:r>
              <a:rPr lang="en-US" sz="3400" dirty="0">
                <a:solidFill>
                  <a:srgbClr val="365B6D"/>
                </a:solidFill>
                <a:latin typeface="+mj-lt"/>
              </a:rPr>
              <a:t> </a:t>
            </a:r>
            <a:r>
              <a:rPr lang="en-US" sz="3400" dirty="0" err="1">
                <a:solidFill>
                  <a:srgbClr val="365B6D"/>
                </a:solidFill>
                <a:latin typeface="+mj-lt"/>
              </a:rPr>
              <a:t>объекта</a:t>
            </a:r>
            <a:r>
              <a:rPr lang="en-US" sz="3400" dirty="0">
                <a:solidFill>
                  <a:srgbClr val="365B6D"/>
                </a:solidFill>
                <a:latin typeface="+mj-lt"/>
              </a:rPr>
              <a:t>: </a:t>
            </a:r>
            <a:r>
              <a:rPr lang="ru-RU" sz="3400" dirty="0" smtClean="0">
                <a:solidFill>
                  <a:srgbClr val="365B6D"/>
                </a:solidFill>
                <a:latin typeface="+mj-lt"/>
              </a:rPr>
              <a:t>Земельный участок</a:t>
            </a:r>
            <a:endParaRPr lang="en-US" sz="3400" dirty="0">
              <a:solidFill>
                <a:srgbClr val="365B6D"/>
              </a:solidFill>
              <a:latin typeface="+mj-l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411193" y="7568510"/>
            <a:ext cx="1211312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400" dirty="0" err="1">
                <a:solidFill>
                  <a:srgbClr val="FFFFFF"/>
                </a:solidFill>
                <a:latin typeface="Open Sans Light"/>
              </a:rPr>
              <a:t>Адрес</a:t>
            </a:r>
            <a:r>
              <a:rPr lang="en-US" sz="14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+mj-lt"/>
              </a:rPr>
              <a:t>объекта</a:t>
            </a:r>
            <a:endParaRPr lang="en-US" sz="1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786601" y="8531338"/>
            <a:ext cx="4550135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Архангельская </a:t>
            </a:r>
            <a:endParaRPr lang="en-US" sz="1400" dirty="0" smtClean="0">
              <a:solidFill>
                <a:schemeClr val="bg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область</a:t>
            </a:r>
            <a:r>
              <a:rPr lang="ru-RU" sz="1400" dirty="0">
                <a:solidFill>
                  <a:schemeClr val="bg1"/>
                </a:solidFill>
              </a:rPr>
              <a:t>, </a:t>
            </a:r>
            <a:r>
              <a:rPr lang="ru-RU" sz="1400" dirty="0" err="1">
                <a:solidFill>
                  <a:schemeClr val="bg1"/>
                </a:solidFill>
              </a:rPr>
              <a:t>Устьянский</a:t>
            </a:r>
            <a:r>
              <a:rPr lang="ru-RU" sz="1400" dirty="0">
                <a:solidFill>
                  <a:schemeClr val="bg1"/>
                </a:solidFill>
              </a:rPr>
              <a:t> муниципальный </a:t>
            </a:r>
            <a:r>
              <a:rPr lang="ru-RU" sz="1400" dirty="0" smtClean="0">
                <a:solidFill>
                  <a:schemeClr val="bg1"/>
                </a:solidFill>
              </a:rPr>
              <a:t>район, с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  <a:r>
              <a:rPr lang="ru-RU" sz="1400" dirty="0" err="1">
                <a:solidFill>
                  <a:schemeClr val="bg1"/>
                </a:solidFill>
              </a:rPr>
              <a:t>Строевское</a:t>
            </a:r>
            <a:endParaRPr lang="en-US" sz="1400" dirty="0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8539294" y="7568510"/>
            <a:ext cx="1678632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>
                <a:solidFill>
                  <a:srgbClr val="FFFFFF"/>
                </a:solidFill>
                <a:latin typeface="Open Sans Light"/>
              </a:rPr>
              <a:t>Кадастровый номер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753021" y="8702714"/>
            <a:ext cx="3677075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ru-RU" dirty="0" smtClean="0">
                <a:solidFill>
                  <a:schemeClr val="bg1"/>
                </a:solidFill>
              </a:rPr>
              <a:t>29:18:060604:5</a:t>
            </a:r>
            <a:endParaRPr lang="en-US" sz="1400" dirty="0">
              <a:solidFill>
                <a:schemeClr val="bg1"/>
              </a:solidFill>
              <a:latin typeface="Open Sans Light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4218014" y="7568510"/>
            <a:ext cx="1243757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</a:pPr>
            <a:r>
              <a:rPr lang="en-US" sz="1400">
                <a:solidFill>
                  <a:srgbClr val="FFFFFF"/>
                </a:solidFill>
                <a:latin typeface="Open Sans Light"/>
              </a:rPr>
              <a:t>Площадь, кв.м.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218014" y="8702714"/>
            <a:ext cx="1243757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ru-RU" dirty="0" smtClean="0">
                <a:solidFill>
                  <a:schemeClr val="bg1"/>
                </a:solidFill>
              </a:rPr>
              <a:t>4790</a:t>
            </a:r>
            <a:endParaRPr lang="en-US" sz="1400" dirty="0">
              <a:solidFill>
                <a:schemeClr val="bg1"/>
              </a:solidFill>
              <a:latin typeface="Open Sans Light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0" y="0"/>
            <a:ext cx="1007403" cy="549811"/>
            <a:chOff x="0" y="0"/>
            <a:chExt cx="2278099" cy="1950373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 cstate="print"/>
            <a:srcRect l="10911" r="10911"/>
            <a:stretch>
              <a:fillRect/>
            </a:stretch>
          </p:blipFill>
          <p:spPr>
            <a:xfrm>
              <a:off x="0" y="0"/>
              <a:ext cx="2278099" cy="1950373"/>
            </a:xfrm>
            <a:prstGeom prst="rect">
              <a:avLst/>
            </a:prstGeom>
          </p:spPr>
        </p:pic>
      </p:grpSp>
      <p:sp>
        <p:nvSpPr>
          <p:cNvPr id="29" name="TextBox 29"/>
          <p:cNvSpPr txBox="1"/>
          <p:nvPr/>
        </p:nvSpPr>
        <p:spPr>
          <a:xfrm>
            <a:off x="1209636" y="-101162"/>
            <a:ext cx="15878254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8"/>
              </a:lnSpc>
            </a:pPr>
            <a:r>
              <a:rPr lang="en-US" sz="1600" dirty="0" err="1">
                <a:solidFill>
                  <a:srgbClr val="FFFFFF"/>
                </a:solidFill>
                <a:latin typeface="+mj-lt"/>
              </a:rPr>
              <a:t>Комитет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</a:rPr>
              <a:t>по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</a:rPr>
              <a:t>управлению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</a:rPr>
              <a:t>муниципальным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</a:rPr>
              <a:t>имуществом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</a:rPr>
              <a:t>администрации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</a:rPr>
              <a:t>Устьянского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</a:rPr>
              <a:t>муниципального</a:t>
            </a:r>
            <a:r>
              <a:rPr lang="en-US" sz="16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+mj-lt"/>
              </a:rPr>
              <a:t>района</a:t>
            </a:r>
            <a:endParaRPr lang="en-US" sz="16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32" name="Рисунок 3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700" y="1545474"/>
            <a:ext cx="7025829" cy="468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3570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rcRect t="17925" b="179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1855916"/>
            <a:ext cx="18288001" cy="6608509"/>
            <a:chOff x="0" y="0"/>
            <a:chExt cx="8131024" cy="223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31024" cy="2235471"/>
            </a:xfrm>
            <a:custGeom>
              <a:avLst/>
              <a:gdLst/>
              <a:ahLst/>
              <a:cxnLst/>
              <a:rect l="l" t="t" r="r" b="b"/>
              <a:pathLst>
                <a:path w="8131024" h="2235471">
                  <a:moveTo>
                    <a:pt x="0" y="0"/>
                  </a:moveTo>
                  <a:lnTo>
                    <a:pt x="8131024" y="0"/>
                  </a:lnTo>
                  <a:lnTo>
                    <a:pt x="8131024" y="2235471"/>
                  </a:lnTo>
                  <a:lnTo>
                    <a:pt x="0" y="2235471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78129" y="2091018"/>
            <a:ext cx="18009871" cy="5447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68"/>
              </a:lnSpc>
            </a:pPr>
            <a:r>
              <a:rPr lang="en-US" sz="4334" dirty="0" err="1">
                <a:solidFill>
                  <a:srgbClr val="F7F7F7"/>
                </a:solidFill>
              </a:rPr>
              <a:t>Контакты</a:t>
            </a:r>
            <a:r>
              <a:rPr lang="en-US" sz="4334" dirty="0">
                <a:solidFill>
                  <a:srgbClr val="F7F7F7"/>
                </a:solidFill>
              </a:rPr>
              <a:t>:</a:t>
            </a:r>
          </a:p>
          <a:p>
            <a:pPr>
              <a:lnSpc>
                <a:spcPts val="6068"/>
              </a:lnSpc>
            </a:pPr>
            <a:endParaRPr lang="en-US" sz="4334" dirty="0">
              <a:solidFill>
                <a:srgbClr val="F7F7F7"/>
              </a:solidFill>
            </a:endParaRPr>
          </a:p>
          <a:p>
            <a:pPr>
              <a:lnSpc>
                <a:spcPts val="6068"/>
              </a:lnSpc>
            </a:pPr>
            <a:r>
              <a:rPr lang="en-US" sz="4334" dirty="0">
                <a:solidFill>
                  <a:srgbClr val="F7F7F7"/>
                </a:solidFill>
              </a:rPr>
              <a:t>8(81855) 5-15-61 – </a:t>
            </a:r>
            <a:r>
              <a:rPr lang="en-US" sz="4334" dirty="0" err="1">
                <a:solidFill>
                  <a:srgbClr val="F7F7F7"/>
                </a:solidFill>
              </a:rPr>
              <a:t>Корелин</a:t>
            </a:r>
            <a:r>
              <a:rPr lang="en-US" sz="4334" dirty="0">
                <a:solidFill>
                  <a:srgbClr val="F7F7F7"/>
                </a:solidFill>
              </a:rPr>
              <a:t> </a:t>
            </a:r>
            <a:r>
              <a:rPr lang="en-US" sz="4334" dirty="0" err="1">
                <a:solidFill>
                  <a:srgbClr val="F7F7F7"/>
                </a:solidFill>
              </a:rPr>
              <a:t>Николай</a:t>
            </a:r>
            <a:r>
              <a:rPr lang="en-US" sz="4334" dirty="0">
                <a:solidFill>
                  <a:srgbClr val="F7F7F7"/>
                </a:solidFill>
              </a:rPr>
              <a:t> </a:t>
            </a:r>
            <a:r>
              <a:rPr lang="en-US" sz="4334" dirty="0" err="1">
                <a:solidFill>
                  <a:srgbClr val="F7F7F7"/>
                </a:solidFill>
              </a:rPr>
              <a:t>Федорович</a:t>
            </a:r>
            <a:r>
              <a:rPr lang="en-US" sz="4334" dirty="0">
                <a:solidFill>
                  <a:srgbClr val="F7F7F7"/>
                </a:solidFill>
              </a:rPr>
              <a:t>, </a:t>
            </a:r>
            <a:r>
              <a:rPr lang="en-US" sz="4334" dirty="0" err="1">
                <a:solidFill>
                  <a:srgbClr val="F7F7F7"/>
                </a:solidFill>
              </a:rPr>
              <a:t>председатель</a:t>
            </a:r>
            <a:r>
              <a:rPr lang="en-US" sz="4334" dirty="0">
                <a:solidFill>
                  <a:srgbClr val="F7F7F7"/>
                </a:solidFill>
              </a:rPr>
              <a:t> КУМИ </a:t>
            </a:r>
            <a:r>
              <a:rPr lang="en-US" sz="4334" dirty="0" err="1">
                <a:solidFill>
                  <a:srgbClr val="F7F7F7"/>
                </a:solidFill>
              </a:rPr>
              <a:t>администрации</a:t>
            </a:r>
            <a:r>
              <a:rPr lang="en-US" sz="4334" dirty="0">
                <a:solidFill>
                  <a:srgbClr val="F7F7F7"/>
                </a:solidFill>
              </a:rPr>
              <a:t> </a:t>
            </a:r>
            <a:r>
              <a:rPr lang="en-US" sz="4334" dirty="0" err="1">
                <a:solidFill>
                  <a:srgbClr val="F7F7F7"/>
                </a:solidFill>
              </a:rPr>
              <a:t>Устьянского</a:t>
            </a:r>
            <a:r>
              <a:rPr lang="en-US" sz="4334" dirty="0">
                <a:solidFill>
                  <a:srgbClr val="F7F7F7"/>
                </a:solidFill>
              </a:rPr>
              <a:t> </a:t>
            </a:r>
            <a:r>
              <a:rPr lang="en-US" sz="4334" dirty="0" err="1">
                <a:solidFill>
                  <a:srgbClr val="F7F7F7"/>
                </a:solidFill>
              </a:rPr>
              <a:t>муниципального</a:t>
            </a:r>
            <a:r>
              <a:rPr lang="en-US" sz="4334" dirty="0">
                <a:solidFill>
                  <a:srgbClr val="F7F7F7"/>
                </a:solidFill>
              </a:rPr>
              <a:t> </a:t>
            </a:r>
            <a:r>
              <a:rPr lang="en-US" sz="4334" dirty="0" err="1">
                <a:solidFill>
                  <a:srgbClr val="F7F7F7"/>
                </a:solidFill>
              </a:rPr>
              <a:t>района</a:t>
            </a:r>
            <a:endParaRPr lang="en-US" sz="4334" dirty="0">
              <a:solidFill>
                <a:srgbClr val="F7F7F7"/>
              </a:solidFill>
            </a:endParaRPr>
          </a:p>
          <a:p>
            <a:pPr>
              <a:lnSpc>
                <a:spcPts val="6068"/>
              </a:lnSpc>
            </a:pPr>
            <a:endParaRPr lang="en-US" sz="4334" dirty="0">
              <a:solidFill>
                <a:srgbClr val="F7F7F7"/>
              </a:solidFill>
            </a:endParaRPr>
          </a:p>
          <a:p>
            <a:pPr>
              <a:lnSpc>
                <a:spcPts val="6068"/>
              </a:lnSpc>
            </a:pPr>
            <a:r>
              <a:rPr lang="en-US" sz="4334" dirty="0">
                <a:solidFill>
                  <a:srgbClr val="F7F7F7"/>
                </a:solidFill>
              </a:rPr>
              <a:t>8 (81855) 5-14-17 – </a:t>
            </a:r>
            <a:r>
              <a:rPr lang="en-US" sz="4334" dirty="0" err="1">
                <a:solidFill>
                  <a:srgbClr val="F7F7F7"/>
                </a:solidFill>
              </a:rPr>
              <a:t>Духанина</a:t>
            </a:r>
            <a:r>
              <a:rPr lang="en-US" sz="4334" dirty="0">
                <a:solidFill>
                  <a:srgbClr val="F7F7F7"/>
                </a:solidFill>
              </a:rPr>
              <a:t> </a:t>
            </a:r>
            <a:r>
              <a:rPr lang="en-US" sz="4334" dirty="0" err="1">
                <a:solidFill>
                  <a:srgbClr val="F7F7F7"/>
                </a:solidFill>
              </a:rPr>
              <a:t>Светлана</a:t>
            </a:r>
            <a:r>
              <a:rPr lang="en-US" sz="4334" dirty="0">
                <a:solidFill>
                  <a:srgbClr val="F7F7F7"/>
                </a:solidFill>
              </a:rPr>
              <a:t> </a:t>
            </a:r>
            <a:r>
              <a:rPr lang="en-US" sz="4334" dirty="0" err="1">
                <a:solidFill>
                  <a:srgbClr val="F7F7F7"/>
                </a:solidFill>
              </a:rPr>
              <a:t>Витальевна</a:t>
            </a:r>
            <a:r>
              <a:rPr lang="en-US" sz="4334" dirty="0">
                <a:solidFill>
                  <a:srgbClr val="F7F7F7"/>
                </a:solidFill>
              </a:rPr>
              <a:t>, </a:t>
            </a:r>
            <a:r>
              <a:rPr lang="en-US" sz="4334" dirty="0" err="1">
                <a:solidFill>
                  <a:srgbClr val="F7F7F7"/>
                </a:solidFill>
              </a:rPr>
              <a:t>главный</a:t>
            </a:r>
            <a:r>
              <a:rPr lang="en-US" sz="4334" dirty="0">
                <a:solidFill>
                  <a:srgbClr val="F7F7F7"/>
                </a:solidFill>
              </a:rPr>
              <a:t> </a:t>
            </a:r>
            <a:r>
              <a:rPr lang="en-US" sz="4334" dirty="0" err="1">
                <a:solidFill>
                  <a:srgbClr val="F7F7F7"/>
                </a:solidFill>
              </a:rPr>
              <a:t>специалист</a:t>
            </a:r>
            <a:r>
              <a:rPr lang="en-US" sz="4334" dirty="0">
                <a:solidFill>
                  <a:srgbClr val="F7F7F7"/>
                </a:solidFill>
              </a:rPr>
              <a:t> КУМИ </a:t>
            </a:r>
            <a:r>
              <a:rPr lang="en-US" sz="4334" dirty="0" err="1">
                <a:solidFill>
                  <a:srgbClr val="F7F7F7"/>
                </a:solidFill>
              </a:rPr>
              <a:t>администрации</a:t>
            </a:r>
            <a:r>
              <a:rPr lang="en-US" sz="4334" dirty="0">
                <a:solidFill>
                  <a:srgbClr val="F7F7F7"/>
                </a:solidFill>
              </a:rPr>
              <a:t> </a:t>
            </a:r>
            <a:r>
              <a:rPr lang="en-US" sz="4334" dirty="0" err="1">
                <a:solidFill>
                  <a:srgbClr val="F7F7F7"/>
                </a:solidFill>
              </a:rPr>
              <a:t>Устьянского</a:t>
            </a:r>
            <a:r>
              <a:rPr lang="en-US" sz="4334" dirty="0">
                <a:solidFill>
                  <a:srgbClr val="F7F7F7"/>
                </a:solidFill>
              </a:rPr>
              <a:t> </a:t>
            </a:r>
            <a:r>
              <a:rPr lang="en-US" sz="4334" dirty="0" err="1">
                <a:solidFill>
                  <a:srgbClr val="F7F7F7"/>
                </a:solidFill>
              </a:rPr>
              <a:t>муниципального</a:t>
            </a:r>
            <a:r>
              <a:rPr lang="en-US" sz="4334" dirty="0">
                <a:solidFill>
                  <a:srgbClr val="F7F7F7"/>
                </a:solidFill>
              </a:rPr>
              <a:t> </a:t>
            </a:r>
            <a:r>
              <a:rPr lang="en-US" sz="4334" dirty="0" err="1">
                <a:solidFill>
                  <a:srgbClr val="F7F7F7"/>
                </a:solidFill>
              </a:rPr>
              <a:t>района</a:t>
            </a:r>
            <a:endParaRPr lang="en-US" sz="4334" dirty="0">
              <a:solidFill>
                <a:srgbClr val="F7F7F7"/>
              </a:solidFill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708574" y="0"/>
            <a:ext cx="16579426" cy="1462780"/>
            <a:chOff x="0" y="0"/>
            <a:chExt cx="5608349" cy="5535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608349" cy="553543"/>
            </a:xfrm>
            <a:custGeom>
              <a:avLst/>
              <a:gdLst/>
              <a:ahLst/>
              <a:cxnLst/>
              <a:rect l="l" t="t" r="r" b="b"/>
              <a:pathLst>
                <a:path w="5608349" h="553543">
                  <a:moveTo>
                    <a:pt x="0" y="0"/>
                  </a:moveTo>
                  <a:lnTo>
                    <a:pt x="5608349" y="0"/>
                  </a:lnTo>
                  <a:lnTo>
                    <a:pt x="5608349" y="553543"/>
                  </a:lnTo>
                  <a:lnTo>
                    <a:pt x="0" y="553543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0" y="0"/>
            <a:ext cx="1708574" cy="1462780"/>
            <a:chOff x="0" y="0"/>
            <a:chExt cx="2278099" cy="1950373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 cstate="print"/>
            <a:srcRect l="10911" r="10911"/>
            <a:stretch>
              <a:fillRect/>
            </a:stretch>
          </p:blipFill>
          <p:spPr>
            <a:xfrm>
              <a:off x="0" y="0"/>
              <a:ext cx="2278099" cy="1950373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1708574" y="62510"/>
            <a:ext cx="15878254" cy="1123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8"/>
              </a:lnSpc>
            </a:pPr>
            <a:r>
              <a:rPr lang="en-US" sz="3256">
                <a:solidFill>
                  <a:srgbClr val="F7F7F7"/>
                </a:solidFill>
                <a:latin typeface="Cormorant Garamond Medium"/>
              </a:rPr>
              <a:t>Комитет по управлению муниципальным имуществом администрации Устьянского муниципального района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9258301"/>
            <a:ext cx="18288000" cy="1028700"/>
            <a:chOff x="0" y="0"/>
            <a:chExt cx="6583586" cy="62475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583586" cy="624751"/>
            </a:xfrm>
            <a:custGeom>
              <a:avLst/>
              <a:gdLst/>
              <a:ahLst/>
              <a:cxnLst/>
              <a:rect l="l" t="t" r="r" b="b"/>
              <a:pathLst>
                <a:path w="6583586" h="624751">
                  <a:moveTo>
                    <a:pt x="0" y="0"/>
                  </a:moveTo>
                  <a:lnTo>
                    <a:pt x="6583586" y="0"/>
                  </a:lnTo>
                  <a:lnTo>
                    <a:pt x="6583586" y="624751"/>
                  </a:lnTo>
                  <a:lnTo>
                    <a:pt x="0" y="624751"/>
                  </a:lnTo>
                  <a:close/>
                </a:path>
              </a:pathLst>
            </a:custGeom>
            <a:solidFill>
              <a:srgbClr val="365B6D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750571" y="9384030"/>
            <a:ext cx="17259300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 dirty="0" err="1">
                <a:solidFill>
                  <a:srgbClr val="F7F7F7"/>
                </a:solidFill>
              </a:rPr>
              <a:t>Архангельская</a:t>
            </a:r>
            <a:r>
              <a:rPr lang="en-US" sz="2299" dirty="0">
                <a:solidFill>
                  <a:srgbClr val="F7F7F7"/>
                </a:solidFill>
              </a:rPr>
              <a:t> </a:t>
            </a:r>
            <a:r>
              <a:rPr lang="en-US" sz="2299" dirty="0" err="1">
                <a:solidFill>
                  <a:srgbClr val="F7F7F7"/>
                </a:solidFill>
              </a:rPr>
              <a:t>область</a:t>
            </a:r>
            <a:r>
              <a:rPr lang="en-US" sz="2299" dirty="0">
                <a:solidFill>
                  <a:srgbClr val="F7F7F7"/>
                </a:solidFill>
              </a:rPr>
              <a:t>, </a:t>
            </a:r>
            <a:r>
              <a:rPr lang="en-US" sz="2299" dirty="0" err="1">
                <a:solidFill>
                  <a:srgbClr val="F7F7F7"/>
                </a:solidFill>
              </a:rPr>
              <a:t>Устьянский</a:t>
            </a:r>
            <a:r>
              <a:rPr lang="en-US" sz="2299" dirty="0">
                <a:solidFill>
                  <a:srgbClr val="F7F7F7"/>
                </a:solidFill>
              </a:rPr>
              <a:t> </a:t>
            </a:r>
            <a:r>
              <a:rPr lang="en-US" sz="2299" dirty="0" err="1">
                <a:solidFill>
                  <a:srgbClr val="F7F7F7"/>
                </a:solidFill>
              </a:rPr>
              <a:t>район</a:t>
            </a:r>
            <a:r>
              <a:rPr lang="en-US" sz="2299" dirty="0">
                <a:solidFill>
                  <a:srgbClr val="F7F7F7"/>
                </a:solidFill>
              </a:rPr>
              <a:t>, </a:t>
            </a:r>
            <a:r>
              <a:rPr lang="en-US" sz="2299" dirty="0" err="1">
                <a:solidFill>
                  <a:srgbClr val="F7F7F7"/>
                </a:solidFill>
              </a:rPr>
              <a:t>рабочий</a:t>
            </a:r>
            <a:r>
              <a:rPr lang="en-US" sz="2299" dirty="0">
                <a:solidFill>
                  <a:srgbClr val="F7F7F7"/>
                </a:solidFill>
              </a:rPr>
              <a:t> </a:t>
            </a:r>
            <a:r>
              <a:rPr lang="en-US" sz="2299" dirty="0" err="1">
                <a:solidFill>
                  <a:srgbClr val="F7F7F7"/>
                </a:solidFill>
              </a:rPr>
              <a:t>поселок</a:t>
            </a:r>
            <a:r>
              <a:rPr lang="en-US" sz="2299" dirty="0">
                <a:solidFill>
                  <a:srgbClr val="F7F7F7"/>
                </a:solidFill>
              </a:rPr>
              <a:t> </a:t>
            </a:r>
            <a:r>
              <a:rPr lang="en-US" sz="2299" dirty="0" err="1">
                <a:solidFill>
                  <a:srgbClr val="F7F7F7"/>
                </a:solidFill>
              </a:rPr>
              <a:t>Октябрьский</a:t>
            </a:r>
            <a:r>
              <a:rPr lang="en-US" sz="2299" dirty="0">
                <a:solidFill>
                  <a:srgbClr val="F7F7F7"/>
                </a:solidFill>
              </a:rPr>
              <a:t>, </a:t>
            </a:r>
            <a:r>
              <a:rPr lang="en-US" sz="2299" dirty="0" err="1">
                <a:solidFill>
                  <a:srgbClr val="F7F7F7"/>
                </a:solidFill>
              </a:rPr>
              <a:t>улица</a:t>
            </a:r>
            <a:r>
              <a:rPr lang="en-US" sz="2299" dirty="0">
                <a:solidFill>
                  <a:srgbClr val="F7F7F7"/>
                </a:solidFill>
              </a:rPr>
              <a:t> </a:t>
            </a:r>
            <a:r>
              <a:rPr lang="en-US" sz="2299" dirty="0" err="1">
                <a:solidFill>
                  <a:srgbClr val="F7F7F7"/>
                </a:solidFill>
              </a:rPr>
              <a:t>Комсомольская</a:t>
            </a:r>
            <a:r>
              <a:rPr lang="en-US" sz="2299" dirty="0">
                <a:solidFill>
                  <a:srgbClr val="F7F7F7"/>
                </a:solidFill>
              </a:rPr>
              <a:t>, </a:t>
            </a:r>
            <a:r>
              <a:rPr lang="en-US" sz="2299" dirty="0" err="1">
                <a:solidFill>
                  <a:srgbClr val="F7F7F7"/>
                </a:solidFill>
              </a:rPr>
              <a:t>дом</a:t>
            </a:r>
            <a:r>
              <a:rPr lang="en-US" sz="2299" dirty="0">
                <a:solidFill>
                  <a:srgbClr val="F7F7F7"/>
                </a:solidFill>
              </a:rPr>
              <a:t> 7, </a:t>
            </a:r>
            <a:r>
              <a:rPr lang="en-US" sz="2299" dirty="0" err="1">
                <a:solidFill>
                  <a:srgbClr val="F7F7F7"/>
                </a:solidFill>
              </a:rPr>
              <a:t>кабинет</a:t>
            </a:r>
            <a:r>
              <a:rPr lang="en-US" sz="2299" dirty="0">
                <a:solidFill>
                  <a:srgbClr val="F7F7F7"/>
                </a:solidFill>
              </a:rPr>
              <a:t> 13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510529" y="9844193"/>
            <a:ext cx="5266940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 dirty="0" err="1">
                <a:solidFill>
                  <a:srgbClr val="F7F7F7"/>
                </a:solidFill>
              </a:rPr>
              <a:t>Данные</a:t>
            </a:r>
            <a:r>
              <a:rPr lang="en-US" sz="2099" dirty="0">
                <a:solidFill>
                  <a:srgbClr val="F7F7F7"/>
                </a:solidFill>
              </a:rPr>
              <a:t> </a:t>
            </a:r>
            <a:r>
              <a:rPr lang="en-US" sz="2099" dirty="0" err="1">
                <a:solidFill>
                  <a:srgbClr val="F7F7F7"/>
                </a:solidFill>
              </a:rPr>
              <a:t>актуальны</a:t>
            </a:r>
            <a:r>
              <a:rPr lang="en-US" sz="2099" dirty="0">
                <a:solidFill>
                  <a:srgbClr val="F7F7F7"/>
                </a:solidFill>
              </a:rPr>
              <a:t> </a:t>
            </a:r>
            <a:r>
              <a:rPr lang="en-US" sz="2099" dirty="0" err="1">
                <a:solidFill>
                  <a:srgbClr val="F7F7F7"/>
                </a:solidFill>
              </a:rPr>
              <a:t>на</a:t>
            </a:r>
            <a:r>
              <a:rPr lang="en-US" sz="2099" dirty="0">
                <a:solidFill>
                  <a:srgbClr val="F7F7F7"/>
                </a:solidFill>
              </a:rPr>
              <a:t> 25.07.2021</a:t>
            </a:r>
            <a:r>
              <a:rPr lang="en-US" sz="2099" dirty="0">
                <a:solidFill>
                  <a:srgbClr val="F7F7F7"/>
                </a:solidFill>
                <a:latin typeface="Cormorant Garamond Medium"/>
              </a:rPr>
              <a:t> г.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531</Words>
  <Application>Microsoft Office PowerPoint</Application>
  <PresentationFormat>Произвольный</PresentationFormat>
  <Paragraphs>97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Open Sans</vt:lpstr>
      <vt:lpstr>Open Sans Light</vt:lpstr>
      <vt:lpstr>Calibri</vt:lpstr>
      <vt:lpstr>Arimo</vt:lpstr>
      <vt:lpstr>Cormorant Garamond Medium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Сведения об имуществе, находящимся в собственности Устьянского муниципального района, предоставляемом во владение и пользование на долгосрочной основе субъектам малого и среднего предпринимательства, организациям, образующим инфраструктуру поддержки</dc:title>
  <dc:creator>Kumi-Gl</dc:creator>
  <cp:lastModifiedBy>Zverdvd.org</cp:lastModifiedBy>
  <cp:revision>6</cp:revision>
  <dcterms:created xsi:type="dcterms:W3CDTF">2006-08-16T00:00:00Z</dcterms:created>
  <dcterms:modified xsi:type="dcterms:W3CDTF">2022-07-26T11:04:43Z</dcterms:modified>
  <dc:identifier>DAElfbMHe_4</dc:identifier>
</cp:coreProperties>
</file>