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88" r:id="rId3"/>
    <p:sldId id="287" r:id="rId4"/>
    <p:sldId id="294" r:id="rId5"/>
    <p:sldId id="295" r:id="rId6"/>
    <p:sldId id="296" r:id="rId7"/>
    <p:sldId id="298" r:id="rId8"/>
    <p:sldId id="290" r:id="rId9"/>
    <p:sldId id="283" r:id="rId10"/>
    <p:sldId id="297" r:id="rId11"/>
    <p:sldId id="289" r:id="rId12"/>
    <p:sldId id="301" r:id="rId13"/>
    <p:sldId id="300" r:id="rId14"/>
    <p:sldId id="263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C1A"/>
    <a:srgbClr val="00ADDC"/>
    <a:srgbClr val="3A3A3A"/>
    <a:srgbClr val="343434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61" d="100"/>
          <a:sy n="61" d="100"/>
        </p:scale>
        <p:origin x="-9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71A2-57D9-4EFD-8918-AEE51F02A523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C6AF-98E0-4C30-A679-A0FA2D20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5374" y="9370321"/>
            <a:ext cx="2917271" cy="49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79" rIns="91352" bIns="45679" anchor="b"/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71BC6756-895B-4EE5-AC38-5D70DA65A36D}" type="slidenum">
              <a:rPr lang="en-US" altLang="ru-RU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7</a:t>
            </a:fld>
            <a:endParaRPr lang="en-US" altLang="ru-RU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38188"/>
            <a:ext cx="4932363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9" rIns="91352" bIns="45679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4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164A-3206-4F83-9ABD-F7C1FC855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2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ru-RU" smtClean="0"/>
              <a:pPr algn="r"/>
              <a:t>28.10.2022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409170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D08EF3-06C4-464D-88C4-41991C93773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4AEDBB-CFD9-4A70-969E-F844AC67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hyperlink" Target="https://www.iprosoft.ru/%D1%80%D0%B5%D1%88%D0%B5%D0%BD%D0%B8%D1%8F-%D0%B4%D0%BB%D1%8F-%D0%B1%D0%B8%D0%B7%D0%BD%D0%B5%D1%81%D0%B0/%D0%B2%D0%BD%D0%B5%D1%88%D0%BD%D1%8F%D1%8F-%D0%BD%D0%BE%D1%80%D0%BC%D0%B0%D1%82%D0%B8%D0%B2%D0%BD%D0%B0%D1%8F-%D0%B4%D0%BE%D0%BA%D1%83%D0%BC%D0%B5%D0%BD%D1%82%D0%B0%D1%86%D0%B8%D1%8F-%D1%82/%D1%82%D0%BE%D0%BF%D0%BB%D0%B8%D0%B2%D0%BD%D0%BE-%D1%8D%D0%BD%D0%B5%D1%80%D0%B3%D0%B5%D1%82%D0%B8%D1%87%D0%B5%D1%81%D0%BA%D0%B8%D0%B9-%D0%BA%D0%BE%D0%BC%D0%BF%D0%BB%D0%B5%D0%BA%D1%81/%D1%82%D0%B5%D1%85%D1%8D%D0%BA%D1%81%D0%BF%D0%B5%D1%80%D1%82-%D0%BE%D1%85%D1%80%D0%B0%D0%BD%D0%B0-%D1%82%D1%80%D1%83%D0%B4%D0%B0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11" Type="http://schemas.openxmlformats.org/officeDocument/2006/relationships/image" Target="../media/image24.png"/><Relationship Id="rId5" Type="http://schemas.openxmlformats.org/officeDocument/2006/relationships/hyperlink" Target="http://ohrana-truda.garant.ru/" TargetMode="External"/><Relationship Id="rId10" Type="http://schemas.openxmlformats.org/officeDocument/2006/relationships/hyperlink" Target="https://www.trudohrana.ru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ohranatruda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504" y="548680"/>
            <a:ext cx="8928992" cy="46805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изменений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кодекс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охраны труда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2906" y="109894"/>
            <a:ext cx="5549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Министерство труда, 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занятости и социального развития 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Архангельской области</a:t>
            </a:r>
          </a:p>
        </p:txBody>
      </p:sp>
      <p:pic>
        <p:nvPicPr>
          <p:cNvPr id="9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0886" y="5313982"/>
            <a:ext cx="4883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Стряпунин</a:t>
            </a:r>
            <a:r>
              <a:rPr lang="ru-RU" dirty="0" smtClean="0"/>
              <a:t> Иван Васильевич, начальник отдела </a:t>
            </a:r>
          </a:p>
          <a:p>
            <a:r>
              <a:rPr lang="ru-RU" dirty="0" smtClean="0"/>
              <a:t>государственного управления охраной труда </a:t>
            </a:r>
          </a:p>
          <a:p>
            <a:r>
              <a:rPr lang="ru-RU" dirty="0" smtClean="0"/>
              <a:t>управления труда и занятости министерства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899592" y="116632"/>
            <a:ext cx="7772400" cy="8469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ru-RU" dirty="0" smtClean="0"/>
              <a:t>Справочные системы по охране труда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32313" y="1700808"/>
            <a:ext cx="430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Справочная система </a:t>
            </a:r>
            <a:r>
              <a:rPr lang="ru-RU" dirty="0" err="1" smtClean="0"/>
              <a:t>Актион</a:t>
            </a:r>
            <a:r>
              <a:rPr lang="ru-RU" dirty="0" smtClean="0"/>
              <a:t> </a:t>
            </a:r>
            <a:r>
              <a:rPr lang="ru-RU" dirty="0"/>
              <a:t>Охрана труда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566689"/>
            <a:ext cx="1847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088232" cy="57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2381273"/>
            <a:ext cx="267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Техэксперт</a:t>
            </a:r>
            <a:r>
              <a:rPr lang="ru-RU" dirty="0" smtClean="0"/>
              <a:t>: Охрана </a:t>
            </a:r>
            <a:r>
              <a:rPr lang="ru-RU" dirty="0"/>
              <a:t>труда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2993245"/>
            <a:ext cx="1828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4428" y="3059668"/>
            <a:ext cx="5247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Справочник по охране труда - система ГАРАНТ</a:t>
            </a:r>
            <a:endParaRPr lang="ru-RU" dirty="0">
              <a:hlinkClick r:id="rId5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402" y="3830984"/>
            <a:ext cx="13001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3779748"/>
            <a:ext cx="3246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Охрана труда - </a:t>
            </a:r>
            <a:r>
              <a:rPr lang="ru-RU" dirty="0" err="1"/>
              <a:t>Информпроект</a:t>
            </a:r>
            <a:endParaRPr lang="ru-RU" dirty="0">
              <a:hlinkClick r:id="rId7"/>
            </a:endParaRPr>
          </a:p>
        </p:txBody>
      </p:sp>
      <p:sp>
        <p:nvSpPr>
          <p:cNvPr id="9" name="AutoShape 8" descr="На главну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58" y="4437112"/>
            <a:ext cx="2672620" cy="4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24429" y="4499828"/>
            <a:ext cx="5540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Информационный портал </a:t>
            </a:r>
            <a:r>
              <a:rPr lang="ru-RU" dirty="0" smtClean="0"/>
              <a:t>«</a:t>
            </a:r>
            <a:r>
              <a:rPr lang="ru-RU" dirty="0"/>
              <a:t>Охрана труда </a:t>
            </a:r>
            <a:r>
              <a:rPr lang="ru-RU" dirty="0" smtClean="0"/>
              <a:t>в России»</a:t>
            </a:r>
            <a:endParaRPr lang="ru-RU" dirty="0">
              <a:hlinkClick r:id="rId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2313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Информационный портал «</a:t>
            </a:r>
            <a:r>
              <a:rPr lang="ru-RU" dirty="0"/>
              <a:t>Охрана труда» </a:t>
            </a:r>
            <a:endParaRPr lang="ru-RU" dirty="0">
              <a:hlinkClick r:id="rId1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21" y="5157192"/>
            <a:ext cx="2616457" cy="8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3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530540"/>
            <a:ext cx="2097453" cy="201709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9" r="2504" b="8174"/>
          <a:stretch>
            <a:fillRect/>
          </a:stretch>
        </p:blipFill>
        <p:spPr bwMode="auto">
          <a:xfrm>
            <a:off x="539552" y="1844824"/>
            <a:ext cx="2242692" cy="3191524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07281" y="476672"/>
            <a:ext cx="81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sz="1800" dirty="0" smtClean="0">
                <a:solidFill>
                  <a:schemeClr val="tx1"/>
                </a:solidFill>
              </a:rPr>
              <a:t>ДВИЖЕНИЕ </a:t>
            </a:r>
            <a:r>
              <a:rPr lang="ru-RU" altLang="ru-RU" sz="1800" dirty="0">
                <a:solidFill>
                  <a:schemeClr val="tx1"/>
                </a:solidFill>
              </a:rPr>
              <a:t>VISION </a:t>
            </a:r>
            <a:r>
              <a:rPr lang="ru-RU" altLang="ru-RU" sz="1800" dirty="0" smtClean="0">
                <a:solidFill>
                  <a:schemeClr val="tx1"/>
                </a:solidFill>
              </a:rPr>
              <a:t>ZERO, </a:t>
            </a:r>
            <a:r>
              <a:rPr lang="ru-RU" altLang="ru-RU" sz="1800" dirty="0">
                <a:solidFill>
                  <a:schemeClr val="tx1"/>
                </a:solidFill>
              </a:rPr>
              <a:t>ИЛИ «НУЛЕВОЙ ТРАВМАТИЗМ»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1956586"/>
            <a:ext cx="4378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Семь золотых правил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36512" y="5589240"/>
            <a:ext cx="7575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31 декабря 2021 года 914 организаций Архангельской области присоединились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концепции «Нулевого травматизма»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2420888"/>
            <a:ext cx="545604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лидером – показать приверженность принципам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Выявлять угрозы – контролировать риски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Определять цели – разрабатывать программы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Создать систему безопасности и гигиены труда – достичь высокого уровня организации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Обеспечивать безопасность и гигиену на рабочих местах, при работе со станками и оборудованием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Повышать квалификацию – развивать профессиональные навыки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Инвестировать в кадры – мотивировать посредством участия</a:t>
            </a:r>
          </a:p>
        </p:txBody>
      </p:sp>
    </p:spTree>
    <p:extLst>
      <p:ext uri="{BB962C8B-B14F-4D97-AF65-F5344CB8AC3E}">
        <p14:creationId xmlns:p14="http://schemas.microsoft.com/office/powerpoint/2010/main" val="3277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/>
          </p:cNvSpPr>
          <p:nvPr/>
        </p:nvSpPr>
        <p:spPr>
          <a:xfrm>
            <a:off x="8610600" y="548680"/>
            <a:ext cx="533400" cy="5867400"/>
          </a:xfrm>
          <a:prstGeom prst="rect">
            <a:avLst/>
          </a:prstGeom>
        </p:spPr>
        <p:txBody>
          <a:bodyPr vert="vert" anchor="ctr">
            <a:normAutofit fontScale="97500"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cap="sm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17156"/>
              </p:ext>
            </p:extLst>
          </p:nvPr>
        </p:nvGraphicFramePr>
        <p:xfrm>
          <a:off x="323528" y="1556792"/>
          <a:ext cx="8496944" cy="29775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33350"/>
                <a:gridCol w="5263594"/>
              </a:tblGrid>
              <a:tr h="377822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>
                    <a:solidFill>
                      <a:srgbClr val="72BFF8"/>
                    </a:solidFill>
                  </a:tcPr>
                </a:tc>
              </a:tr>
              <a:tr h="8883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круглых столов по вопросам организации работы по охране труда, участие в проведении обучения по охране труда руководителей и специалистов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2021 год специалистами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муниципальных образований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проведено 109 совещаний, присутствовали 1781 человек. Осуществлена 541 консультация и 568 публикаций в СМИ</a:t>
                      </a:r>
                      <a:endParaRPr kumimoji="0"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83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практической и методической помощи работодателям в Архангельской области по внедрению программ "нулевого травматизма"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Помощь оказана</a:t>
                      </a:r>
                      <a:r>
                        <a:rPr kumimoji="0" lang="ru-RU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 работодателям</a:t>
                      </a:r>
                      <a:endParaRPr kumimoji="0"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0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практической и методической помощи работодателям в Архангельской области по внедрению системы управления профессиональными рисками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Помощь оказана</a:t>
                      </a:r>
                      <a:r>
                        <a:rPr kumimoji="0" lang="ru-RU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работодателям</a:t>
                      </a:r>
                      <a:endParaRPr kumimoji="0"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5"/>
          <p:cNvSpPr>
            <a:spLocks noGrp="1"/>
          </p:cNvSpPr>
          <p:nvPr>
            <p:ph type="body" sz="quarter" idx="16"/>
          </p:nvPr>
        </p:nvSpPr>
        <p:spPr>
          <a:xfrm>
            <a:off x="395536" y="404664"/>
            <a:ext cx="8136904" cy="576064"/>
          </a:xfrm>
          <a:noFill/>
        </p:spPr>
        <p:txBody>
          <a:bodyPr>
            <a:noAutofit/>
          </a:bodyPr>
          <a:lstStyle>
            <a:extLst/>
          </a:lstStyle>
          <a:p>
            <a:pPr marL="0" lv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ПОДПРОГРАММА № 2 «УЛУЧШЕНИЕ УСЛОВИЙ И ОХРАНЫ ТРУДА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АРХАНГЕЛЬСКОЙ ОБЛАСТИ (2014 – 2024 ГОДЫ)»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25568"/>
              </p:ext>
            </p:extLst>
          </p:nvPr>
        </p:nvGraphicFramePr>
        <p:xfrm>
          <a:off x="323528" y="4797152"/>
          <a:ext cx="8496944" cy="1447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38788"/>
                <a:gridCol w="1579078"/>
                <a:gridCol w="1579078"/>
              </a:tblGrid>
              <a:tr h="318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мероприятий подпрограммы,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2022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</a:tr>
              <a:tr h="3187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областного бюджета на обеспечение  деятельности специалистов, осуществляющих государственные полномочия в сфере охраны труда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14 865,2 </a:t>
                      </a: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15 072,5 </a:t>
                      </a: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</a:tr>
              <a:tr h="3187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 социального страхования РФ на обеспечение  финансирования предупредительных мер по сокращению производственного травматизма и профессиональных заболеваний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416 783,7 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428 500,0 </a:t>
                      </a: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5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663" y="116632"/>
            <a:ext cx="5606083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sz="28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Год охраны труда </a:t>
            </a: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917" y="1484784"/>
            <a:ext cx="8452341" cy="699813"/>
          </a:xfrm>
        </p:spPr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1400" b="1" dirty="0">
                <a:ea typeface="Times New Roman"/>
              </a:rPr>
              <a:t>Цель «Года охраны труда» – </a:t>
            </a:r>
            <a:r>
              <a:rPr lang="ru-RU" sz="1400" dirty="0">
                <a:ea typeface="Times New Roman"/>
              </a:rPr>
              <a:t>сохранение жизни и здоровья работников в процессе трудовой деятельности, повышение уровня их социальной и правовой защищённости, </a:t>
            </a:r>
            <a:r>
              <a:rPr lang="ru-RU" sz="1400" dirty="0"/>
              <a:t>предупреждение</a:t>
            </a:r>
            <a:r>
              <a:rPr lang="ru-RU" sz="1400" dirty="0">
                <a:ea typeface="Times New Roman"/>
              </a:rPr>
              <a:t> производственного травматизма и профессиональных заболеваний </a:t>
            </a:r>
            <a:r>
              <a:rPr lang="ru-RU" sz="1400" dirty="0"/>
              <a:t>на основе оценки и управления профессиональными рисками</a:t>
            </a:r>
            <a:r>
              <a:rPr lang="ru-RU" sz="1400" dirty="0">
                <a:ea typeface="Times New Roman"/>
              </a:rPr>
              <a:t>.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8312"/>
            <a:ext cx="1468760" cy="1468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2" y="4293096"/>
            <a:ext cx="1972219" cy="1224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17" y="5814990"/>
            <a:ext cx="1959074" cy="8640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69295" y="2452020"/>
            <a:ext cx="2270856" cy="4361356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400" kern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Calibri"/>
              </a:rPr>
              <a:t>Совместный </a:t>
            </a:r>
          </a:p>
          <a:p>
            <a:pPr algn="ctr">
              <a:defRPr/>
            </a:pPr>
            <a:r>
              <a:rPr lang="ru-RU" sz="2400" kern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latin typeface="Calibri"/>
              </a:rPr>
              <a:t>План мероприятий по проведению в 2023 году Года охраны труда в Архангельской области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604033" y="3178919"/>
            <a:ext cx="1065262" cy="24231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89372" y="6125880"/>
            <a:ext cx="1065262" cy="24231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589372" y="4698852"/>
            <a:ext cx="1065262" cy="24231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221" y="2611464"/>
            <a:ext cx="1629037" cy="13215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815" y="5170838"/>
            <a:ext cx="1656185" cy="1288303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10800000">
            <a:off x="5940126" y="3187528"/>
            <a:ext cx="1065262" cy="24231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5940152" y="5672617"/>
            <a:ext cx="1065262" cy="24231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Рисунок 18" descr="HSE_GPN_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19" y="159673"/>
            <a:ext cx="2736813" cy="9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55976" cy="5949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483768" y="0"/>
            <a:ext cx="5760640" cy="5949280"/>
          </a:xfrm>
          <a:prstGeom prst="triangle">
            <a:avLst>
              <a:gd name="adj" fmla="val 33349"/>
            </a:avLst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1979712" y="0"/>
            <a:ext cx="5760640" cy="5949280"/>
          </a:xfrm>
          <a:prstGeom prst="triangle">
            <a:avLst>
              <a:gd name="adj" fmla="val 33349"/>
            </a:avLst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052736"/>
            <a:ext cx="518457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СПАСИБО</a:t>
            </a:r>
            <a:b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ЗА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ВНИМАНИЕ!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485958"/>
            <a:ext cx="51125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 </a:t>
            </a:r>
            <a:r>
              <a:rPr lang="ru-RU" sz="2000" b="1" dirty="0"/>
              <a:t>1 марта 2022 года </a:t>
            </a:r>
            <a:r>
              <a:rPr lang="ru-RU" sz="2000" b="1" dirty="0" smtClean="0"/>
              <a:t>вступили </a:t>
            </a:r>
            <a:r>
              <a:rPr lang="ru-RU" sz="2000" b="1" dirty="0"/>
              <a:t>в силу </a:t>
            </a:r>
            <a:r>
              <a:rPr lang="ru-RU" sz="2000" b="1" dirty="0" smtClean="0"/>
              <a:t>изменения в </a:t>
            </a:r>
            <a:r>
              <a:rPr lang="ru-RU" sz="2000" b="1" dirty="0"/>
              <a:t>Трудовой кодекс Российской Федерации</a:t>
            </a:r>
            <a:r>
              <a:rPr lang="ru-RU" sz="2000" b="1" dirty="0" smtClean="0"/>
              <a:t>.</a:t>
            </a:r>
          </a:p>
          <a:p>
            <a:endParaRPr lang="ru-RU" b="1" dirty="0"/>
          </a:p>
          <a:p>
            <a:r>
              <a:rPr lang="ru-RU" sz="1400" b="1" dirty="0"/>
              <a:t>Они направлены на</a:t>
            </a:r>
            <a:r>
              <a:rPr lang="ru-RU" sz="1400" b="1" dirty="0" smtClean="0"/>
              <a:t>:</a:t>
            </a:r>
          </a:p>
          <a:p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совершенствование механизмов </a:t>
            </a:r>
            <a:r>
              <a:rPr lang="ru-RU" sz="1400" dirty="0" smtClean="0"/>
              <a:t>стимулирования работодателя </a:t>
            </a:r>
            <a:r>
              <a:rPr lang="ru-RU" sz="1400" dirty="0"/>
              <a:t>к улучшению условий </a:t>
            </a:r>
            <a:r>
              <a:rPr lang="ru-RU" sz="1400" dirty="0" smtClean="0"/>
              <a:t>труда работников;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обеспечение приоритетного внедрения </a:t>
            </a:r>
            <a:r>
              <a:rPr lang="ru-RU" sz="1400" dirty="0" smtClean="0"/>
              <a:t>и развития системы </a:t>
            </a:r>
            <a:r>
              <a:rPr lang="ru-RU" sz="1400" dirty="0"/>
              <a:t>предупреждения </a:t>
            </a:r>
            <a:r>
              <a:rPr lang="ru-RU" sz="1400" dirty="0" smtClean="0"/>
              <a:t>производственного травматизма и </a:t>
            </a:r>
            <a:r>
              <a:rPr lang="ru-RU" sz="1400" dirty="0"/>
              <a:t>профессиональных заболеваний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целью </a:t>
            </a:r>
            <a:r>
              <a:rPr lang="ru-RU" sz="1400" dirty="0"/>
              <a:t>сохранения жизни и здоровья </a:t>
            </a:r>
            <a:r>
              <a:rPr lang="ru-RU" sz="1400" dirty="0" smtClean="0"/>
              <a:t>работников на производстве.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8"/>
            <a:ext cx="3441429" cy="42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Общая задача поправок — переход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/>
              <a:t>списочного подхода к риск-ориентированному менеджменту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сфере охраны.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20258" y="463745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Работодатель </a:t>
            </a:r>
            <a:r>
              <a:rPr lang="ru-RU" sz="1400" b="1" dirty="0" smtClean="0"/>
              <a:t> обязан:</a:t>
            </a:r>
          </a:p>
          <a:p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учитывать те риски, </a:t>
            </a:r>
            <a:r>
              <a:rPr lang="ru-RU" sz="1400" dirty="0" smtClean="0"/>
              <a:t>которые возникают </a:t>
            </a:r>
            <a:r>
              <a:rPr lang="ru-RU" sz="1400" dirty="0"/>
              <a:t>на </a:t>
            </a:r>
            <a:r>
              <a:rPr lang="ru-RU" sz="1400" dirty="0" smtClean="0"/>
              <a:t>конкретном рабочем </a:t>
            </a:r>
            <a:r>
              <a:rPr lang="ru-RU" sz="1400" dirty="0"/>
              <a:t>месте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обеспечивать условия для охраны труда работника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учетом </a:t>
            </a:r>
            <a:r>
              <a:rPr lang="ru-RU" sz="1400" dirty="0"/>
              <a:t>особенностей работы на конкретном </a:t>
            </a:r>
            <a:r>
              <a:rPr lang="ru-RU" sz="1400" dirty="0" smtClean="0"/>
              <a:t>рабочем месте</a:t>
            </a:r>
            <a:r>
              <a:rPr lang="ru-RU" sz="1400" dirty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067944" y="5371024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areerist.ru/news/wp-content/uploads/2018/01/Izmenenija-v-zakon-ob-ocenochnoj-dejatelnosti.jpg"/>
          <p:cNvSpPr>
            <a:spLocks noChangeAspect="1" noChangeArrowheads="1"/>
          </p:cNvSpPr>
          <p:nvPr/>
        </p:nvSpPr>
        <p:spPr bwMode="auto">
          <a:xfrm>
            <a:off x="155575" y="-1919288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843808" cy="18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1569" y="188640"/>
            <a:ext cx="3923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Нормативные правовые акты </a:t>
            </a:r>
          </a:p>
          <a:p>
            <a:pPr algn="ctr"/>
            <a:r>
              <a:rPr lang="ru-RU" b="1" dirty="0" smtClean="0"/>
              <a:t>в области охраны труда, вступившие </a:t>
            </a:r>
          </a:p>
          <a:p>
            <a:pPr algn="ctr"/>
            <a:r>
              <a:rPr lang="ru-RU" b="1" dirty="0" smtClean="0"/>
              <a:t>в силу в марте и сентябре 2022 года</a:t>
            </a:r>
            <a:endParaRPr lang="ru-RU" b="1" dirty="0"/>
          </a:p>
        </p:txBody>
      </p:sp>
      <p:sp>
        <p:nvSpPr>
          <p:cNvPr id="6" name="AutoShape 5" descr="17 июня 2020 г. вступил в силу Федеральный закон от 18 марта 2020 г. №58-ФЗ  «О внесении изменений в статью 33.1 Федерального закона «О гражданстве  Российской Федерации» - Информация - Новости, объявления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69" y="2852936"/>
            <a:ext cx="1552660" cy="115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86" y="4797152"/>
            <a:ext cx="1668626" cy="115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217006"/>
            <a:ext cx="10953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046449"/>
            <a:ext cx="1205717" cy="115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47491"/>
              </p:ext>
            </p:extLst>
          </p:nvPr>
        </p:nvGraphicFramePr>
        <p:xfrm>
          <a:off x="2339752" y="2276872"/>
          <a:ext cx="6624736" cy="26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32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документа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328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Федеральный закон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3282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Постановление Правительства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  <a:tr h="3282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Распоряжение Правительства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328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Приказ </a:t>
                      </a:r>
                      <a:r>
                        <a:rPr lang="ru-RU" sz="1400" dirty="0" err="1" smtClean="0"/>
                        <a:t>Роструда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375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Минтруда</a:t>
                      </a:r>
                      <a:r>
                        <a:rPr lang="ru-RU" sz="1400" dirty="0" smtClean="0"/>
                        <a:t>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/>
                </a:tc>
              </a:tr>
              <a:tr h="328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Минздрава</a:t>
                      </a:r>
                      <a:r>
                        <a:rPr lang="ru-RU" sz="1400" dirty="0" smtClean="0"/>
                        <a:t>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8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Приказ Минтранса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72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435270"/>
            <a:ext cx="7848872" cy="24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" y="32500"/>
            <a:ext cx="9132949" cy="430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1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1289240" y="4797152"/>
            <a:ext cx="7243200" cy="970455"/>
          </a:xfrm>
          <a:custGeom>
            <a:avLst/>
            <a:gdLst>
              <a:gd name="connsiteX0" fmla="*/ 0 w 5650467"/>
              <a:gd name="connsiteY0" fmla="*/ 0 h 1128583"/>
              <a:gd name="connsiteX1" fmla="*/ 5086176 w 5650467"/>
              <a:gd name="connsiteY1" fmla="*/ 0 h 1128583"/>
              <a:gd name="connsiteX2" fmla="*/ 5650467 w 5650467"/>
              <a:gd name="connsiteY2" fmla="*/ 564292 h 1128583"/>
              <a:gd name="connsiteX3" fmla="*/ 5086176 w 5650467"/>
              <a:gd name="connsiteY3" fmla="*/ 1128583 h 1128583"/>
              <a:gd name="connsiteX4" fmla="*/ 0 w 5650467"/>
              <a:gd name="connsiteY4" fmla="*/ 1128583 h 1128583"/>
              <a:gd name="connsiteX5" fmla="*/ 0 w 5650467"/>
              <a:gd name="connsiteY5" fmla="*/ 0 h 112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67" h="1128583">
                <a:moveTo>
                  <a:pt x="5650467" y="1128582"/>
                </a:moveTo>
                <a:lnTo>
                  <a:pt x="564291" y="1128582"/>
                </a:lnTo>
                <a:lnTo>
                  <a:pt x="0" y="564291"/>
                </a:lnTo>
                <a:lnTo>
                  <a:pt x="564291" y="1"/>
                </a:lnTo>
                <a:lnTo>
                  <a:pt x="5650467" y="1"/>
                </a:lnTo>
                <a:lnTo>
                  <a:pt x="5650467" y="1128582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22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22" tIns="80011" rIns="149352" bIns="80010" numCol="1" spcCol="1270" anchor="ctr" anchorCtr="0">
            <a:no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289240" y="2780928"/>
            <a:ext cx="7243200" cy="970455"/>
          </a:xfrm>
          <a:custGeom>
            <a:avLst/>
            <a:gdLst>
              <a:gd name="connsiteX0" fmla="*/ 0 w 5650467"/>
              <a:gd name="connsiteY0" fmla="*/ 0 h 1128583"/>
              <a:gd name="connsiteX1" fmla="*/ 5086176 w 5650467"/>
              <a:gd name="connsiteY1" fmla="*/ 0 h 1128583"/>
              <a:gd name="connsiteX2" fmla="*/ 5650467 w 5650467"/>
              <a:gd name="connsiteY2" fmla="*/ 564292 h 1128583"/>
              <a:gd name="connsiteX3" fmla="*/ 5086176 w 5650467"/>
              <a:gd name="connsiteY3" fmla="*/ 1128583 h 1128583"/>
              <a:gd name="connsiteX4" fmla="*/ 0 w 5650467"/>
              <a:gd name="connsiteY4" fmla="*/ 1128583 h 1128583"/>
              <a:gd name="connsiteX5" fmla="*/ 0 w 5650467"/>
              <a:gd name="connsiteY5" fmla="*/ 0 h 112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67" h="1128583">
                <a:moveTo>
                  <a:pt x="5650467" y="1128582"/>
                </a:moveTo>
                <a:lnTo>
                  <a:pt x="564291" y="1128582"/>
                </a:lnTo>
                <a:lnTo>
                  <a:pt x="0" y="564291"/>
                </a:lnTo>
                <a:lnTo>
                  <a:pt x="564291" y="1"/>
                </a:lnTo>
                <a:lnTo>
                  <a:pt x="5650467" y="1"/>
                </a:lnTo>
                <a:lnTo>
                  <a:pt x="5650467" y="1128582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22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22" tIns="80011" rIns="149352" bIns="80010" numCol="1" spcCol="1270" anchor="ctr" anchorCtr="0">
            <a:no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289240" y="5842921"/>
            <a:ext cx="7243200" cy="970455"/>
          </a:xfrm>
          <a:custGeom>
            <a:avLst/>
            <a:gdLst>
              <a:gd name="connsiteX0" fmla="*/ 0 w 5650467"/>
              <a:gd name="connsiteY0" fmla="*/ 0 h 1128583"/>
              <a:gd name="connsiteX1" fmla="*/ 5086176 w 5650467"/>
              <a:gd name="connsiteY1" fmla="*/ 0 h 1128583"/>
              <a:gd name="connsiteX2" fmla="*/ 5650467 w 5650467"/>
              <a:gd name="connsiteY2" fmla="*/ 564292 h 1128583"/>
              <a:gd name="connsiteX3" fmla="*/ 5086176 w 5650467"/>
              <a:gd name="connsiteY3" fmla="*/ 1128583 h 1128583"/>
              <a:gd name="connsiteX4" fmla="*/ 0 w 5650467"/>
              <a:gd name="connsiteY4" fmla="*/ 1128583 h 1128583"/>
              <a:gd name="connsiteX5" fmla="*/ 0 w 5650467"/>
              <a:gd name="connsiteY5" fmla="*/ 0 h 112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67" h="1128583">
                <a:moveTo>
                  <a:pt x="5650467" y="1128582"/>
                </a:moveTo>
                <a:lnTo>
                  <a:pt x="564291" y="1128582"/>
                </a:lnTo>
                <a:lnTo>
                  <a:pt x="0" y="564291"/>
                </a:lnTo>
                <a:lnTo>
                  <a:pt x="564291" y="1"/>
                </a:lnTo>
                <a:lnTo>
                  <a:pt x="5650467" y="1"/>
                </a:lnTo>
                <a:lnTo>
                  <a:pt x="5650467" y="1128582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22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22" tIns="80011" rIns="149352" bIns="80010" numCol="1" spcCol="1270" anchor="ctr" anchorCtr="0">
            <a:no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Мероприятия по информированию работодателей на </a:t>
            </a:r>
            <a:r>
              <a:rPr lang="ru-RU" sz="2800" b="1" dirty="0" smtClean="0">
                <a:solidFill>
                  <a:schemeClr val="tx1"/>
                </a:solidFill>
              </a:rPr>
              <a:t>региональном уровне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4641" y="1556712"/>
            <a:ext cx="8051757" cy="3202784"/>
            <a:chOff x="1439540" y="1575154"/>
            <a:chExt cx="7125650" cy="2207224"/>
          </a:xfrm>
        </p:grpSpPr>
        <p:sp>
          <p:nvSpPr>
            <p:cNvPr id="5" name="Полилиния 4"/>
            <p:cNvSpPr/>
            <p:nvPr/>
          </p:nvSpPr>
          <p:spPr>
            <a:xfrm>
              <a:off x="2126461" y="1575154"/>
              <a:ext cx="6410309" cy="794053"/>
            </a:xfrm>
            <a:custGeom>
              <a:avLst/>
              <a:gdLst>
                <a:gd name="connsiteX0" fmla="*/ 0 w 5650467"/>
                <a:gd name="connsiteY0" fmla="*/ 0 h 1128583"/>
                <a:gd name="connsiteX1" fmla="*/ 5086176 w 5650467"/>
                <a:gd name="connsiteY1" fmla="*/ 0 h 1128583"/>
                <a:gd name="connsiteX2" fmla="*/ 5650467 w 5650467"/>
                <a:gd name="connsiteY2" fmla="*/ 564292 h 1128583"/>
                <a:gd name="connsiteX3" fmla="*/ 5086176 w 5650467"/>
                <a:gd name="connsiteY3" fmla="*/ 1128583 h 1128583"/>
                <a:gd name="connsiteX4" fmla="*/ 0 w 5650467"/>
                <a:gd name="connsiteY4" fmla="*/ 1128583 h 1128583"/>
                <a:gd name="connsiteX5" fmla="*/ 0 w 5650467"/>
                <a:gd name="connsiteY5" fmla="*/ 0 h 112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467" h="1128583">
                  <a:moveTo>
                    <a:pt x="5650467" y="1128582"/>
                  </a:moveTo>
                  <a:lnTo>
                    <a:pt x="564291" y="1128582"/>
                  </a:lnTo>
                  <a:lnTo>
                    <a:pt x="0" y="564291"/>
                  </a:lnTo>
                  <a:lnTo>
                    <a:pt x="564291" y="1"/>
                  </a:lnTo>
                  <a:lnTo>
                    <a:pt x="5650467" y="1"/>
                  </a:lnTo>
                  <a:lnTo>
                    <a:pt x="5650467" y="1128582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2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22" tIns="80011" rIns="149352" bIns="8001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439540" y="1674459"/>
              <a:ext cx="647299" cy="537416"/>
            </a:xfrm>
            <a:prstGeom prst="ellipse">
              <a:avLst/>
            </a:prstGeom>
            <a:blipFill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155097" y="3113581"/>
              <a:ext cx="6410093" cy="668797"/>
            </a:xfrm>
            <a:custGeom>
              <a:avLst/>
              <a:gdLst>
                <a:gd name="connsiteX0" fmla="*/ 0 w 5650467"/>
                <a:gd name="connsiteY0" fmla="*/ 0 h 1128583"/>
                <a:gd name="connsiteX1" fmla="*/ 5086176 w 5650467"/>
                <a:gd name="connsiteY1" fmla="*/ 0 h 1128583"/>
                <a:gd name="connsiteX2" fmla="*/ 5650467 w 5650467"/>
                <a:gd name="connsiteY2" fmla="*/ 564292 h 1128583"/>
                <a:gd name="connsiteX3" fmla="*/ 5086176 w 5650467"/>
                <a:gd name="connsiteY3" fmla="*/ 1128583 h 1128583"/>
                <a:gd name="connsiteX4" fmla="*/ 0 w 5650467"/>
                <a:gd name="connsiteY4" fmla="*/ 1128583 h 1128583"/>
                <a:gd name="connsiteX5" fmla="*/ 0 w 5650467"/>
                <a:gd name="connsiteY5" fmla="*/ 0 h 112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467" h="1128583">
                  <a:moveTo>
                    <a:pt x="5650467" y="1128582"/>
                  </a:moveTo>
                  <a:lnTo>
                    <a:pt x="564291" y="1128582"/>
                  </a:lnTo>
                  <a:lnTo>
                    <a:pt x="0" y="564291"/>
                  </a:lnTo>
                  <a:lnTo>
                    <a:pt x="564291" y="1"/>
                  </a:lnTo>
                  <a:lnTo>
                    <a:pt x="5650467" y="1"/>
                  </a:lnTo>
                  <a:lnTo>
                    <a:pt x="5650467" y="1128582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2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22" tIns="80011" rIns="149352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539552" y="2924944"/>
            <a:ext cx="720000" cy="7200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563799" y="3933056"/>
            <a:ext cx="720000" cy="7200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1979712" y="1508591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Областные совещания </a:t>
            </a:r>
            <a:r>
              <a:rPr lang="ru-RU" dirty="0"/>
              <a:t>для муниципальных служащих органов местного самоуправления муниципальных районов и городских округов Архангельской области, осуществляющих государственные полномочия в сфере охраны труда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4942909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Участие в мероприятиях, посвященных </a:t>
            </a:r>
            <a:endParaRPr lang="ru-RU" dirty="0" smtClean="0"/>
          </a:p>
          <a:p>
            <a:r>
              <a:rPr lang="ru-RU" dirty="0" smtClean="0"/>
              <a:t>Всемирному </a:t>
            </a:r>
            <a:r>
              <a:rPr lang="ru-RU" dirty="0"/>
              <a:t>дню охраны труда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0840" y="6021368"/>
            <a:ext cx="720000" cy="7200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1979712" y="6023029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Подготовка регионального обзора по охране труда </a:t>
            </a:r>
          </a:p>
          <a:p>
            <a:r>
              <a:rPr lang="ru-RU" dirty="0" smtClean="0"/>
              <a:t>в Архангельской области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Обращение координационного совета Архангельской области по охране труда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39330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Совещания </a:t>
            </a:r>
            <a:r>
              <a:rPr lang="ru-RU" dirty="0"/>
              <a:t>с руководителями учебных центров по </a:t>
            </a:r>
            <a:r>
              <a:rPr lang="ru-RU" dirty="0" smtClean="0"/>
              <a:t>охране труда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39632" y="4941248"/>
            <a:ext cx="720000" cy="7200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1969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Мероприятия по информированию работодателей на муниципальном</a:t>
            </a:r>
            <a:r>
              <a:rPr lang="ru-RU" sz="2800" b="1" dirty="0" smtClean="0">
                <a:solidFill>
                  <a:schemeClr val="tx1"/>
                </a:solidFill>
              </a:rPr>
              <a:t> уровне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628800"/>
            <a:ext cx="8047721" cy="4030196"/>
            <a:chOff x="1479285" y="1575154"/>
            <a:chExt cx="7122078" cy="2777444"/>
          </a:xfrm>
        </p:grpSpPr>
        <p:sp>
          <p:nvSpPr>
            <p:cNvPr id="5" name="Полилиния 4"/>
            <p:cNvSpPr/>
            <p:nvPr/>
          </p:nvSpPr>
          <p:spPr>
            <a:xfrm>
              <a:off x="2180268" y="1575154"/>
              <a:ext cx="6410309" cy="844438"/>
            </a:xfrm>
            <a:custGeom>
              <a:avLst/>
              <a:gdLst>
                <a:gd name="connsiteX0" fmla="*/ 0 w 5650467"/>
                <a:gd name="connsiteY0" fmla="*/ 0 h 1128583"/>
                <a:gd name="connsiteX1" fmla="*/ 5086176 w 5650467"/>
                <a:gd name="connsiteY1" fmla="*/ 0 h 1128583"/>
                <a:gd name="connsiteX2" fmla="*/ 5650467 w 5650467"/>
                <a:gd name="connsiteY2" fmla="*/ 564292 h 1128583"/>
                <a:gd name="connsiteX3" fmla="*/ 5086176 w 5650467"/>
                <a:gd name="connsiteY3" fmla="*/ 1128583 h 1128583"/>
                <a:gd name="connsiteX4" fmla="*/ 0 w 5650467"/>
                <a:gd name="connsiteY4" fmla="*/ 1128583 h 1128583"/>
                <a:gd name="connsiteX5" fmla="*/ 0 w 5650467"/>
                <a:gd name="connsiteY5" fmla="*/ 0 h 112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467" h="1128583">
                  <a:moveTo>
                    <a:pt x="5650467" y="1128582"/>
                  </a:moveTo>
                  <a:lnTo>
                    <a:pt x="564291" y="1128582"/>
                  </a:lnTo>
                  <a:lnTo>
                    <a:pt x="0" y="564291"/>
                  </a:lnTo>
                  <a:lnTo>
                    <a:pt x="564291" y="1"/>
                  </a:lnTo>
                  <a:lnTo>
                    <a:pt x="5650467" y="1"/>
                  </a:lnTo>
                  <a:lnTo>
                    <a:pt x="5650467" y="1128582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2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22" tIns="80011" rIns="149352" bIns="8001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479285" y="1728664"/>
              <a:ext cx="647299" cy="537416"/>
            </a:xfrm>
            <a:prstGeom prst="ellipse">
              <a:avLst/>
            </a:prstGeom>
            <a:blipFill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191270" y="2555041"/>
              <a:ext cx="6410093" cy="856235"/>
            </a:xfrm>
            <a:custGeom>
              <a:avLst/>
              <a:gdLst>
                <a:gd name="connsiteX0" fmla="*/ 0 w 5650467"/>
                <a:gd name="connsiteY0" fmla="*/ 0 h 1128583"/>
                <a:gd name="connsiteX1" fmla="*/ 5086176 w 5650467"/>
                <a:gd name="connsiteY1" fmla="*/ 0 h 1128583"/>
                <a:gd name="connsiteX2" fmla="*/ 5650467 w 5650467"/>
                <a:gd name="connsiteY2" fmla="*/ 564292 h 1128583"/>
                <a:gd name="connsiteX3" fmla="*/ 5086176 w 5650467"/>
                <a:gd name="connsiteY3" fmla="*/ 1128583 h 1128583"/>
                <a:gd name="connsiteX4" fmla="*/ 0 w 5650467"/>
                <a:gd name="connsiteY4" fmla="*/ 1128583 h 1128583"/>
                <a:gd name="connsiteX5" fmla="*/ 0 w 5650467"/>
                <a:gd name="connsiteY5" fmla="*/ 0 h 112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467" h="1128583">
                  <a:moveTo>
                    <a:pt x="5650467" y="1128582"/>
                  </a:moveTo>
                  <a:lnTo>
                    <a:pt x="564291" y="1128582"/>
                  </a:lnTo>
                  <a:lnTo>
                    <a:pt x="0" y="564291"/>
                  </a:lnTo>
                  <a:lnTo>
                    <a:pt x="564291" y="1"/>
                  </a:lnTo>
                  <a:lnTo>
                    <a:pt x="5650467" y="1"/>
                  </a:lnTo>
                  <a:lnTo>
                    <a:pt x="5650467" y="1128582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3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22" tIns="80011" rIns="149352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191270" y="3534926"/>
              <a:ext cx="6410093" cy="817672"/>
            </a:xfrm>
            <a:custGeom>
              <a:avLst/>
              <a:gdLst>
                <a:gd name="connsiteX0" fmla="*/ 0 w 5650467"/>
                <a:gd name="connsiteY0" fmla="*/ 0 h 1128583"/>
                <a:gd name="connsiteX1" fmla="*/ 5086176 w 5650467"/>
                <a:gd name="connsiteY1" fmla="*/ 0 h 1128583"/>
                <a:gd name="connsiteX2" fmla="*/ 5650467 w 5650467"/>
                <a:gd name="connsiteY2" fmla="*/ 564292 h 1128583"/>
                <a:gd name="connsiteX3" fmla="*/ 5086176 w 5650467"/>
                <a:gd name="connsiteY3" fmla="*/ 1128583 h 1128583"/>
                <a:gd name="connsiteX4" fmla="*/ 0 w 5650467"/>
                <a:gd name="connsiteY4" fmla="*/ 1128583 h 1128583"/>
                <a:gd name="connsiteX5" fmla="*/ 0 w 5650467"/>
                <a:gd name="connsiteY5" fmla="*/ 0 h 112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467" h="1128583">
                  <a:moveTo>
                    <a:pt x="5650467" y="1128582"/>
                  </a:moveTo>
                  <a:lnTo>
                    <a:pt x="564291" y="1128582"/>
                  </a:lnTo>
                  <a:lnTo>
                    <a:pt x="0" y="564291"/>
                  </a:lnTo>
                  <a:lnTo>
                    <a:pt x="564291" y="1"/>
                  </a:lnTo>
                  <a:lnTo>
                    <a:pt x="5650467" y="1"/>
                  </a:lnTo>
                  <a:lnTo>
                    <a:pt x="5650467" y="1128582"/>
                  </a:lnTo>
                  <a:close/>
                </a:path>
              </a:pathLst>
            </a:custGeom>
            <a:solidFill>
              <a:schemeClr val="accent1">
                <a:hueOff val="0"/>
                <a:satOff val="0"/>
                <a:lumOff val="0"/>
                <a:alpha val="22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22" tIns="80011" rIns="149352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9" name="Овал 8"/>
          <p:cNvSpPr/>
          <p:nvPr/>
        </p:nvSpPr>
        <p:spPr>
          <a:xfrm>
            <a:off x="563799" y="3276280"/>
            <a:ext cx="720000" cy="7200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563799" y="4705756"/>
            <a:ext cx="720000" cy="72000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1979712" y="1772816"/>
            <a:ext cx="67053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Семинары и совещания по </a:t>
            </a:r>
            <a:r>
              <a:rPr lang="ru-RU" dirty="0"/>
              <a:t>вопросам охраны труда</a:t>
            </a:r>
            <a:r>
              <a:rPr lang="ru-RU" dirty="0" smtClean="0"/>
              <a:t>, проводимые </a:t>
            </a:r>
          </a:p>
          <a:p>
            <a:r>
              <a:rPr lang="ru-RU" dirty="0" smtClean="0"/>
              <a:t>специалистами муниципальных образований, осуществляющие </a:t>
            </a:r>
          </a:p>
          <a:p>
            <a:r>
              <a:rPr lang="ru-RU" dirty="0" smtClean="0"/>
              <a:t>отдельные  </a:t>
            </a:r>
            <a:r>
              <a:rPr lang="ru-RU" dirty="0"/>
              <a:t>государственные </a:t>
            </a:r>
            <a:r>
              <a:rPr lang="ru-RU" dirty="0" smtClean="0"/>
              <a:t>полномочия </a:t>
            </a:r>
            <a:r>
              <a:rPr lang="ru-RU" dirty="0"/>
              <a:t>в  сфере охраны </a:t>
            </a:r>
            <a:r>
              <a:rPr lang="ru-RU" dirty="0" smtClean="0"/>
              <a:t>труда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41970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Публикации </a:t>
            </a:r>
            <a:r>
              <a:rPr lang="ru-RU" dirty="0"/>
              <a:t>в средствах </a:t>
            </a:r>
            <a:r>
              <a:rPr lang="ru-RU" dirty="0" smtClean="0"/>
              <a:t>массовой информации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472688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Методическая и консультативная </a:t>
            </a:r>
            <a:r>
              <a:rPr lang="ru-RU" dirty="0"/>
              <a:t>помощь по охране труда работникам и специалистам учреждений </a:t>
            </a:r>
            <a:r>
              <a:rPr lang="ru-RU" dirty="0" smtClean="0"/>
              <a:t>и </a:t>
            </a:r>
            <a:r>
              <a:rPr lang="ru-RU" dirty="0"/>
              <a:t>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83151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09180"/>
              </p:ext>
            </p:extLst>
          </p:nvPr>
        </p:nvGraphicFramePr>
        <p:xfrm>
          <a:off x="103188" y="1558925"/>
          <a:ext cx="919003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Лист" r:id="rId5" imgW="9172634" imgH="5019570" progId="Excel.Sheet.8">
                  <p:embed/>
                </p:oleObj>
              </mc:Choice>
              <mc:Fallback>
                <p:oleObj name="Лист" r:id="rId5" imgW="9172634" imgH="50195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558925"/>
                        <a:ext cx="9190037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-1588" y="6846888"/>
            <a:ext cx="9147176" cy="1587"/>
          </a:xfrm>
          <a:prstGeom prst="line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88" y="989678"/>
            <a:ext cx="9144000" cy="56711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FFFFFF"/>
                </a:solidFill>
              </a:rPr>
              <a:t>Динамика страховых случаев и расходов страхователей на финансовое обеспечение предупредительных мер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9" y="33171"/>
            <a:ext cx="1374669" cy="9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51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899592" y="116632"/>
            <a:ext cx="7772400" cy="8469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ru-RU" dirty="0" smtClean="0"/>
              <a:t>Справочные системы по охране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4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7794"/>
            <a:ext cx="9144000" cy="5797550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899592" y="116632"/>
            <a:ext cx="7772400" cy="8469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ru-RU" dirty="0" smtClean="0"/>
              <a:t>Справочные системы по охране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847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9">
      <a:dk1>
        <a:sysClr val="windowText" lastClr="000000"/>
      </a:dk1>
      <a:lt1>
        <a:sysClr val="window" lastClr="FFFFFF"/>
      </a:lt1>
      <a:dk2>
        <a:srgbClr val="D8D8D8"/>
      </a:dk2>
      <a:lt2>
        <a:srgbClr val="D6ECFF"/>
      </a:lt2>
      <a:accent1>
        <a:srgbClr val="50BC1A"/>
      </a:accent1>
      <a:accent2>
        <a:srgbClr val="1AB39F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1981</TotalTime>
  <Words>603</Words>
  <Application>Microsoft Office PowerPoint</Application>
  <PresentationFormat>Экран (4:3)</PresentationFormat>
  <Paragraphs>99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Обычная</vt:lpstr>
      <vt:lpstr>Лист</vt:lpstr>
      <vt:lpstr>О реализации изменений  в Трудовой кодекс  Российской Федерации  в части охраны труда</vt:lpstr>
      <vt:lpstr>Презентация PowerPoint</vt:lpstr>
      <vt:lpstr>Презентация PowerPoint</vt:lpstr>
      <vt:lpstr>Презентация PowerPoint</vt:lpstr>
      <vt:lpstr>Мероприятия по информированию работодателей на региональном уровне</vt:lpstr>
      <vt:lpstr>Мероприятия по информированию работодателей на муниципальном уровне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2023 год – Год охраны труда  в Архангельской области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stat-5</dc:creator>
  <cp:lastModifiedBy>AlpUfa</cp:lastModifiedBy>
  <cp:revision>200</cp:revision>
  <cp:lastPrinted>2022-02-08T11:13:22Z</cp:lastPrinted>
  <dcterms:created xsi:type="dcterms:W3CDTF">2017-03-10T06:41:58Z</dcterms:created>
  <dcterms:modified xsi:type="dcterms:W3CDTF">2022-10-28T07:41:02Z</dcterms:modified>
</cp:coreProperties>
</file>