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336" r:id="rId3"/>
    <p:sldId id="339" r:id="rId4"/>
    <p:sldId id="340" r:id="rId5"/>
    <p:sldId id="397" r:id="rId6"/>
    <p:sldId id="329" r:id="rId7"/>
    <p:sldId id="331" r:id="rId8"/>
    <p:sldId id="332" r:id="rId9"/>
    <p:sldId id="327" r:id="rId10"/>
    <p:sldId id="263" r:id="rId11"/>
    <p:sldId id="399" r:id="rId12"/>
    <p:sldId id="337" r:id="rId13"/>
    <p:sldId id="264" r:id="rId14"/>
    <p:sldId id="343" r:id="rId15"/>
    <p:sldId id="344" r:id="rId16"/>
    <p:sldId id="345" r:id="rId17"/>
    <p:sldId id="346" r:id="rId18"/>
    <p:sldId id="348" r:id="rId19"/>
    <p:sldId id="347" r:id="rId20"/>
    <p:sldId id="349" r:id="rId21"/>
    <p:sldId id="350" r:id="rId22"/>
    <p:sldId id="351" r:id="rId23"/>
    <p:sldId id="352" r:id="rId24"/>
    <p:sldId id="353" r:id="rId25"/>
    <p:sldId id="359" r:id="rId26"/>
    <p:sldId id="355" r:id="rId27"/>
    <p:sldId id="356" r:id="rId28"/>
    <p:sldId id="357" r:id="rId29"/>
    <p:sldId id="358" r:id="rId30"/>
    <p:sldId id="354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69" r:id="rId41"/>
    <p:sldId id="370" r:id="rId42"/>
    <p:sldId id="371" r:id="rId43"/>
    <p:sldId id="372" r:id="rId44"/>
    <p:sldId id="373" r:id="rId45"/>
    <p:sldId id="374" r:id="rId46"/>
    <p:sldId id="375" r:id="rId47"/>
    <p:sldId id="376" r:id="rId48"/>
    <p:sldId id="377" r:id="rId49"/>
    <p:sldId id="378" r:id="rId50"/>
    <p:sldId id="379" r:id="rId51"/>
    <p:sldId id="380" r:id="rId52"/>
    <p:sldId id="394" r:id="rId53"/>
    <p:sldId id="395" r:id="rId54"/>
    <p:sldId id="396" r:id="rId55"/>
    <p:sldId id="381" r:id="rId56"/>
    <p:sldId id="382" r:id="rId57"/>
    <p:sldId id="384" r:id="rId58"/>
    <p:sldId id="385" r:id="rId59"/>
    <p:sldId id="386" r:id="rId60"/>
    <p:sldId id="387" r:id="rId61"/>
    <p:sldId id="388" r:id="rId62"/>
    <p:sldId id="389" r:id="rId63"/>
    <p:sldId id="398" r:id="rId64"/>
  </p:sldIdLst>
  <p:sldSz cx="10693400" cy="7556500"/>
  <p:notesSz cx="10693400" cy="75565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B695"/>
    <a:srgbClr val="3E927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2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9A90AE-E674-4425-9B45-9E8D17F01C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6AA6B9-2BDD-440C-9466-3D9FD03E7C1A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2000" dirty="0"/>
            <a:t>Обучение по охране труда</a:t>
          </a:r>
        </a:p>
      </dgm:t>
    </dgm:pt>
    <dgm:pt modelId="{6B926194-1463-4E7F-BF9D-82209346D65A}" type="parTrans" cxnId="{B806957D-17DF-4C08-8BFE-407345650DB5}">
      <dgm:prSet/>
      <dgm:spPr/>
      <dgm:t>
        <a:bodyPr/>
        <a:lstStyle/>
        <a:p>
          <a:endParaRPr lang="ru-RU"/>
        </a:p>
      </dgm:t>
    </dgm:pt>
    <dgm:pt modelId="{2C743D3D-7E9D-4E8C-BF4E-C0122147B509}" type="sibTrans" cxnId="{B806957D-17DF-4C08-8BFE-407345650DB5}">
      <dgm:prSet/>
      <dgm:spPr/>
      <dgm:t>
        <a:bodyPr/>
        <a:lstStyle/>
        <a:p>
          <a:endParaRPr lang="ru-RU"/>
        </a:p>
      </dgm:t>
    </dgm:pt>
    <dgm:pt modelId="{B064D6D0-2B8E-4170-9E0C-6393C6201BF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200" b="0" i="0" dirty="0"/>
            <a:t>Обучение  </a:t>
          </a:r>
        </a:p>
        <a:p>
          <a:r>
            <a:rPr lang="ru-RU" sz="1200" b="0" i="0" dirty="0"/>
            <a:t>требованиям ОТ</a:t>
          </a:r>
          <a:r>
            <a:rPr lang="en-US" sz="1200" b="0" i="0" dirty="0"/>
            <a:t> </a:t>
          </a:r>
          <a:endParaRPr lang="ru-RU" sz="1200" dirty="0"/>
        </a:p>
      </dgm:t>
    </dgm:pt>
    <dgm:pt modelId="{3683F798-D87C-4D22-BAA9-396484A6D698}" type="parTrans" cxnId="{4731B3F0-700E-466F-AA36-40C61D8C5604}">
      <dgm:prSet/>
      <dgm:spPr/>
      <dgm:t>
        <a:bodyPr/>
        <a:lstStyle/>
        <a:p>
          <a:endParaRPr lang="ru-RU"/>
        </a:p>
      </dgm:t>
    </dgm:pt>
    <dgm:pt modelId="{AFF3F6CA-3DC4-468F-A5D3-39C5D15DD701}" type="sibTrans" cxnId="{4731B3F0-700E-466F-AA36-40C61D8C5604}">
      <dgm:prSet/>
      <dgm:spPr/>
      <dgm:t>
        <a:bodyPr/>
        <a:lstStyle/>
        <a:p>
          <a:endParaRPr lang="ru-RU"/>
        </a:p>
      </dgm:t>
    </dgm:pt>
    <dgm:pt modelId="{ABB7A6F5-3205-45E9-A65A-34AC599F7F94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200" b="0" i="0" dirty="0"/>
            <a:t>Обучение использованию (применению) СИЗ</a:t>
          </a:r>
          <a:endParaRPr lang="ru-RU" sz="1200" dirty="0"/>
        </a:p>
      </dgm:t>
    </dgm:pt>
    <dgm:pt modelId="{DD0851D9-5BB3-405A-B117-7D4A54B2BE66}" type="parTrans" cxnId="{FD31E84B-119F-432A-B297-F5E47B86BBE7}">
      <dgm:prSet/>
      <dgm:spPr/>
      <dgm:t>
        <a:bodyPr/>
        <a:lstStyle/>
        <a:p>
          <a:endParaRPr lang="ru-RU"/>
        </a:p>
      </dgm:t>
    </dgm:pt>
    <dgm:pt modelId="{247E6A90-F7BD-4916-B8BB-105C211EF45F}" type="sibTrans" cxnId="{FD31E84B-119F-432A-B297-F5E47B86BBE7}">
      <dgm:prSet/>
      <dgm:spPr/>
      <dgm:t>
        <a:bodyPr/>
        <a:lstStyle/>
        <a:p>
          <a:endParaRPr lang="ru-RU"/>
        </a:p>
      </dgm:t>
    </dgm:pt>
    <dgm:pt modelId="{8D205B23-8A39-4603-B056-3D4D06FE8225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200" b="0" i="0" dirty="0"/>
            <a:t>Обучение оказанию первой помощи пострадавшим</a:t>
          </a:r>
          <a:endParaRPr lang="ru-RU" sz="1200" dirty="0"/>
        </a:p>
      </dgm:t>
    </dgm:pt>
    <dgm:pt modelId="{2E1579C3-EC08-4CEE-B402-1C7118B27506}" type="parTrans" cxnId="{A3B8F3FE-FD9F-4E6F-A591-6C858AFBA7F4}">
      <dgm:prSet/>
      <dgm:spPr/>
      <dgm:t>
        <a:bodyPr/>
        <a:lstStyle/>
        <a:p>
          <a:endParaRPr lang="ru-RU"/>
        </a:p>
      </dgm:t>
    </dgm:pt>
    <dgm:pt modelId="{18EE885B-2D3E-4D08-949B-74D26EE16179}" type="sibTrans" cxnId="{A3B8F3FE-FD9F-4E6F-A591-6C858AFBA7F4}">
      <dgm:prSet/>
      <dgm:spPr/>
      <dgm:t>
        <a:bodyPr/>
        <a:lstStyle/>
        <a:p>
          <a:endParaRPr lang="ru-RU"/>
        </a:p>
      </dgm:t>
    </dgm:pt>
    <dgm:pt modelId="{98D6CB21-C579-449E-99D8-D056B1E80DFB}">
      <dgm:prSet custT="1"/>
      <dgm:spPr>
        <a:solidFill>
          <a:srgbClr val="52B695"/>
        </a:solidFill>
      </dgm:spPr>
      <dgm:t>
        <a:bodyPr/>
        <a:lstStyle/>
        <a:p>
          <a:r>
            <a:rPr lang="ru-RU" sz="1200" b="0" i="0" dirty="0"/>
            <a:t>Стажировка на рабочем месте</a:t>
          </a:r>
          <a:endParaRPr lang="ru-RU" sz="1200" dirty="0"/>
        </a:p>
      </dgm:t>
    </dgm:pt>
    <dgm:pt modelId="{728E2B74-536C-4BCD-9A7E-D496E2E195A5}" type="parTrans" cxnId="{57ACC846-9392-44BC-AB74-43CEC2654F03}">
      <dgm:prSet/>
      <dgm:spPr/>
      <dgm:t>
        <a:bodyPr/>
        <a:lstStyle/>
        <a:p>
          <a:endParaRPr lang="ru-RU"/>
        </a:p>
      </dgm:t>
    </dgm:pt>
    <dgm:pt modelId="{2775523A-4833-4BD9-8AA6-1712390633D3}" type="sibTrans" cxnId="{57ACC846-9392-44BC-AB74-43CEC2654F03}">
      <dgm:prSet/>
      <dgm:spPr/>
      <dgm:t>
        <a:bodyPr/>
        <a:lstStyle/>
        <a:p>
          <a:endParaRPr lang="ru-RU"/>
        </a:p>
      </dgm:t>
    </dgm:pt>
    <dgm:pt modelId="{06F3E214-FEF2-4C53-BB34-C376297C311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0" i="0" dirty="0"/>
            <a:t>Инструктаж по охране труда</a:t>
          </a:r>
          <a:endParaRPr lang="ru-RU" sz="1200" dirty="0"/>
        </a:p>
      </dgm:t>
    </dgm:pt>
    <dgm:pt modelId="{DD37E193-D94A-493E-B8F0-7A2A72A8F80B}" type="parTrans" cxnId="{C0DCA13D-F25F-43E4-9BD1-2636DF9DA801}">
      <dgm:prSet/>
      <dgm:spPr/>
      <dgm:t>
        <a:bodyPr/>
        <a:lstStyle/>
        <a:p>
          <a:endParaRPr lang="ru-RU"/>
        </a:p>
      </dgm:t>
    </dgm:pt>
    <dgm:pt modelId="{E86A43CC-7294-4B04-9CFB-A700DCE8039C}" type="sibTrans" cxnId="{C0DCA13D-F25F-43E4-9BD1-2636DF9DA801}">
      <dgm:prSet/>
      <dgm:spPr/>
      <dgm:t>
        <a:bodyPr/>
        <a:lstStyle/>
        <a:p>
          <a:endParaRPr lang="ru-RU"/>
        </a:p>
      </dgm:t>
    </dgm:pt>
    <dgm:pt modelId="{2FFF9B24-DA28-4B0A-BE93-EB30D8098E13}">
      <dgm:prSet custT="1"/>
      <dgm:spPr>
        <a:solidFill>
          <a:schemeClr val="bg1"/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200" b="0" i="0" dirty="0">
              <a:solidFill>
                <a:schemeClr val="tx1"/>
              </a:solidFill>
            </a:rPr>
            <a:t>Обучение по общим вопросам охраны труда и функционирования СУОТ</a:t>
          </a:r>
          <a:endParaRPr lang="ru-RU" sz="1200" dirty="0">
            <a:solidFill>
              <a:schemeClr val="tx1"/>
            </a:solidFill>
          </a:endParaRPr>
        </a:p>
      </dgm:t>
    </dgm:pt>
    <dgm:pt modelId="{B8D52FAB-1514-4274-9E15-D66A272A04C4}" type="parTrans" cxnId="{4AF9D62F-5387-4578-8A62-144B5608A7FC}">
      <dgm:prSet/>
      <dgm:spPr/>
      <dgm:t>
        <a:bodyPr/>
        <a:lstStyle/>
        <a:p>
          <a:endParaRPr lang="ru-RU"/>
        </a:p>
      </dgm:t>
    </dgm:pt>
    <dgm:pt modelId="{4F4E121A-8EE2-48C2-B67B-597CC6F54777}" type="sibTrans" cxnId="{4AF9D62F-5387-4578-8A62-144B5608A7FC}">
      <dgm:prSet/>
      <dgm:spPr/>
      <dgm:t>
        <a:bodyPr/>
        <a:lstStyle/>
        <a:p>
          <a:endParaRPr lang="ru-RU"/>
        </a:p>
      </dgm:t>
    </dgm:pt>
    <dgm:pt modelId="{ABB174C3-2397-4A11-B902-186FE1D6BCF5}">
      <dgm:prSet custT="1"/>
      <dgm:spPr>
        <a:solidFill>
          <a:schemeClr val="bg1"/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+mn-lt"/>
              <a:cs typeface="Segoe UI" pitchFamily="34" charset="0"/>
            </a:rPr>
            <a:t>Обучение безопасным методам и приемам выполнения работ при  воздействии вредных и (или) опасных производственных факторов,  опасностей, идентифицированных в рамках СОУТ и ОПР </a:t>
          </a:r>
          <a:endParaRPr lang="ru-RU" sz="1200" dirty="0">
            <a:solidFill>
              <a:schemeClr val="tx1"/>
            </a:solidFill>
            <a:latin typeface="+mn-lt"/>
          </a:endParaRPr>
        </a:p>
      </dgm:t>
    </dgm:pt>
    <dgm:pt modelId="{A59F2F5E-9CFD-4400-8F64-FA356BBC1BED}" type="parTrans" cxnId="{E22C847A-B1A2-4FD0-BEB4-5441B204ECBB}">
      <dgm:prSet/>
      <dgm:spPr/>
      <dgm:t>
        <a:bodyPr/>
        <a:lstStyle/>
        <a:p>
          <a:endParaRPr lang="ru-RU"/>
        </a:p>
      </dgm:t>
    </dgm:pt>
    <dgm:pt modelId="{51B1E5F8-EFF2-48BF-BC43-5E2FDD21D0A0}" type="sibTrans" cxnId="{E22C847A-B1A2-4FD0-BEB4-5441B204ECBB}">
      <dgm:prSet/>
      <dgm:spPr/>
      <dgm:t>
        <a:bodyPr/>
        <a:lstStyle/>
        <a:p>
          <a:endParaRPr lang="ru-RU"/>
        </a:p>
      </dgm:t>
    </dgm:pt>
    <dgm:pt modelId="{3558E02D-CECE-49B0-BCD4-2FF05073E485}">
      <dgm:prSet custT="1"/>
      <dgm:spPr/>
      <dgm:t>
        <a:bodyPr/>
        <a:lstStyle/>
        <a:p>
          <a:r>
            <a:rPr lang="ru-RU" sz="1200" dirty="0"/>
            <a:t>Вводный</a:t>
          </a:r>
        </a:p>
      </dgm:t>
    </dgm:pt>
    <dgm:pt modelId="{F51AE339-886B-40AE-8619-BAA2C8ABD19F}" type="parTrans" cxnId="{6F77C46F-7D88-4272-B4C5-8309E8A72149}">
      <dgm:prSet/>
      <dgm:spPr/>
      <dgm:t>
        <a:bodyPr/>
        <a:lstStyle/>
        <a:p>
          <a:endParaRPr lang="ru-RU"/>
        </a:p>
      </dgm:t>
    </dgm:pt>
    <dgm:pt modelId="{5C20D333-CD18-4D63-A2F5-11A482D315BE}" type="sibTrans" cxnId="{6F77C46F-7D88-4272-B4C5-8309E8A72149}">
      <dgm:prSet/>
      <dgm:spPr/>
      <dgm:t>
        <a:bodyPr/>
        <a:lstStyle/>
        <a:p>
          <a:endParaRPr lang="ru-RU"/>
        </a:p>
      </dgm:t>
    </dgm:pt>
    <dgm:pt modelId="{F2C2B197-FC19-4C97-A9AE-C961B501653E}">
      <dgm:prSet custT="1"/>
      <dgm:spPr/>
      <dgm:t>
        <a:bodyPr/>
        <a:lstStyle/>
        <a:p>
          <a:r>
            <a:rPr lang="ru-RU" sz="1200" dirty="0"/>
            <a:t>На рабочем </a:t>
          </a:r>
        </a:p>
        <a:p>
          <a:r>
            <a:rPr lang="ru-RU" sz="1200" dirty="0"/>
            <a:t>месте</a:t>
          </a:r>
        </a:p>
      </dgm:t>
    </dgm:pt>
    <dgm:pt modelId="{CE7C4624-0568-4D26-B086-344BC1679561}" type="parTrans" cxnId="{F2489947-A47E-48B5-BE96-819C534590A5}">
      <dgm:prSet/>
      <dgm:spPr/>
      <dgm:t>
        <a:bodyPr/>
        <a:lstStyle/>
        <a:p>
          <a:endParaRPr lang="ru-RU"/>
        </a:p>
      </dgm:t>
    </dgm:pt>
    <dgm:pt modelId="{4984AFB0-50BE-4BC2-A626-3DE87BF1905F}" type="sibTrans" cxnId="{F2489947-A47E-48B5-BE96-819C534590A5}">
      <dgm:prSet/>
      <dgm:spPr/>
      <dgm:t>
        <a:bodyPr/>
        <a:lstStyle/>
        <a:p>
          <a:endParaRPr lang="ru-RU"/>
        </a:p>
      </dgm:t>
    </dgm:pt>
    <dgm:pt modelId="{A29BCF10-9A4D-4BC8-AD7F-0D33F580645B}">
      <dgm:prSet custT="1"/>
      <dgm:spPr/>
      <dgm:t>
        <a:bodyPr/>
        <a:lstStyle/>
        <a:p>
          <a:r>
            <a:rPr lang="ru-RU" sz="1200" dirty="0"/>
            <a:t>Целевой</a:t>
          </a:r>
        </a:p>
      </dgm:t>
    </dgm:pt>
    <dgm:pt modelId="{30A0F5CF-8D95-437D-B558-C9C8B90758C3}" type="parTrans" cxnId="{14656911-4692-4416-BD51-64F254CE766D}">
      <dgm:prSet/>
      <dgm:spPr/>
      <dgm:t>
        <a:bodyPr/>
        <a:lstStyle/>
        <a:p>
          <a:endParaRPr lang="ru-RU"/>
        </a:p>
      </dgm:t>
    </dgm:pt>
    <dgm:pt modelId="{AED49B3D-533A-4B0A-8D6A-EDBBB3D0F48B}" type="sibTrans" cxnId="{14656911-4692-4416-BD51-64F254CE766D}">
      <dgm:prSet/>
      <dgm:spPr/>
      <dgm:t>
        <a:bodyPr/>
        <a:lstStyle/>
        <a:p>
          <a:endParaRPr lang="ru-RU"/>
        </a:p>
      </dgm:t>
    </dgm:pt>
    <dgm:pt modelId="{CB9C6E45-4D67-4F26-A7B4-A9D27AE9AD43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200" dirty="0">
              <a:solidFill>
                <a:schemeClr val="tx1"/>
              </a:solidFill>
            </a:rPr>
            <a:t>Первичный</a:t>
          </a:r>
        </a:p>
      </dgm:t>
    </dgm:pt>
    <dgm:pt modelId="{1BA8A71B-9CE8-4E09-A889-86B929C3D04C}" type="parTrans" cxnId="{BFB04BF0-88CB-4A39-B9C7-DD34DB6756D1}">
      <dgm:prSet/>
      <dgm:spPr/>
      <dgm:t>
        <a:bodyPr/>
        <a:lstStyle/>
        <a:p>
          <a:endParaRPr lang="ru-RU"/>
        </a:p>
      </dgm:t>
    </dgm:pt>
    <dgm:pt modelId="{F50D798C-E9E6-4FEF-8D29-7249C2EA3C36}" type="sibTrans" cxnId="{BFB04BF0-88CB-4A39-B9C7-DD34DB6756D1}">
      <dgm:prSet/>
      <dgm:spPr/>
      <dgm:t>
        <a:bodyPr/>
        <a:lstStyle/>
        <a:p>
          <a:endParaRPr lang="ru-RU"/>
        </a:p>
      </dgm:t>
    </dgm:pt>
    <dgm:pt modelId="{83FDCBBD-9774-425A-97EC-9FDE0ED61FBC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200" dirty="0">
              <a:solidFill>
                <a:schemeClr val="tx1"/>
              </a:solidFill>
            </a:rPr>
            <a:t>Внеплановый</a:t>
          </a:r>
        </a:p>
      </dgm:t>
    </dgm:pt>
    <dgm:pt modelId="{8A1C9B2B-53D4-4595-99E1-D88E3B8006E7}" type="parTrans" cxnId="{3747D246-853B-43B3-BBC7-FB478B556C10}">
      <dgm:prSet/>
      <dgm:spPr/>
      <dgm:t>
        <a:bodyPr/>
        <a:lstStyle/>
        <a:p>
          <a:endParaRPr lang="ru-RU"/>
        </a:p>
      </dgm:t>
    </dgm:pt>
    <dgm:pt modelId="{F3064489-75DA-4BCB-B48E-2E8D526E80E8}" type="sibTrans" cxnId="{3747D246-853B-43B3-BBC7-FB478B556C10}">
      <dgm:prSet/>
      <dgm:spPr/>
      <dgm:t>
        <a:bodyPr/>
        <a:lstStyle/>
        <a:p>
          <a:endParaRPr lang="ru-RU"/>
        </a:p>
      </dgm:t>
    </dgm:pt>
    <dgm:pt modelId="{BC36FEE5-DE2A-4F2D-B241-718A6F2FD6F8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200" dirty="0">
              <a:solidFill>
                <a:schemeClr val="tx1"/>
              </a:solidFill>
            </a:rPr>
            <a:t>Повторный</a:t>
          </a:r>
        </a:p>
      </dgm:t>
    </dgm:pt>
    <dgm:pt modelId="{0006DC35-6416-493D-841B-9795B23B77F0}" type="parTrans" cxnId="{831DE39D-D717-4FB3-A52C-0D6614606426}">
      <dgm:prSet/>
      <dgm:spPr/>
      <dgm:t>
        <a:bodyPr/>
        <a:lstStyle/>
        <a:p>
          <a:endParaRPr lang="ru-RU"/>
        </a:p>
      </dgm:t>
    </dgm:pt>
    <dgm:pt modelId="{817FEB68-3214-40E8-8F9C-7CF2E681DE9F}" type="sibTrans" cxnId="{831DE39D-D717-4FB3-A52C-0D6614606426}">
      <dgm:prSet/>
      <dgm:spPr/>
      <dgm:t>
        <a:bodyPr/>
        <a:lstStyle/>
        <a:p>
          <a:endParaRPr lang="ru-RU"/>
        </a:p>
      </dgm:t>
    </dgm:pt>
    <dgm:pt modelId="{4978FFAD-6B98-4AEC-8F4F-AC061FADC809}">
      <dgm:prSet custT="1"/>
      <dgm:spPr>
        <a:solidFill>
          <a:schemeClr val="bg1"/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>
              <a:solidFill>
                <a:schemeClr val="tx1"/>
              </a:solidFill>
              <a:latin typeface="+mn-lt"/>
              <a:cs typeface="Segoe UI" pitchFamily="34" charset="0"/>
            </a:rPr>
            <a:t>Обучение безопасным методам и приемам выполнения работ повышенной  опасности, к которым предъявляются дополнительные требования в соответствии  с НПА, содержащими государственные нормативные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>
              <a:solidFill>
                <a:schemeClr val="tx1"/>
              </a:solidFill>
              <a:latin typeface="+mn-lt"/>
              <a:cs typeface="Segoe UI" pitchFamily="34" charset="0"/>
            </a:rPr>
            <a:t>требования охраны труда</a:t>
          </a:r>
        </a:p>
      </dgm:t>
    </dgm:pt>
    <dgm:pt modelId="{B77DFDD5-1145-415D-A221-CE03EAC32960}" type="parTrans" cxnId="{65F5F968-B50B-4809-9C7A-55BD43E7B8F8}">
      <dgm:prSet/>
      <dgm:spPr/>
      <dgm:t>
        <a:bodyPr/>
        <a:lstStyle/>
        <a:p>
          <a:endParaRPr lang="ru-RU"/>
        </a:p>
      </dgm:t>
    </dgm:pt>
    <dgm:pt modelId="{A2B17B79-B940-4415-8F52-E707AA000975}" type="sibTrans" cxnId="{65F5F968-B50B-4809-9C7A-55BD43E7B8F8}">
      <dgm:prSet/>
      <dgm:spPr/>
      <dgm:t>
        <a:bodyPr/>
        <a:lstStyle/>
        <a:p>
          <a:endParaRPr lang="ru-RU"/>
        </a:p>
      </dgm:t>
    </dgm:pt>
    <dgm:pt modelId="{CAFE4EF2-97A4-41CE-B461-35407B949633}" type="pres">
      <dgm:prSet presAssocID="{229A90AE-E674-4425-9B45-9E8D17F01C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EF8EF9-F1FF-45EA-80E1-BABCCF85D7EF}" type="pres">
      <dgm:prSet presAssocID="{9B6AA6B9-2BDD-440C-9466-3D9FD03E7C1A}" presName="hierRoot1" presStyleCnt="0">
        <dgm:presLayoutVars>
          <dgm:hierBranch val="init"/>
        </dgm:presLayoutVars>
      </dgm:prSet>
      <dgm:spPr/>
    </dgm:pt>
    <dgm:pt modelId="{1B50E311-0ADC-499B-897D-DA9CBB088CD6}" type="pres">
      <dgm:prSet presAssocID="{9B6AA6B9-2BDD-440C-9466-3D9FD03E7C1A}" presName="rootComposite1" presStyleCnt="0"/>
      <dgm:spPr/>
    </dgm:pt>
    <dgm:pt modelId="{1D79D2CB-4478-4910-B022-4AB387909519}" type="pres">
      <dgm:prSet presAssocID="{9B6AA6B9-2BDD-440C-9466-3D9FD03E7C1A}" presName="rootText1" presStyleLbl="node0" presStyleIdx="0" presStyleCnt="1" custScaleX="585547" custLinFactNeighborX="-60" custLinFactNeighborY="3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E8759B-687A-4C06-8B52-74B2D1AD2F09}" type="pres">
      <dgm:prSet presAssocID="{9B6AA6B9-2BDD-440C-9466-3D9FD03E7C1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4BCDCF5-5372-4CA4-B169-DF7DF7CD5E74}" type="pres">
      <dgm:prSet presAssocID="{9B6AA6B9-2BDD-440C-9466-3D9FD03E7C1A}" presName="hierChild2" presStyleCnt="0"/>
      <dgm:spPr/>
    </dgm:pt>
    <dgm:pt modelId="{02B90B30-38C8-406E-84AB-05E6244836DC}" type="pres">
      <dgm:prSet presAssocID="{3683F798-D87C-4D22-BAA9-396484A6D698}" presName="Name37" presStyleLbl="parChTrans1D2" presStyleIdx="0" presStyleCnt="5"/>
      <dgm:spPr/>
      <dgm:t>
        <a:bodyPr/>
        <a:lstStyle/>
        <a:p>
          <a:endParaRPr lang="ru-RU"/>
        </a:p>
      </dgm:t>
    </dgm:pt>
    <dgm:pt modelId="{A050EA07-8B1E-40EB-BCAB-6A31FC9C14FE}" type="pres">
      <dgm:prSet presAssocID="{B064D6D0-2B8E-4170-9E0C-6393C6201BF0}" presName="hierRoot2" presStyleCnt="0">
        <dgm:presLayoutVars>
          <dgm:hierBranch val="init"/>
        </dgm:presLayoutVars>
      </dgm:prSet>
      <dgm:spPr/>
    </dgm:pt>
    <dgm:pt modelId="{02A64FB6-530A-4CEA-8CFF-5E15D10D800D}" type="pres">
      <dgm:prSet presAssocID="{B064D6D0-2B8E-4170-9E0C-6393C6201BF0}" presName="rootComposite" presStyleCnt="0"/>
      <dgm:spPr/>
    </dgm:pt>
    <dgm:pt modelId="{C6E9FC6B-C69C-4631-92BE-6CD82E44D628}" type="pres">
      <dgm:prSet presAssocID="{B064D6D0-2B8E-4170-9E0C-6393C6201BF0}" presName="rootText" presStyleLbl="node2" presStyleIdx="0" presStyleCnt="5" custScaleY="1244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3DF2AE-AA74-4D2E-8A4F-117332E83AC7}" type="pres">
      <dgm:prSet presAssocID="{B064D6D0-2B8E-4170-9E0C-6393C6201BF0}" presName="rootConnector" presStyleLbl="node2" presStyleIdx="0" presStyleCnt="5"/>
      <dgm:spPr/>
      <dgm:t>
        <a:bodyPr/>
        <a:lstStyle/>
        <a:p>
          <a:endParaRPr lang="ru-RU"/>
        </a:p>
      </dgm:t>
    </dgm:pt>
    <dgm:pt modelId="{06BA5D52-3F42-4BC7-BC18-78268395891C}" type="pres">
      <dgm:prSet presAssocID="{B064D6D0-2B8E-4170-9E0C-6393C6201BF0}" presName="hierChild4" presStyleCnt="0"/>
      <dgm:spPr/>
    </dgm:pt>
    <dgm:pt modelId="{E474DB4F-378A-46B2-8F8A-440F21633C55}" type="pres">
      <dgm:prSet presAssocID="{B8D52FAB-1514-4274-9E15-D66A272A04C4}" presName="Name37" presStyleLbl="parChTrans1D3" presStyleIdx="0" presStyleCnt="6"/>
      <dgm:spPr/>
      <dgm:t>
        <a:bodyPr/>
        <a:lstStyle/>
        <a:p>
          <a:endParaRPr lang="ru-RU"/>
        </a:p>
      </dgm:t>
    </dgm:pt>
    <dgm:pt modelId="{1A6BD010-BD3B-4977-904C-D49E724370C8}" type="pres">
      <dgm:prSet presAssocID="{2FFF9B24-DA28-4B0A-BE93-EB30D8098E13}" presName="hierRoot2" presStyleCnt="0">
        <dgm:presLayoutVars>
          <dgm:hierBranch val="init"/>
        </dgm:presLayoutVars>
      </dgm:prSet>
      <dgm:spPr/>
    </dgm:pt>
    <dgm:pt modelId="{7A9AC02C-477E-49E3-9F6B-88CF43EAC191}" type="pres">
      <dgm:prSet presAssocID="{2FFF9B24-DA28-4B0A-BE93-EB30D8098E13}" presName="rootComposite" presStyleCnt="0"/>
      <dgm:spPr/>
    </dgm:pt>
    <dgm:pt modelId="{3D7A8176-37BE-443B-8D5E-997F22E0B514}" type="pres">
      <dgm:prSet presAssocID="{2FFF9B24-DA28-4B0A-BE93-EB30D8098E13}" presName="rootText" presStyleLbl="node3" presStyleIdx="0" presStyleCnt="6" custScaleX="410386" custLinFactNeighborX="-6984" custLinFactNeighborY="141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39B2C3-53EA-485D-B09E-80643726ABC1}" type="pres">
      <dgm:prSet presAssocID="{2FFF9B24-DA28-4B0A-BE93-EB30D8098E13}" presName="rootConnector" presStyleLbl="node3" presStyleIdx="0" presStyleCnt="6"/>
      <dgm:spPr/>
      <dgm:t>
        <a:bodyPr/>
        <a:lstStyle/>
        <a:p>
          <a:endParaRPr lang="ru-RU"/>
        </a:p>
      </dgm:t>
    </dgm:pt>
    <dgm:pt modelId="{AEB11F66-4DA1-4894-A21F-27B443DE1DF6}" type="pres">
      <dgm:prSet presAssocID="{2FFF9B24-DA28-4B0A-BE93-EB30D8098E13}" presName="hierChild4" presStyleCnt="0"/>
      <dgm:spPr/>
    </dgm:pt>
    <dgm:pt modelId="{03E68C8C-CA4D-4D76-8357-A105524A0261}" type="pres">
      <dgm:prSet presAssocID="{2FFF9B24-DA28-4B0A-BE93-EB30D8098E13}" presName="hierChild5" presStyleCnt="0"/>
      <dgm:spPr/>
    </dgm:pt>
    <dgm:pt modelId="{77B668BD-C28E-4B04-88CE-700EE24D6FA7}" type="pres">
      <dgm:prSet presAssocID="{A59F2F5E-9CFD-4400-8F64-FA356BBC1BED}" presName="Name37" presStyleLbl="parChTrans1D3" presStyleIdx="1" presStyleCnt="6"/>
      <dgm:spPr/>
      <dgm:t>
        <a:bodyPr/>
        <a:lstStyle/>
        <a:p>
          <a:endParaRPr lang="ru-RU"/>
        </a:p>
      </dgm:t>
    </dgm:pt>
    <dgm:pt modelId="{466CC9EC-1FB6-456C-B28D-6E5A7137D856}" type="pres">
      <dgm:prSet presAssocID="{ABB174C3-2397-4A11-B902-186FE1D6BCF5}" presName="hierRoot2" presStyleCnt="0">
        <dgm:presLayoutVars>
          <dgm:hierBranch val="init"/>
        </dgm:presLayoutVars>
      </dgm:prSet>
      <dgm:spPr/>
    </dgm:pt>
    <dgm:pt modelId="{EC463FC7-7465-4612-8025-5C0FBA043624}" type="pres">
      <dgm:prSet presAssocID="{ABB174C3-2397-4A11-B902-186FE1D6BCF5}" presName="rootComposite" presStyleCnt="0"/>
      <dgm:spPr/>
    </dgm:pt>
    <dgm:pt modelId="{AA3DF03C-DE25-4BA6-A71A-183F2B39402A}" type="pres">
      <dgm:prSet presAssocID="{ABB174C3-2397-4A11-B902-186FE1D6BCF5}" presName="rootText" presStyleLbl="node3" presStyleIdx="1" presStyleCnt="6" custScaleX="410386" custScaleY="146907" custLinFactNeighborX="-6984" custLinFactNeighborY="198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F13A87-F4F0-4A99-9511-26F323E30632}" type="pres">
      <dgm:prSet presAssocID="{ABB174C3-2397-4A11-B902-186FE1D6BCF5}" presName="rootConnector" presStyleLbl="node3" presStyleIdx="1" presStyleCnt="6"/>
      <dgm:spPr/>
      <dgm:t>
        <a:bodyPr/>
        <a:lstStyle/>
        <a:p>
          <a:endParaRPr lang="ru-RU"/>
        </a:p>
      </dgm:t>
    </dgm:pt>
    <dgm:pt modelId="{F21DC504-3253-49D1-889C-3C1807B1FC90}" type="pres">
      <dgm:prSet presAssocID="{ABB174C3-2397-4A11-B902-186FE1D6BCF5}" presName="hierChild4" presStyleCnt="0"/>
      <dgm:spPr/>
    </dgm:pt>
    <dgm:pt modelId="{254FF632-6ACE-4EDB-AA95-75BB55BC91EB}" type="pres">
      <dgm:prSet presAssocID="{ABB174C3-2397-4A11-B902-186FE1D6BCF5}" presName="hierChild5" presStyleCnt="0"/>
      <dgm:spPr/>
    </dgm:pt>
    <dgm:pt modelId="{89602C4A-588D-48F2-9582-999C7C565F32}" type="pres">
      <dgm:prSet presAssocID="{B77DFDD5-1145-415D-A221-CE03EAC32960}" presName="Name37" presStyleLbl="parChTrans1D3" presStyleIdx="2" presStyleCnt="6"/>
      <dgm:spPr/>
      <dgm:t>
        <a:bodyPr/>
        <a:lstStyle/>
        <a:p>
          <a:endParaRPr lang="ru-RU"/>
        </a:p>
      </dgm:t>
    </dgm:pt>
    <dgm:pt modelId="{C6B40B02-3680-40B8-8AE8-90CC23A305DF}" type="pres">
      <dgm:prSet presAssocID="{4978FFAD-6B98-4AEC-8F4F-AC061FADC809}" presName="hierRoot2" presStyleCnt="0">
        <dgm:presLayoutVars>
          <dgm:hierBranch val="init"/>
        </dgm:presLayoutVars>
      </dgm:prSet>
      <dgm:spPr/>
    </dgm:pt>
    <dgm:pt modelId="{9A4BCB73-69CD-4B1A-8E56-EB57E4B6FD03}" type="pres">
      <dgm:prSet presAssocID="{4978FFAD-6B98-4AEC-8F4F-AC061FADC809}" presName="rootComposite" presStyleCnt="0"/>
      <dgm:spPr/>
    </dgm:pt>
    <dgm:pt modelId="{4A32EECB-1E8B-48DD-AFE3-AE1A3DEA5ACF}" type="pres">
      <dgm:prSet presAssocID="{4978FFAD-6B98-4AEC-8F4F-AC061FADC809}" presName="rootText" presStyleLbl="node3" presStyleIdx="2" presStyleCnt="6" custScaleX="410561" custScaleY="179996" custLinFactNeighborX="-6984" custLinFactNeighborY="400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B42F13-9CEE-485D-ACF0-78B574140944}" type="pres">
      <dgm:prSet presAssocID="{4978FFAD-6B98-4AEC-8F4F-AC061FADC809}" presName="rootConnector" presStyleLbl="node3" presStyleIdx="2" presStyleCnt="6"/>
      <dgm:spPr/>
      <dgm:t>
        <a:bodyPr/>
        <a:lstStyle/>
        <a:p>
          <a:endParaRPr lang="ru-RU"/>
        </a:p>
      </dgm:t>
    </dgm:pt>
    <dgm:pt modelId="{2302CF06-7957-4CCA-B8FD-6FFCC4131763}" type="pres">
      <dgm:prSet presAssocID="{4978FFAD-6B98-4AEC-8F4F-AC061FADC809}" presName="hierChild4" presStyleCnt="0"/>
      <dgm:spPr/>
    </dgm:pt>
    <dgm:pt modelId="{6C57A16B-64CA-4299-91AB-D01B7DE1640D}" type="pres">
      <dgm:prSet presAssocID="{4978FFAD-6B98-4AEC-8F4F-AC061FADC809}" presName="hierChild5" presStyleCnt="0"/>
      <dgm:spPr/>
    </dgm:pt>
    <dgm:pt modelId="{9445A124-4985-43E4-8BBC-63FDB72590A2}" type="pres">
      <dgm:prSet presAssocID="{B064D6D0-2B8E-4170-9E0C-6393C6201BF0}" presName="hierChild5" presStyleCnt="0"/>
      <dgm:spPr/>
    </dgm:pt>
    <dgm:pt modelId="{CB928063-96D2-479A-8BFC-FBCEF7739014}" type="pres">
      <dgm:prSet presAssocID="{DD0851D9-5BB3-405A-B117-7D4A54B2BE66}" presName="Name37" presStyleLbl="parChTrans1D2" presStyleIdx="1" presStyleCnt="5"/>
      <dgm:spPr/>
      <dgm:t>
        <a:bodyPr/>
        <a:lstStyle/>
        <a:p>
          <a:endParaRPr lang="ru-RU"/>
        </a:p>
      </dgm:t>
    </dgm:pt>
    <dgm:pt modelId="{49BE123C-84AE-447E-91E3-A04FDFA76D3C}" type="pres">
      <dgm:prSet presAssocID="{ABB7A6F5-3205-45E9-A65A-34AC599F7F94}" presName="hierRoot2" presStyleCnt="0">
        <dgm:presLayoutVars>
          <dgm:hierBranch val="init"/>
        </dgm:presLayoutVars>
      </dgm:prSet>
      <dgm:spPr/>
    </dgm:pt>
    <dgm:pt modelId="{0AABB11F-C64D-4A5A-937D-E05CFE3FB3D7}" type="pres">
      <dgm:prSet presAssocID="{ABB7A6F5-3205-45E9-A65A-34AC599F7F94}" presName="rootComposite" presStyleCnt="0"/>
      <dgm:spPr/>
    </dgm:pt>
    <dgm:pt modelId="{ADC663C0-0FC6-4892-A22E-69AB17DFEF70}" type="pres">
      <dgm:prSet presAssocID="{ABB7A6F5-3205-45E9-A65A-34AC599F7F94}" presName="rootText" presStyleLbl="node2" presStyleIdx="1" presStyleCnt="5" custScaleX="116443" custScaleY="1244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65FA85-2D17-48DA-AAF8-6592908B79B9}" type="pres">
      <dgm:prSet presAssocID="{ABB7A6F5-3205-45E9-A65A-34AC599F7F94}" presName="rootConnector" presStyleLbl="node2" presStyleIdx="1" presStyleCnt="5"/>
      <dgm:spPr/>
      <dgm:t>
        <a:bodyPr/>
        <a:lstStyle/>
        <a:p>
          <a:endParaRPr lang="ru-RU"/>
        </a:p>
      </dgm:t>
    </dgm:pt>
    <dgm:pt modelId="{03AB64B9-7CAE-4CDB-B502-B082479C9A19}" type="pres">
      <dgm:prSet presAssocID="{ABB7A6F5-3205-45E9-A65A-34AC599F7F94}" presName="hierChild4" presStyleCnt="0"/>
      <dgm:spPr/>
    </dgm:pt>
    <dgm:pt modelId="{08075596-0A3E-4523-9155-82748E111163}" type="pres">
      <dgm:prSet presAssocID="{ABB7A6F5-3205-45E9-A65A-34AC599F7F94}" presName="hierChild5" presStyleCnt="0"/>
      <dgm:spPr/>
    </dgm:pt>
    <dgm:pt modelId="{5FBBCF27-A381-4DB5-8FE5-654A17CFE792}" type="pres">
      <dgm:prSet presAssocID="{2E1579C3-EC08-4CEE-B402-1C7118B27506}" presName="Name37" presStyleLbl="parChTrans1D2" presStyleIdx="2" presStyleCnt="5"/>
      <dgm:spPr/>
      <dgm:t>
        <a:bodyPr/>
        <a:lstStyle/>
        <a:p>
          <a:endParaRPr lang="ru-RU"/>
        </a:p>
      </dgm:t>
    </dgm:pt>
    <dgm:pt modelId="{C00711E9-9783-4240-98FA-F80E3A14FCB7}" type="pres">
      <dgm:prSet presAssocID="{8D205B23-8A39-4603-B056-3D4D06FE8225}" presName="hierRoot2" presStyleCnt="0">
        <dgm:presLayoutVars>
          <dgm:hierBranch val="init"/>
        </dgm:presLayoutVars>
      </dgm:prSet>
      <dgm:spPr/>
    </dgm:pt>
    <dgm:pt modelId="{E0573161-18F7-4F65-9121-942615F3031A}" type="pres">
      <dgm:prSet presAssocID="{8D205B23-8A39-4603-B056-3D4D06FE8225}" presName="rootComposite" presStyleCnt="0"/>
      <dgm:spPr/>
    </dgm:pt>
    <dgm:pt modelId="{3C00A82D-7379-438C-8CC1-B844C3C3E99A}" type="pres">
      <dgm:prSet presAssocID="{8D205B23-8A39-4603-B056-3D4D06FE8225}" presName="rootText" presStyleLbl="node2" presStyleIdx="2" presStyleCnt="5" custScaleX="126960" custScaleY="124454" custLinFactNeighborX="-8050" custLinFactNeighborY="-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0A42F1-DE80-4A3D-BF94-127A8C5E68AE}" type="pres">
      <dgm:prSet presAssocID="{8D205B23-8A39-4603-B056-3D4D06FE8225}" presName="rootConnector" presStyleLbl="node2" presStyleIdx="2" presStyleCnt="5"/>
      <dgm:spPr/>
      <dgm:t>
        <a:bodyPr/>
        <a:lstStyle/>
        <a:p>
          <a:endParaRPr lang="ru-RU"/>
        </a:p>
      </dgm:t>
    </dgm:pt>
    <dgm:pt modelId="{E3B43960-7E84-4EAD-8E4A-0954A5B121AD}" type="pres">
      <dgm:prSet presAssocID="{8D205B23-8A39-4603-B056-3D4D06FE8225}" presName="hierChild4" presStyleCnt="0"/>
      <dgm:spPr/>
    </dgm:pt>
    <dgm:pt modelId="{6F635A7C-8A71-4206-92F8-EB08F3F3EF28}" type="pres">
      <dgm:prSet presAssocID="{8D205B23-8A39-4603-B056-3D4D06FE8225}" presName="hierChild5" presStyleCnt="0"/>
      <dgm:spPr/>
    </dgm:pt>
    <dgm:pt modelId="{B9AC65E2-212C-4801-9178-2E1ADA0ADD15}" type="pres">
      <dgm:prSet presAssocID="{728E2B74-536C-4BCD-9A7E-D496E2E195A5}" presName="Name37" presStyleLbl="parChTrans1D2" presStyleIdx="3" presStyleCnt="5"/>
      <dgm:spPr/>
      <dgm:t>
        <a:bodyPr/>
        <a:lstStyle/>
        <a:p>
          <a:endParaRPr lang="ru-RU"/>
        </a:p>
      </dgm:t>
    </dgm:pt>
    <dgm:pt modelId="{7A2045C7-66E9-48B3-BE6D-0B11A74F555B}" type="pres">
      <dgm:prSet presAssocID="{98D6CB21-C579-449E-99D8-D056B1E80DFB}" presName="hierRoot2" presStyleCnt="0">
        <dgm:presLayoutVars>
          <dgm:hierBranch val="init"/>
        </dgm:presLayoutVars>
      </dgm:prSet>
      <dgm:spPr/>
    </dgm:pt>
    <dgm:pt modelId="{B12EB799-B1EE-4634-914C-55182F29F5E0}" type="pres">
      <dgm:prSet presAssocID="{98D6CB21-C579-449E-99D8-D056B1E80DFB}" presName="rootComposite" presStyleCnt="0"/>
      <dgm:spPr/>
    </dgm:pt>
    <dgm:pt modelId="{F01472F0-DD47-4139-B4D3-1AD985BEE8EA}" type="pres">
      <dgm:prSet presAssocID="{98D6CB21-C579-449E-99D8-D056B1E80DFB}" presName="rootText" presStyleLbl="node2" presStyleIdx="3" presStyleCnt="5" custScaleY="130490" custLinFactNeighborX="-16144" custLinFactNeighborY="-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A73615-F5E9-478A-9023-EB7415CBDCC4}" type="pres">
      <dgm:prSet presAssocID="{98D6CB21-C579-449E-99D8-D056B1E80DFB}" presName="rootConnector" presStyleLbl="node2" presStyleIdx="3" presStyleCnt="5"/>
      <dgm:spPr/>
      <dgm:t>
        <a:bodyPr/>
        <a:lstStyle/>
        <a:p>
          <a:endParaRPr lang="ru-RU"/>
        </a:p>
      </dgm:t>
    </dgm:pt>
    <dgm:pt modelId="{564A2A64-8217-4AF4-B97F-CB7599E2D043}" type="pres">
      <dgm:prSet presAssocID="{98D6CB21-C579-449E-99D8-D056B1E80DFB}" presName="hierChild4" presStyleCnt="0"/>
      <dgm:spPr/>
    </dgm:pt>
    <dgm:pt modelId="{FFDFF006-F27C-4BDA-A22E-1E8F3B5830D0}" type="pres">
      <dgm:prSet presAssocID="{98D6CB21-C579-449E-99D8-D056B1E80DFB}" presName="hierChild5" presStyleCnt="0"/>
      <dgm:spPr/>
    </dgm:pt>
    <dgm:pt modelId="{04127254-F1BE-4C4B-AAD0-1B8866DD89A3}" type="pres">
      <dgm:prSet presAssocID="{DD37E193-D94A-493E-B8F0-7A2A72A8F80B}" presName="Name37" presStyleLbl="parChTrans1D2" presStyleIdx="4" presStyleCnt="5"/>
      <dgm:spPr/>
      <dgm:t>
        <a:bodyPr/>
        <a:lstStyle/>
        <a:p>
          <a:endParaRPr lang="ru-RU"/>
        </a:p>
      </dgm:t>
    </dgm:pt>
    <dgm:pt modelId="{76D104CF-79AF-48EF-A135-5F55489572E7}" type="pres">
      <dgm:prSet presAssocID="{06F3E214-FEF2-4C53-BB34-C376297C311D}" presName="hierRoot2" presStyleCnt="0">
        <dgm:presLayoutVars>
          <dgm:hierBranch val="init"/>
        </dgm:presLayoutVars>
      </dgm:prSet>
      <dgm:spPr/>
    </dgm:pt>
    <dgm:pt modelId="{A875991D-8AFC-4613-B876-20651E372293}" type="pres">
      <dgm:prSet presAssocID="{06F3E214-FEF2-4C53-BB34-C376297C311D}" presName="rootComposite" presStyleCnt="0"/>
      <dgm:spPr/>
    </dgm:pt>
    <dgm:pt modelId="{AB633184-3039-4CE4-BB3D-A3CB23928207}" type="pres">
      <dgm:prSet presAssocID="{06F3E214-FEF2-4C53-BB34-C376297C311D}" presName="rootText" presStyleLbl="node2" presStyleIdx="4" presStyleCnt="5" custScaleY="129798" custLinFactNeighborX="17037" custLinFactNeighborY="-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E5F227-D2F1-4B66-9CA1-E7540912E324}" type="pres">
      <dgm:prSet presAssocID="{06F3E214-FEF2-4C53-BB34-C376297C311D}" presName="rootConnector" presStyleLbl="node2" presStyleIdx="4" presStyleCnt="5"/>
      <dgm:spPr/>
      <dgm:t>
        <a:bodyPr/>
        <a:lstStyle/>
        <a:p>
          <a:endParaRPr lang="ru-RU"/>
        </a:p>
      </dgm:t>
    </dgm:pt>
    <dgm:pt modelId="{9D682096-EC7D-47AF-AD4F-FDE44BA4744E}" type="pres">
      <dgm:prSet presAssocID="{06F3E214-FEF2-4C53-BB34-C376297C311D}" presName="hierChild4" presStyleCnt="0"/>
      <dgm:spPr/>
    </dgm:pt>
    <dgm:pt modelId="{E5BC1AE8-34DB-4A49-A59A-B26591C9C972}" type="pres">
      <dgm:prSet presAssocID="{F51AE339-886B-40AE-8619-BAA2C8ABD19F}" presName="Name37" presStyleLbl="parChTrans1D3" presStyleIdx="3" presStyleCnt="6"/>
      <dgm:spPr/>
      <dgm:t>
        <a:bodyPr/>
        <a:lstStyle/>
        <a:p>
          <a:endParaRPr lang="ru-RU"/>
        </a:p>
      </dgm:t>
    </dgm:pt>
    <dgm:pt modelId="{0441C6E3-F299-4DBF-86CB-AB52584F145B}" type="pres">
      <dgm:prSet presAssocID="{3558E02D-CECE-49B0-BCD4-2FF05073E485}" presName="hierRoot2" presStyleCnt="0">
        <dgm:presLayoutVars>
          <dgm:hierBranch val="init"/>
        </dgm:presLayoutVars>
      </dgm:prSet>
      <dgm:spPr/>
    </dgm:pt>
    <dgm:pt modelId="{994B4827-106D-45A2-99FE-4B6E149E0355}" type="pres">
      <dgm:prSet presAssocID="{3558E02D-CECE-49B0-BCD4-2FF05073E485}" presName="rootComposite" presStyleCnt="0"/>
      <dgm:spPr/>
    </dgm:pt>
    <dgm:pt modelId="{1BECE764-A828-47B4-83B3-C1B2E256AFFF}" type="pres">
      <dgm:prSet presAssocID="{3558E02D-CECE-49B0-BCD4-2FF05073E485}" presName="rootText" presStyleLbl="node3" presStyleIdx="3" presStyleCnt="6" custLinFactNeighborX="21289" custLinFactNeighborY="23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5041C4-179C-44EB-904C-EAEA510AF5BE}" type="pres">
      <dgm:prSet presAssocID="{3558E02D-CECE-49B0-BCD4-2FF05073E485}" presName="rootConnector" presStyleLbl="node3" presStyleIdx="3" presStyleCnt="6"/>
      <dgm:spPr/>
      <dgm:t>
        <a:bodyPr/>
        <a:lstStyle/>
        <a:p>
          <a:endParaRPr lang="ru-RU"/>
        </a:p>
      </dgm:t>
    </dgm:pt>
    <dgm:pt modelId="{83E9969B-58C2-4882-B360-5E924331AFDB}" type="pres">
      <dgm:prSet presAssocID="{3558E02D-CECE-49B0-BCD4-2FF05073E485}" presName="hierChild4" presStyleCnt="0"/>
      <dgm:spPr/>
    </dgm:pt>
    <dgm:pt modelId="{21FE9B85-775E-4D3C-BE00-848712C5094C}" type="pres">
      <dgm:prSet presAssocID="{3558E02D-CECE-49B0-BCD4-2FF05073E485}" presName="hierChild5" presStyleCnt="0"/>
      <dgm:spPr/>
    </dgm:pt>
    <dgm:pt modelId="{89619CE3-EEA1-4D60-B866-D26F39B604EC}" type="pres">
      <dgm:prSet presAssocID="{CE7C4624-0568-4D26-B086-344BC1679561}" presName="Name37" presStyleLbl="parChTrans1D3" presStyleIdx="4" presStyleCnt="6"/>
      <dgm:spPr/>
      <dgm:t>
        <a:bodyPr/>
        <a:lstStyle/>
        <a:p>
          <a:endParaRPr lang="ru-RU"/>
        </a:p>
      </dgm:t>
    </dgm:pt>
    <dgm:pt modelId="{354AD90B-99EF-4963-A5CA-C236BEB1CA80}" type="pres">
      <dgm:prSet presAssocID="{F2C2B197-FC19-4C97-A9AE-C961B501653E}" presName="hierRoot2" presStyleCnt="0">
        <dgm:presLayoutVars>
          <dgm:hierBranch val="init"/>
        </dgm:presLayoutVars>
      </dgm:prSet>
      <dgm:spPr/>
    </dgm:pt>
    <dgm:pt modelId="{3BDB04A8-869B-4710-BAE3-EB18E35A27B7}" type="pres">
      <dgm:prSet presAssocID="{F2C2B197-FC19-4C97-A9AE-C961B501653E}" presName="rootComposite" presStyleCnt="0"/>
      <dgm:spPr/>
    </dgm:pt>
    <dgm:pt modelId="{F3537148-2C2F-4853-89EE-38B24EC7CD5D}" type="pres">
      <dgm:prSet presAssocID="{F2C2B197-FC19-4C97-A9AE-C961B501653E}" presName="rootText" presStyleLbl="node3" presStyleIdx="4" presStyleCnt="6" custScaleX="113835" custLinFactNeighborX="5189" custLinFactNeighborY="23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35810C-0431-45B2-86B8-B3661EC7479E}" type="pres">
      <dgm:prSet presAssocID="{F2C2B197-FC19-4C97-A9AE-C961B501653E}" presName="rootConnector" presStyleLbl="node3" presStyleIdx="4" presStyleCnt="6"/>
      <dgm:spPr/>
      <dgm:t>
        <a:bodyPr/>
        <a:lstStyle/>
        <a:p>
          <a:endParaRPr lang="ru-RU"/>
        </a:p>
      </dgm:t>
    </dgm:pt>
    <dgm:pt modelId="{66846C79-3584-4C58-9C8A-B585F94AD803}" type="pres">
      <dgm:prSet presAssocID="{F2C2B197-FC19-4C97-A9AE-C961B501653E}" presName="hierChild4" presStyleCnt="0"/>
      <dgm:spPr/>
    </dgm:pt>
    <dgm:pt modelId="{BB9894CA-DDD8-4864-AAA3-327D6DD8A66F}" type="pres">
      <dgm:prSet presAssocID="{1BA8A71B-9CE8-4E09-A889-86B929C3D04C}" presName="Name37" presStyleLbl="parChTrans1D4" presStyleIdx="0" presStyleCnt="3"/>
      <dgm:spPr/>
      <dgm:t>
        <a:bodyPr/>
        <a:lstStyle/>
        <a:p>
          <a:endParaRPr lang="ru-RU"/>
        </a:p>
      </dgm:t>
    </dgm:pt>
    <dgm:pt modelId="{3871A579-560C-4474-ADB0-883FE0E5BC99}" type="pres">
      <dgm:prSet presAssocID="{CB9C6E45-4D67-4F26-A7B4-A9D27AE9AD43}" presName="hierRoot2" presStyleCnt="0">
        <dgm:presLayoutVars>
          <dgm:hierBranch val="init"/>
        </dgm:presLayoutVars>
      </dgm:prSet>
      <dgm:spPr/>
    </dgm:pt>
    <dgm:pt modelId="{1FBAB47B-DF5D-40A4-A864-D697513B9754}" type="pres">
      <dgm:prSet presAssocID="{CB9C6E45-4D67-4F26-A7B4-A9D27AE9AD43}" presName="rootComposite" presStyleCnt="0"/>
      <dgm:spPr/>
    </dgm:pt>
    <dgm:pt modelId="{A41BB94B-0B78-4CAF-80C4-F962121D88BF}" type="pres">
      <dgm:prSet presAssocID="{CB9C6E45-4D67-4F26-A7B4-A9D27AE9AD43}" presName="rootText" presStyleLbl="node4" presStyleIdx="0" presStyleCnt="3" custLinFactNeighborX="20709" custLinFactNeighborY="10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F037D3-313F-4DC1-AD2E-BE70A8434FB8}" type="pres">
      <dgm:prSet presAssocID="{CB9C6E45-4D67-4F26-A7B4-A9D27AE9AD43}" presName="rootConnector" presStyleLbl="node4" presStyleIdx="0" presStyleCnt="3"/>
      <dgm:spPr/>
      <dgm:t>
        <a:bodyPr/>
        <a:lstStyle/>
        <a:p>
          <a:endParaRPr lang="ru-RU"/>
        </a:p>
      </dgm:t>
    </dgm:pt>
    <dgm:pt modelId="{2D8C46CE-3496-4EB4-B6C1-B11CBE15F32A}" type="pres">
      <dgm:prSet presAssocID="{CB9C6E45-4D67-4F26-A7B4-A9D27AE9AD43}" presName="hierChild4" presStyleCnt="0"/>
      <dgm:spPr/>
    </dgm:pt>
    <dgm:pt modelId="{2733A477-3985-4EB9-828F-9FDB7B2B165D}" type="pres">
      <dgm:prSet presAssocID="{CB9C6E45-4D67-4F26-A7B4-A9D27AE9AD43}" presName="hierChild5" presStyleCnt="0"/>
      <dgm:spPr/>
    </dgm:pt>
    <dgm:pt modelId="{53A0D420-02DD-4386-8667-282FE8591EE1}" type="pres">
      <dgm:prSet presAssocID="{0006DC35-6416-493D-841B-9795B23B77F0}" presName="Name37" presStyleLbl="parChTrans1D4" presStyleIdx="1" presStyleCnt="3"/>
      <dgm:spPr/>
      <dgm:t>
        <a:bodyPr/>
        <a:lstStyle/>
        <a:p>
          <a:endParaRPr lang="ru-RU"/>
        </a:p>
      </dgm:t>
    </dgm:pt>
    <dgm:pt modelId="{3304D307-F989-4F80-A8A8-F9626610C18B}" type="pres">
      <dgm:prSet presAssocID="{BC36FEE5-DE2A-4F2D-B241-718A6F2FD6F8}" presName="hierRoot2" presStyleCnt="0">
        <dgm:presLayoutVars>
          <dgm:hierBranch val="init"/>
        </dgm:presLayoutVars>
      </dgm:prSet>
      <dgm:spPr/>
    </dgm:pt>
    <dgm:pt modelId="{AFBD4FDF-DEFC-46FA-BC2F-3479087D973E}" type="pres">
      <dgm:prSet presAssocID="{BC36FEE5-DE2A-4F2D-B241-718A6F2FD6F8}" presName="rootComposite" presStyleCnt="0"/>
      <dgm:spPr/>
    </dgm:pt>
    <dgm:pt modelId="{B3A8B958-76AD-4734-B5D7-6FFC87A9CB4C}" type="pres">
      <dgm:prSet presAssocID="{BC36FEE5-DE2A-4F2D-B241-718A6F2FD6F8}" presName="rootText" presStyleLbl="node4" presStyleIdx="1" presStyleCnt="3" custLinFactNeighborX="20709" custLinFactNeighborY="2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8303F-E764-4CFE-9084-413A54E7D7CF}" type="pres">
      <dgm:prSet presAssocID="{BC36FEE5-DE2A-4F2D-B241-718A6F2FD6F8}" presName="rootConnector" presStyleLbl="node4" presStyleIdx="1" presStyleCnt="3"/>
      <dgm:spPr/>
      <dgm:t>
        <a:bodyPr/>
        <a:lstStyle/>
        <a:p>
          <a:endParaRPr lang="ru-RU"/>
        </a:p>
      </dgm:t>
    </dgm:pt>
    <dgm:pt modelId="{8F987C9A-B7BB-418D-91E0-DA8614B12D7D}" type="pres">
      <dgm:prSet presAssocID="{BC36FEE5-DE2A-4F2D-B241-718A6F2FD6F8}" presName="hierChild4" presStyleCnt="0"/>
      <dgm:spPr/>
    </dgm:pt>
    <dgm:pt modelId="{1AB872EB-D58C-4F35-ACF5-F2FD11511C29}" type="pres">
      <dgm:prSet presAssocID="{BC36FEE5-DE2A-4F2D-B241-718A6F2FD6F8}" presName="hierChild5" presStyleCnt="0"/>
      <dgm:spPr/>
    </dgm:pt>
    <dgm:pt modelId="{11C98C69-B46D-40CE-96A2-DE3A9A186489}" type="pres">
      <dgm:prSet presAssocID="{8A1C9B2B-53D4-4595-99E1-D88E3B8006E7}" presName="Name37" presStyleLbl="parChTrans1D4" presStyleIdx="2" presStyleCnt="3"/>
      <dgm:spPr/>
      <dgm:t>
        <a:bodyPr/>
        <a:lstStyle/>
        <a:p>
          <a:endParaRPr lang="ru-RU"/>
        </a:p>
      </dgm:t>
    </dgm:pt>
    <dgm:pt modelId="{74FF04AC-2C8E-4A50-B3BC-115286C59305}" type="pres">
      <dgm:prSet presAssocID="{83FDCBBD-9774-425A-97EC-9FDE0ED61FBC}" presName="hierRoot2" presStyleCnt="0">
        <dgm:presLayoutVars>
          <dgm:hierBranch val="init"/>
        </dgm:presLayoutVars>
      </dgm:prSet>
      <dgm:spPr/>
    </dgm:pt>
    <dgm:pt modelId="{C76A4B5B-EEF8-4034-BD5E-699436F47F32}" type="pres">
      <dgm:prSet presAssocID="{83FDCBBD-9774-425A-97EC-9FDE0ED61FBC}" presName="rootComposite" presStyleCnt="0"/>
      <dgm:spPr/>
    </dgm:pt>
    <dgm:pt modelId="{B9054972-7587-4DE9-8876-DFB066B34587}" type="pres">
      <dgm:prSet presAssocID="{83FDCBBD-9774-425A-97EC-9FDE0ED61FBC}" presName="rootText" presStyleLbl="node4" presStyleIdx="2" presStyleCnt="3" custLinFactNeighborX="20709" custLinFactNeighborY="-82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361EE9-0C69-4472-AB6E-B677E981EFF9}" type="pres">
      <dgm:prSet presAssocID="{83FDCBBD-9774-425A-97EC-9FDE0ED61FBC}" presName="rootConnector" presStyleLbl="node4" presStyleIdx="2" presStyleCnt="3"/>
      <dgm:spPr/>
      <dgm:t>
        <a:bodyPr/>
        <a:lstStyle/>
        <a:p>
          <a:endParaRPr lang="ru-RU"/>
        </a:p>
      </dgm:t>
    </dgm:pt>
    <dgm:pt modelId="{6FAEA194-3994-40AD-8B5E-926F9E16D86A}" type="pres">
      <dgm:prSet presAssocID="{83FDCBBD-9774-425A-97EC-9FDE0ED61FBC}" presName="hierChild4" presStyleCnt="0"/>
      <dgm:spPr/>
    </dgm:pt>
    <dgm:pt modelId="{E14E0C73-3B22-4D2F-B951-012E2A3C3C50}" type="pres">
      <dgm:prSet presAssocID="{83FDCBBD-9774-425A-97EC-9FDE0ED61FBC}" presName="hierChild5" presStyleCnt="0"/>
      <dgm:spPr/>
    </dgm:pt>
    <dgm:pt modelId="{1E797523-8B3C-429B-BDC1-6F3AF7F3250A}" type="pres">
      <dgm:prSet presAssocID="{F2C2B197-FC19-4C97-A9AE-C961B501653E}" presName="hierChild5" presStyleCnt="0"/>
      <dgm:spPr/>
    </dgm:pt>
    <dgm:pt modelId="{FF0AB322-99F3-4493-B081-E1D9E5DAA314}" type="pres">
      <dgm:prSet presAssocID="{30A0F5CF-8D95-437D-B558-C9C8B90758C3}" presName="Name37" presStyleLbl="parChTrans1D3" presStyleIdx="5" presStyleCnt="6"/>
      <dgm:spPr/>
      <dgm:t>
        <a:bodyPr/>
        <a:lstStyle/>
        <a:p>
          <a:endParaRPr lang="ru-RU"/>
        </a:p>
      </dgm:t>
    </dgm:pt>
    <dgm:pt modelId="{D319CF61-AF33-4A72-845F-98496560B9CC}" type="pres">
      <dgm:prSet presAssocID="{A29BCF10-9A4D-4BC8-AD7F-0D33F580645B}" presName="hierRoot2" presStyleCnt="0">
        <dgm:presLayoutVars>
          <dgm:hierBranch val="init"/>
        </dgm:presLayoutVars>
      </dgm:prSet>
      <dgm:spPr/>
    </dgm:pt>
    <dgm:pt modelId="{0BCDAB9E-14EE-4B3E-8006-938F4663AFF6}" type="pres">
      <dgm:prSet presAssocID="{A29BCF10-9A4D-4BC8-AD7F-0D33F580645B}" presName="rootComposite" presStyleCnt="0"/>
      <dgm:spPr/>
    </dgm:pt>
    <dgm:pt modelId="{3D7F016D-570F-4A5B-8A7A-1CC9749D3B40}" type="pres">
      <dgm:prSet presAssocID="{A29BCF10-9A4D-4BC8-AD7F-0D33F580645B}" presName="rootText" presStyleLbl="node3" presStyleIdx="5" presStyleCnt="6" custScaleX="74125" custLinFactNeighborX="-7263" custLinFactNeighborY="23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E70755-8EF1-47B1-B8FC-8280A8C12A32}" type="pres">
      <dgm:prSet presAssocID="{A29BCF10-9A4D-4BC8-AD7F-0D33F580645B}" presName="rootConnector" presStyleLbl="node3" presStyleIdx="5" presStyleCnt="6"/>
      <dgm:spPr/>
      <dgm:t>
        <a:bodyPr/>
        <a:lstStyle/>
        <a:p>
          <a:endParaRPr lang="ru-RU"/>
        </a:p>
      </dgm:t>
    </dgm:pt>
    <dgm:pt modelId="{F9F53841-69DA-4C30-A3F5-F6CD2E3BFF03}" type="pres">
      <dgm:prSet presAssocID="{A29BCF10-9A4D-4BC8-AD7F-0D33F580645B}" presName="hierChild4" presStyleCnt="0"/>
      <dgm:spPr/>
    </dgm:pt>
    <dgm:pt modelId="{929635B9-AE44-4D07-88E2-9DEDD2E387C7}" type="pres">
      <dgm:prSet presAssocID="{A29BCF10-9A4D-4BC8-AD7F-0D33F580645B}" presName="hierChild5" presStyleCnt="0"/>
      <dgm:spPr/>
    </dgm:pt>
    <dgm:pt modelId="{FA756983-1A63-4C42-88E0-6B0A70AA9388}" type="pres">
      <dgm:prSet presAssocID="{06F3E214-FEF2-4C53-BB34-C376297C311D}" presName="hierChild5" presStyleCnt="0"/>
      <dgm:spPr/>
    </dgm:pt>
    <dgm:pt modelId="{C23D3605-54D2-466B-B42A-6D79BEF283D2}" type="pres">
      <dgm:prSet presAssocID="{9B6AA6B9-2BDD-440C-9466-3D9FD03E7C1A}" presName="hierChild3" presStyleCnt="0"/>
      <dgm:spPr/>
    </dgm:pt>
  </dgm:ptLst>
  <dgm:cxnLst>
    <dgm:cxn modelId="{E8AEBF9B-3113-45A3-81C1-5813EAB53621}" type="presOf" srcId="{4978FFAD-6B98-4AEC-8F4F-AC061FADC809}" destId="{5EB42F13-9CEE-485D-ACF0-78B574140944}" srcOrd="1" destOrd="0" presId="urn:microsoft.com/office/officeart/2005/8/layout/orgChart1"/>
    <dgm:cxn modelId="{13F4B85A-D469-44BA-9F45-C1BCAD7CE755}" type="presOf" srcId="{9B6AA6B9-2BDD-440C-9466-3D9FD03E7C1A}" destId="{1D79D2CB-4478-4910-B022-4AB387909519}" srcOrd="0" destOrd="0" presId="urn:microsoft.com/office/officeart/2005/8/layout/orgChart1"/>
    <dgm:cxn modelId="{B3C3BE5C-AE4C-42AA-B916-5816E1E6D07A}" type="presOf" srcId="{2FFF9B24-DA28-4B0A-BE93-EB30D8098E13}" destId="{3D7A8176-37BE-443B-8D5E-997F22E0B514}" srcOrd="0" destOrd="0" presId="urn:microsoft.com/office/officeart/2005/8/layout/orgChart1"/>
    <dgm:cxn modelId="{57ACC846-9392-44BC-AB74-43CEC2654F03}" srcId="{9B6AA6B9-2BDD-440C-9466-3D9FD03E7C1A}" destId="{98D6CB21-C579-449E-99D8-D056B1E80DFB}" srcOrd="3" destOrd="0" parTransId="{728E2B74-536C-4BCD-9A7E-D496E2E195A5}" sibTransId="{2775523A-4833-4BD9-8AA6-1712390633D3}"/>
    <dgm:cxn modelId="{4AF9D62F-5387-4578-8A62-144B5608A7FC}" srcId="{B064D6D0-2B8E-4170-9E0C-6393C6201BF0}" destId="{2FFF9B24-DA28-4B0A-BE93-EB30D8098E13}" srcOrd="0" destOrd="0" parTransId="{B8D52FAB-1514-4274-9E15-D66A272A04C4}" sibTransId="{4F4E121A-8EE2-48C2-B67B-597CC6F54777}"/>
    <dgm:cxn modelId="{743859B4-8974-4D32-BA86-CCAAAC90673D}" type="presOf" srcId="{83FDCBBD-9774-425A-97EC-9FDE0ED61FBC}" destId="{B9054972-7587-4DE9-8876-DFB066B34587}" srcOrd="0" destOrd="0" presId="urn:microsoft.com/office/officeart/2005/8/layout/orgChart1"/>
    <dgm:cxn modelId="{65F5F968-B50B-4809-9C7A-55BD43E7B8F8}" srcId="{B064D6D0-2B8E-4170-9E0C-6393C6201BF0}" destId="{4978FFAD-6B98-4AEC-8F4F-AC061FADC809}" srcOrd="2" destOrd="0" parTransId="{B77DFDD5-1145-415D-A221-CE03EAC32960}" sibTransId="{A2B17B79-B940-4415-8F52-E707AA000975}"/>
    <dgm:cxn modelId="{AE87E9C5-5F56-4614-962B-772EFCF25B74}" type="presOf" srcId="{30A0F5CF-8D95-437D-B558-C9C8B90758C3}" destId="{FF0AB322-99F3-4493-B081-E1D9E5DAA314}" srcOrd="0" destOrd="0" presId="urn:microsoft.com/office/officeart/2005/8/layout/orgChart1"/>
    <dgm:cxn modelId="{BB36932E-7FBA-45D7-86D1-031B1401E856}" type="presOf" srcId="{8D205B23-8A39-4603-B056-3D4D06FE8225}" destId="{B20A42F1-DE80-4A3D-BF94-127A8C5E68AE}" srcOrd="1" destOrd="0" presId="urn:microsoft.com/office/officeart/2005/8/layout/orgChart1"/>
    <dgm:cxn modelId="{A2218BAA-A2F3-4E18-8830-234D7DCA2A32}" type="presOf" srcId="{06F3E214-FEF2-4C53-BB34-C376297C311D}" destId="{2FE5F227-D2F1-4B66-9CA1-E7540912E324}" srcOrd="1" destOrd="0" presId="urn:microsoft.com/office/officeart/2005/8/layout/orgChart1"/>
    <dgm:cxn modelId="{BBBDE5BA-3FFB-4FEA-950E-EB98461740BC}" type="presOf" srcId="{CB9C6E45-4D67-4F26-A7B4-A9D27AE9AD43}" destId="{49F037D3-313F-4DC1-AD2E-BE70A8434FB8}" srcOrd="1" destOrd="0" presId="urn:microsoft.com/office/officeart/2005/8/layout/orgChart1"/>
    <dgm:cxn modelId="{EF6260DB-8832-46B6-8C65-229F4E1669CB}" type="presOf" srcId="{98D6CB21-C579-449E-99D8-D056B1E80DFB}" destId="{B0A73615-F5E9-478A-9023-EB7415CBDCC4}" srcOrd="1" destOrd="0" presId="urn:microsoft.com/office/officeart/2005/8/layout/orgChart1"/>
    <dgm:cxn modelId="{DFD5DF0A-90A1-4D2A-A054-09ABA6274FAD}" type="presOf" srcId="{3683F798-D87C-4D22-BAA9-396484A6D698}" destId="{02B90B30-38C8-406E-84AB-05E6244836DC}" srcOrd="0" destOrd="0" presId="urn:microsoft.com/office/officeart/2005/8/layout/orgChart1"/>
    <dgm:cxn modelId="{E25AE2B5-FCF9-4430-B3F8-BF68211449C2}" type="presOf" srcId="{B77DFDD5-1145-415D-A221-CE03EAC32960}" destId="{89602C4A-588D-48F2-9582-999C7C565F32}" srcOrd="0" destOrd="0" presId="urn:microsoft.com/office/officeart/2005/8/layout/orgChart1"/>
    <dgm:cxn modelId="{D9BAC3DA-A4C9-45AF-B6BC-70AEF738BC8E}" type="presOf" srcId="{2E1579C3-EC08-4CEE-B402-1C7118B27506}" destId="{5FBBCF27-A381-4DB5-8FE5-654A17CFE792}" srcOrd="0" destOrd="0" presId="urn:microsoft.com/office/officeart/2005/8/layout/orgChart1"/>
    <dgm:cxn modelId="{94CE1663-41BA-4C47-83A2-ACDD9FB7DF36}" type="presOf" srcId="{B064D6D0-2B8E-4170-9E0C-6393C6201BF0}" destId="{C6E9FC6B-C69C-4631-92BE-6CD82E44D628}" srcOrd="0" destOrd="0" presId="urn:microsoft.com/office/officeart/2005/8/layout/orgChart1"/>
    <dgm:cxn modelId="{F6B4E4E1-FC53-4D6D-8A0E-3E4A20AD3C28}" type="presOf" srcId="{229A90AE-E674-4425-9B45-9E8D17F01C7E}" destId="{CAFE4EF2-97A4-41CE-B461-35407B949633}" srcOrd="0" destOrd="0" presId="urn:microsoft.com/office/officeart/2005/8/layout/orgChart1"/>
    <dgm:cxn modelId="{B5E55A10-E4A4-402D-8886-8D550FE82F5A}" type="presOf" srcId="{ABB7A6F5-3205-45E9-A65A-34AC599F7F94}" destId="{DF65FA85-2D17-48DA-AAF8-6592908B79B9}" srcOrd="1" destOrd="0" presId="urn:microsoft.com/office/officeart/2005/8/layout/orgChart1"/>
    <dgm:cxn modelId="{AF9F74DF-3967-4150-AA9B-91441617788C}" type="presOf" srcId="{F2C2B197-FC19-4C97-A9AE-C961B501653E}" destId="{7435810C-0431-45B2-86B8-B3661EC7479E}" srcOrd="1" destOrd="0" presId="urn:microsoft.com/office/officeart/2005/8/layout/orgChart1"/>
    <dgm:cxn modelId="{D88746A9-CE33-4B88-9711-BB899ADD7B86}" type="presOf" srcId="{728E2B74-536C-4BCD-9A7E-D496E2E195A5}" destId="{B9AC65E2-212C-4801-9178-2E1ADA0ADD15}" srcOrd="0" destOrd="0" presId="urn:microsoft.com/office/officeart/2005/8/layout/orgChart1"/>
    <dgm:cxn modelId="{1362C4BB-E403-4314-A738-AFD4F516295E}" type="presOf" srcId="{2FFF9B24-DA28-4B0A-BE93-EB30D8098E13}" destId="{C239B2C3-53EA-485D-B09E-80643726ABC1}" srcOrd="1" destOrd="0" presId="urn:microsoft.com/office/officeart/2005/8/layout/orgChart1"/>
    <dgm:cxn modelId="{FBBDE987-288B-44C0-8003-4688AC031D31}" type="presOf" srcId="{3558E02D-CECE-49B0-BCD4-2FF05073E485}" destId="{245041C4-179C-44EB-904C-EAEA510AF5BE}" srcOrd="1" destOrd="0" presId="urn:microsoft.com/office/officeart/2005/8/layout/orgChart1"/>
    <dgm:cxn modelId="{1298DD8B-2291-403B-A0E5-879904EFB506}" type="presOf" srcId="{3558E02D-CECE-49B0-BCD4-2FF05073E485}" destId="{1BECE764-A828-47B4-83B3-C1B2E256AFFF}" srcOrd="0" destOrd="0" presId="urn:microsoft.com/office/officeart/2005/8/layout/orgChart1"/>
    <dgm:cxn modelId="{09BFBD42-1866-4D48-8BF1-DEBA5DCC0880}" type="presOf" srcId="{8D205B23-8A39-4603-B056-3D4D06FE8225}" destId="{3C00A82D-7379-438C-8CC1-B844C3C3E99A}" srcOrd="0" destOrd="0" presId="urn:microsoft.com/office/officeart/2005/8/layout/orgChart1"/>
    <dgm:cxn modelId="{E94F7CA1-8766-436F-B812-F2D5F479DCC1}" type="presOf" srcId="{DD0851D9-5BB3-405A-B117-7D4A54B2BE66}" destId="{CB928063-96D2-479A-8BFC-FBCEF7739014}" srcOrd="0" destOrd="0" presId="urn:microsoft.com/office/officeart/2005/8/layout/orgChart1"/>
    <dgm:cxn modelId="{E22C847A-B1A2-4FD0-BEB4-5441B204ECBB}" srcId="{B064D6D0-2B8E-4170-9E0C-6393C6201BF0}" destId="{ABB174C3-2397-4A11-B902-186FE1D6BCF5}" srcOrd="1" destOrd="0" parTransId="{A59F2F5E-9CFD-4400-8F64-FA356BBC1BED}" sibTransId="{51B1E5F8-EFF2-48BF-BC43-5E2FDD21D0A0}"/>
    <dgm:cxn modelId="{420CF9CE-96C8-44E1-A3BE-50548161BCBC}" type="presOf" srcId="{06F3E214-FEF2-4C53-BB34-C376297C311D}" destId="{AB633184-3039-4CE4-BB3D-A3CB23928207}" srcOrd="0" destOrd="0" presId="urn:microsoft.com/office/officeart/2005/8/layout/orgChart1"/>
    <dgm:cxn modelId="{F2489947-A47E-48B5-BE96-819C534590A5}" srcId="{06F3E214-FEF2-4C53-BB34-C376297C311D}" destId="{F2C2B197-FC19-4C97-A9AE-C961B501653E}" srcOrd="1" destOrd="0" parTransId="{CE7C4624-0568-4D26-B086-344BC1679561}" sibTransId="{4984AFB0-50BE-4BC2-A626-3DE87BF1905F}"/>
    <dgm:cxn modelId="{C028CF36-CAD4-4BEA-81A3-A83BFC8B9627}" type="presOf" srcId="{ABB174C3-2397-4A11-B902-186FE1D6BCF5}" destId="{49F13A87-F4F0-4A99-9511-26F323E30632}" srcOrd="1" destOrd="0" presId="urn:microsoft.com/office/officeart/2005/8/layout/orgChart1"/>
    <dgm:cxn modelId="{3747D246-853B-43B3-BBC7-FB478B556C10}" srcId="{F2C2B197-FC19-4C97-A9AE-C961B501653E}" destId="{83FDCBBD-9774-425A-97EC-9FDE0ED61FBC}" srcOrd="2" destOrd="0" parTransId="{8A1C9B2B-53D4-4595-99E1-D88E3B8006E7}" sibTransId="{F3064489-75DA-4BCB-B48E-2E8D526E80E8}"/>
    <dgm:cxn modelId="{A3B8F3FE-FD9F-4E6F-A591-6C858AFBA7F4}" srcId="{9B6AA6B9-2BDD-440C-9466-3D9FD03E7C1A}" destId="{8D205B23-8A39-4603-B056-3D4D06FE8225}" srcOrd="2" destOrd="0" parTransId="{2E1579C3-EC08-4CEE-B402-1C7118B27506}" sibTransId="{18EE885B-2D3E-4D08-949B-74D26EE16179}"/>
    <dgm:cxn modelId="{F7C65E05-933F-44AC-A075-4B672BD4B7A0}" type="presOf" srcId="{BC36FEE5-DE2A-4F2D-B241-718A6F2FD6F8}" destId="{2D08303F-E764-4CFE-9084-413A54E7D7CF}" srcOrd="1" destOrd="0" presId="urn:microsoft.com/office/officeart/2005/8/layout/orgChart1"/>
    <dgm:cxn modelId="{FD31E84B-119F-432A-B297-F5E47B86BBE7}" srcId="{9B6AA6B9-2BDD-440C-9466-3D9FD03E7C1A}" destId="{ABB7A6F5-3205-45E9-A65A-34AC599F7F94}" srcOrd="1" destOrd="0" parTransId="{DD0851D9-5BB3-405A-B117-7D4A54B2BE66}" sibTransId="{247E6A90-F7BD-4916-B8BB-105C211EF45F}"/>
    <dgm:cxn modelId="{2FB6FB65-D340-47AB-856A-F90BCDDBCF2D}" type="presOf" srcId="{B064D6D0-2B8E-4170-9E0C-6393C6201BF0}" destId="{523DF2AE-AA74-4D2E-8A4F-117332E83AC7}" srcOrd="1" destOrd="0" presId="urn:microsoft.com/office/officeart/2005/8/layout/orgChart1"/>
    <dgm:cxn modelId="{6F77C46F-7D88-4272-B4C5-8309E8A72149}" srcId="{06F3E214-FEF2-4C53-BB34-C376297C311D}" destId="{3558E02D-CECE-49B0-BCD4-2FF05073E485}" srcOrd="0" destOrd="0" parTransId="{F51AE339-886B-40AE-8619-BAA2C8ABD19F}" sibTransId="{5C20D333-CD18-4D63-A2F5-11A482D315BE}"/>
    <dgm:cxn modelId="{D565E421-BEDF-4E4D-B7DF-38EAB36DC810}" type="presOf" srcId="{F2C2B197-FC19-4C97-A9AE-C961B501653E}" destId="{F3537148-2C2F-4853-89EE-38B24EC7CD5D}" srcOrd="0" destOrd="0" presId="urn:microsoft.com/office/officeart/2005/8/layout/orgChart1"/>
    <dgm:cxn modelId="{8F462FE2-20F7-4A73-87B4-5E6891A79F9E}" type="presOf" srcId="{ABB7A6F5-3205-45E9-A65A-34AC599F7F94}" destId="{ADC663C0-0FC6-4892-A22E-69AB17DFEF70}" srcOrd="0" destOrd="0" presId="urn:microsoft.com/office/officeart/2005/8/layout/orgChart1"/>
    <dgm:cxn modelId="{E5E20B64-541C-45D3-A661-DDE88853417B}" type="presOf" srcId="{BC36FEE5-DE2A-4F2D-B241-718A6F2FD6F8}" destId="{B3A8B958-76AD-4734-B5D7-6FFC87A9CB4C}" srcOrd="0" destOrd="0" presId="urn:microsoft.com/office/officeart/2005/8/layout/orgChart1"/>
    <dgm:cxn modelId="{54D8BDEC-32D2-4670-B8C0-BF3A743615DC}" type="presOf" srcId="{CB9C6E45-4D67-4F26-A7B4-A9D27AE9AD43}" destId="{A41BB94B-0B78-4CAF-80C4-F962121D88BF}" srcOrd="0" destOrd="0" presId="urn:microsoft.com/office/officeart/2005/8/layout/orgChart1"/>
    <dgm:cxn modelId="{4731B3F0-700E-466F-AA36-40C61D8C5604}" srcId="{9B6AA6B9-2BDD-440C-9466-3D9FD03E7C1A}" destId="{B064D6D0-2B8E-4170-9E0C-6393C6201BF0}" srcOrd="0" destOrd="0" parTransId="{3683F798-D87C-4D22-BAA9-396484A6D698}" sibTransId="{AFF3F6CA-3DC4-468F-A5D3-39C5D15DD701}"/>
    <dgm:cxn modelId="{0CC22BF9-D756-44B1-9FB0-B157B17FBF90}" type="presOf" srcId="{B8D52FAB-1514-4274-9E15-D66A272A04C4}" destId="{E474DB4F-378A-46B2-8F8A-440F21633C55}" srcOrd="0" destOrd="0" presId="urn:microsoft.com/office/officeart/2005/8/layout/orgChart1"/>
    <dgm:cxn modelId="{049748E8-FF60-4556-B8A4-E94BB575A64B}" type="presOf" srcId="{F51AE339-886B-40AE-8619-BAA2C8ABD19F}" destId="{E5BC1AE8-34DB-4A49-A59A-B26591C9C972}" srcOrd="0" destOrd="0" presId="urn:microsoft.com/office/officeart/2005/8/layout/orgChart1"/>
    <dgm:cxn modelId="{C0DCA13D-F25F-43E4-9BD1-2636DF9DA801}" srcId="{9B6AA6B9-2BDD-440C-9466-3D9FD03E7C1A}" destId="{06F3E214-FEF2-4C53-BB34-C376297C311D}" srcOrd="4" destOrd="0" parTransId="{DD37E193-D94A-493E-B8F0-7A2A72A8F80B}" sibTransId="{E86A43CC-7294-4B04-9CFB-A700DCE8039C}"/>
    <dgm:cxn modelId="{7C45DB66-F335-4D07-A1C9-C43C4C2E193B}" type="presOf" srcId="{A29BCF10-9A4D-4BC8-AD7F-0D33F580645B}" destId="{1AE70755-8EF1-47B1-B8FC-8280A8C12A32}" srcOrd="1" destOrd="0" presId="urn:microsoft.com/office/officeart/2005/8/layout/orgChart1"/>
    <dgm:cxn modelId="{BFB04BF0-88CB-4A39-B9C7-DD34DB6756D1}" srcId="{F2C2B197-FC19-4C97-A9AE-C961B501653E}" destId="{CB9C6E45-4D67-4F26-A7B4-A9D27AE9AD43}" srcOrd="0" destOrd="0" parTransId="{1BA8A71B-9CE8-4E09-A889-86B929C3D04C}" sibTransId="{F50D798C-E9E6-4FEF-8D29-7249C2EA3C36}"/>
    <dgm:cxn modelId="{5C5FB887-9F9A-41EA-BC50-F63A92A40A34}" type="presOf" srcId="{0006DC35-6416-493D-841B-9795B23B77F0}" destId="{53A0D420-02DD-4386-8667-282FE8591EE1}" srcOrd="0" destOrd="0" presId="urn:microsoft.com/office/officeart/2005/8/layout/orgChart1"/>
    <dgm:cxn modelId="{A6775AEE-96AB-4783-905E-A01A8B2C726F}" type="presOf" srcId="{A59F2F5E-9CFD-4400-8F64-FA356BBC1BED}" destId="{77B668BD-C28E-4B04-88CE-700EE24D6FA7}" srcOrd="0" destOrd="0" presId="urn:microsoft.com/office/officeart/2005/8/layout/orgChart1"/>
    <dgm:cxn modelId="{E649A4E4-E057-43E8-9AED-3C3F8340CD2F}" type="presOf" srcId="{83FDCBBD-9774-425A-97EC-9FDE0ED61FBC}" destId="{4C361EE9-0C69-4472-AB6E-B677E981EFF9}" srcOrd="1" destOrd="0" presId="urn:microsoft.com/office/officeart/2005/8/layout/orgChart1"/>
    <dgm:cxn modelId="{5DCC320C-0AFA-4E93-A451-73F55DD1FE81}" type="presOf" srcId="{A29BCF10-9A4D-4BC8-AD7F-0D33F580645B}" destId="{3D7F016D-570F-4A5B-8A7A-1CC9749D3B40}" srcOrd="0" destOrd="0" presId="urn:microsoft.com/office/officeart/2005/8/layout/orgChart1"/>
    <dgm:cxn modelId="{D9031BFB-8EE2-4F13-AD3C-F08B6BDE1D40}" type="presOf" srcId="{DD37E193-D94A-493E-B8F0-7A2A72A8F80B}" destId="{04127254-F1BE-4C4B-AAD0-1B8866DD89A3}" srcOrd="0" destOrd="0" presId="urn:microsoft.com/office/officeart/2005/8/layout/orgChart1"/>
    <dgm:cxn modelId="{6DD7B3BC-9967-4AAD-B55E-FB25543222CF}" type="presOf" srcId="{9B6AA6B9-2BDD-440C-9466-3D9FD03E7C1A}" destId="{33E8759B-687A-4C06-8B52-74B2D1AD2F09}" srcOrd="1" destOrd="0" presId="urn:microsoft.com/office/officeart/2005/8/layout/orgChart1"/>
    <dgm:cxn modelId="{8846E2C2-1C81-49E4-8B15-054623056C14}" type="presOf" srcId="{98D6CB21-C579-449E-99D8-D056B1E80DFB}" destId="{F01472F0-DD47-4139-B4D3-1AD985BEE8EA}" srcOrd="0" destOrd="0" presId="urn:microsoft.com/office/officeart/2005/8/layout/orgChart1"/>
    <dgm:cxn modelId="{831DE39D-D717-4FB3-A52C-0D6614606426}" srcId="{F2C2B197-FC19-4C97-A9AE-C961B501653E}" destId="{BC36FEE5-DE2A-4F2D-B241-718A6F2FD6F8}" srcOrd="1" destOrd="0" parTransId="{0006DC35-6416-493D-841B-9795B23B77F0}" sibTransId="{817FEB68-3214-40E8-8F9C-7CF2E681DE9F}"/>
    <dgm:cxn modelId="{14656911-4692-4416-BD51-64F254CE766D}" srcId="{06F3E214-FEF2-4C53-BB34-C376297C311D}" destId="{A29BCF10-9A4D-4BC8-AD7F-0D33F580645B}" srcOrd="2" destOrd="0" parTransId="{30A0F5CF-8D95-437D-B558-C9C8B90758C3}" sibTransId="{AED49B3D-533A-4B0A-8D6A-EDBBB3D0F48B}"/>
    <dgm:cxn modelId="{9B170370-A6B8-47B4-9557-CB017908B62F}" type="presOf" srcId="{8A1C9B2B-53D4-4595-99E1-D88E3B8006E7}" destId="{11C98C69-B46D-40CE-96A2-DE3A9A186489}" srcOrd="0" destOrd="0" presId="urn:microsoft.com/office/officeart/2005/8/layout/orgChart1"/>
    <dgm:cxn modelId="{653B55B4-7E1E-4C99-9098-FCF16A8C3BAC}" type="presOf" srcId="{4978FFAD-6B98-4AEC-8F4F-AC061FADC809}" destId="{4A32EECB-1E8B-48DD-AFE3-AE1A3DEA5ACF}" srcOrd="0" destOrd="0" presId="urn:microsoft.com/office/officeart/2005/8/layout/orgChart1"/>
    <dgm:cxn modelId="{932F2D4F-C222-421E-9666-6C6DEA8CF63D}" type="presOf" srcId="{CE7C4624-0568-4D26-B086-344BC1679561}" destId="{89619CE3-EEA1-4D60-B866-D26F39B604EC}" srcOrd="0" destOrd="0" presId="urn:microsoft.com/office/officeart/2005/8/layout/orgChart1"/>
    <dgm:cxn modelId="{4EB5B0FA-868E-46D1-8468-42C37975D90C}" type="presOf" srcId="{1BA8A71B-9CE8-4E09-A889-86B929C3D04C}" destId="{BB9894CA-DDD8-4864-AAA3-327D6DD8A66F}" srcOrd="0" destOrd="0" presId="urn:microsoft.com/office/officeart/2005/8/layout/orgChart1"/>
    <dgm:cxn modelId="{BD1B1529-6E51-480C-A371-147E7FD262AF}" type="presOf" srcId="{ABB174C3-2397-4A11-B902-186FE1D6BCF5}" destId="{AA3DF03C-DE25-4BA6-A71A-183F2B39402A}" srcOrd="0" destOrd="0" presId="urn:microsoft.com/office/officeart/2005/8/layout/orgChart1"/>
    <dgm:cxn modelId="{B806957D-17DF-4C08-8BFE-407345650DB5}" srcId="{229A90AE-E674-4425-9B45-9E8D17F01C7E}" destId="{9B6AA6B9-2BDD-440C-9466-3D9FD03E7C1A}" srcOrd="0" destOrd="0" parTransId="{6B926194-1463-4E7F-BF9D-82209346D65A}" sibTransId="{2C743D3D-7E9D-4E8C-BF4E-C0122147B509}"/>
    <dgm:cxn modelId="{2ECB6B9A-A265-4A3C-8C06-A64FE6B475CD}" type="presParOf" srcId="{CAFE4EF2-97A4-41CE-B461-35407B949633}" destId="{B9EF8EF9-F1FF-45EA-80E1-BABCCF85D7EF}" srcOrd="0" destOrd="0" presId="urn:microsoft.com/office/officeart/2005/8/layout/orgChart1"/>
    <dgm:cxn modelId="{63A34F97-A2B6-4389-9234-53559253AE79}" type="presParOf" srcId="{B9EF8EF9-F1FF-45EA-80E1-BABCCF85D7EF}" destId="{1B50E311-0ADC-499B-897D-DA9CBB088CD6}" srcOrd="0" destOrd="0" presId="urn:microsoft.com/office/officeart/2005/8/layout/orgChart1"/>
    <dgm:cxn modelId="{7959A4CB-3F3A-46C5-9602-91EBA9A9B9D6}" type="presParOf" srcId="{1B50E311-0ADC-499B-897D-DA9CBB088CD6}" destId="{1D79D2CB-4478-4910-B022-4AB387909519}" srcOrd="0" destOrd="0" presId="urn:microsoft.com/office/officeart/2005/8/layout/orgChart1"/>
    <dgm:cxn modelId="{89E0FBB0-577B-440C-9DBC-F844DB3D5F7D}" type="presParOf" srcId="{1B50E311-0ADC-499B-897D-DA9CBB088CD6}" destId="{33E8759B-687A-4C06-8B52-74B2D1AD2F09}" srcOrd="1" destOrd="0" presId="urn:microsoft.com/office/officeart/2005/8/layout/orgChart1"/>
    <dgm:cxn modelId="{569B7A50-5BBA-484C-8085-F98724D3F566}" type="presParOf" srcId="{B9EF8EF9-F1FF-45EA-80E1-BABCCF85D7EF}" destId="{E4BCDCF5-5372-4CA4-B169-DF7DF7CD5E74}" srcOrd="1" destOrd="0" presId="urn:microsoft.com/office/officeart/2005/8/layout/orgChart1"/>
    <dgm:cxn modelId="{5E91C172-37BB-4F44-88FB-932863A38B1F}" type="presParOf" srcId="{E4BCDCF5-5372-4CA4-B169-DF7DF7CD5E74}" destId="{02B90B30-38C8-406E-84AB-05E6244836DC}" srcOrd="0" destOrd="0" presId="urn:microsoft.com/office/officeart/2005/8/layout/orgChart1"/>
    <dgm:cxn modelId="{E23578C1-94C9-4E75-95A9-7B96556B975C}" type="presParOf" srcId="{E4BCDCF5-5372-4CA4-B169-DF7DF7CD5E74}" destId="{A050EA07-8B1E-40EB-BCAB-6A31FC9C14FE}" srcOrd="1" destOrd="0" presId="urn:microsoft.com/office/officeart/2005/8/layout/orgChart1"/>
    <dgm:cxn modelId="{3B26F648-F48F-498C-801A-C1EF798A3A35}" type="presParOf" srcId="{A050EA07-8B1E-40EB-BCAB-6A31FC9C14FE}" destId="{02A64FB6-530A-4CEA-8CFF-5E15D10D800D}" srcOrd="0" destOrd="0" presId="urn:microsoft.com/office/officeart/2005/8/layout/orgChart1"/>
    <dgm:cxn modelId="{CDF09D55-C538-4567-8B9C-A73975074C8D}" type="presParOf" srcId="{02A64FB6-530A-4CEA-8CFF-5E15D10D800D}" destId="{C6E9FC6B-C69C-4631-92BE-6CD82E44D628}" srcOrd="0" destOrd="0" presId="urn:microsoft.com/office/officeart/2005/8/layout/orgChart1"/>
    <dgm:cxn modelId="{E18A3110-0748-43A4-951F-51220BDFF6F2}" type="presParOf" srcId="{02A64FB6-530A-4CEA-8CFF-5E15D10D800D}" destId="{523DF2AE-AA74-4D2E-8A4F-117332E83AC7}" srcOrd="1" destOrd="0" presId="urn:microsoft.com/office/officeart/2005/8/layout/orgChart1"/>
    <dgm:cxn modelId="{2BB1E3D6-ED18-4AB7-8F06-0478E13C24B3}" type="presParOf" srcId="{A050EA07-8B1E-40EB-BCAB-6A31FC9C14FE}" destId="{06BA5D52-3F42-4BC7-BC18-78268395891C}" srcOrd="1" destOrd="0" presId="urn:microsoft.com/office/officeart/2005/8/layout/orgChart1"/>
    <dgm:cxn modelId="{AFE0C46C-5A27-45E5-BB48-AC642D581102}" type="presParOf" srcId="{06BA5D52-3F42-4BC7-BC18-78268395891C}" destId="{E474DB4F-378A-46B2-8F8A-440F21633C55}" srcOrd="0" destOrd="0" presId="urn:microsoft.com/office/officeart/2005/8/layout/orgChart1"/>
    <dgm:cxn modelId="{573D5CE7-0211-4BD1-9317-3D727D251525}" type="presParOf" srcId="{06BA5D52-3F42-4BC7-BC18-78268395891C}" destId="{1A6BD010-BD3B-4977-904C-D49E724370C8}" srcOrd="1" destOrd="0" presId="urn:microsoft.com/office/officeart/2005/8/layout/orgChart1"/>
    <dgm:cxn modelId="{455F5B19-ABC4-426A-A1F9-5704D6F09877}" type="presParOf" srcId="{1A6BD010-BD3B-4977-904C-D49E724370C8}" destId="{7A9AC02C-477E-49E3-9F6B-88CF43EAC191}" srcOrd="0" destOrd="0" presId="urn:microsoft.com/office/officeart/2005/8/layout/orgChart1"/>
    <dgm:cxn modelId="{01ABFB23-64C9-4A9C-81D1-FC824CAC8636}" type="presParOf" srcId="{7A9AC02C-477E-49E3-9F6B-88CF43EAC191}" destId="{3D7A8176-37BE-443B-8D5E-997F22E0B514}" srcOrd="0" destOrd="0" presId="urn:microsoft.com/office/officeart/2005/8/layout/orgChart1"/>
    <dgm:cxn modelId="{36D19F4B-5D24-447A-ABB9-1D9DA997F442}" type="presParOf" srcId="{7A9AC02C-477E-49E3-9F6B-88CF43EAC191}" destId="{C239B2C3-53EA-485D-B09E-80643726ABC1}" srcOrd="1" destOrd="0" presId="urn:microsoft.com/office/officeart/2005/8/layout/orgChart1"/>
    <dgm:cxn modelId="{5CABC617-2392-44C5-B73C-65F33BB32F82}" type="presParOf" srcId="{1A6BD010-BD3B-4977-904C-D49E724370C8}" destId="{AEB11F66-4DA1-4894-A21F-27B443DE1DF6}" srcOrd="1" destOrd="0" presId="urn:microsoft.com/office/officeart/2005/8/layout/orgChart1"/>
    <dgm:cxn modelId="{B352C22E-22F9-4183-BB71-E894A1D71169}" type="presParOf" srcId="{1A6BD010-BD3B-4977-904C-D49E724370C8}" destId="{03E68C8C-CA4D-4D76-8357-A105524A0261}" srcOrd="2" destOrd="0" presId="urn:microsoft.com/office/officeart/2005/8/layout/orgChart1"/>
    <dgm:cxn modelId="{453BA521-8511-4734-B655-2CA252CF441D}" type="presParOf" srcId="{06BA5D52-3F42-4BC7-BC18-78268395891C}" destId="{77B668BD-C28E-4B04-88CE-700EE24D6FA7}" srcOrd="2" destOrd="0" presId="urn:microsoft.com/office/officeart/2005/8/layout/orgChart1"/>
    <dgm:cxn modelId="{842718A6-AA9A-4544-97A1-11DA85730806}" type="presParOf" srcId="{06BA5D52-3F42-4BC7-BC18-78268395891C}" destId="{466CC9EC-1FB6-456C-B28D-6E5A7137D856}" srcOrd="3" destOrd="0" presId="urn:microsoft.com/office/officeart/2005/8/layout/orgChart1"/>
    <dgm:cxn modelId="{BB91F75C-17F5-4846-A8D4-217725147C5C}" type="presParOf" srcId="{466CC9EC-1FB6-456C-B28D-6E5A7137D856}" destId="{EC463FC7-7465-4612-8025-5C0FBA043624}" srcOrd="0" destOrd="0" presId="urn:microsoft.com/office/officeart/2005/8/layout/orgChart1"/>
    <dgm:cxn modelId="{92197B02-FA33-4610-BEC9-795A2EE13C52}" type="presParOf" srcId="{EC463FC7-7465-4612-8025-5C0FBA043624}" destId="{AA3DF03C-DE25-4BA6-A71A-183F2B39402A}" srcOrd="0" destOrd="0" presId="urn:microsoft.com/office/officeart/2005/8/layout/orgChart1"/>
    <dgm:cxn modelId="{BAA6DCC5-487F-4046-A952-07E39FF62FA9}" type="presParOf" srcId="{EC463FC7-7465-4612-8025-5C0FBA043624}" destId="{49F13A87-F4F0-4A99-9511-26F323E30632}" srcOrd="1" destOrd="0" presId="urn:microsoft.com/office/officeart/2005/8/layout/orgChart1"/>
    <dgm:cxn modelId="{F654B015-A35E-4EB9-9F0F-06E379A0A073}" type="presParOf" srcId="{466CC9EC-1FB6-456C-B28D-6E5A7137D856}" destId="{F21DC504-3253-49D1-889C-3C1807B1FC90}" srcOrd="1" destOrd="0" presId="urn:microsoft.com/office/officeart/2005/8/layout/orgChart1"/>
    <dgm:cxn modelId="{F0C53B3D-F672-42A7-A552-21180CD6BAF6}" type="presParOf" srcId="{466CC9EC-1FB6-456C-B28D-6E5A7137D856}" destId="{254FF632-6ACE-4EDB-AA95-75BB55BC91EB}" srcOrd="2" destOrd="0" presId="urn:microsoft.com/office/officeart/2005/8/layout/orgChart1"/>
    <dgm:cxn modelId="{3B1D1902-547F-4C84-B9E3-4A502AE1E784}" type="presParOf" srcId="{06BA5D52-3F42-4BC7-BC18-78268395891C}" destId="{89602C4A-588D-48F2-9582-999C7C565F32}" srcOrd="4" destOrd="0" presId="urn:microsoft.com/office/officeart/2005/8/layout/orgChart1"/>
    <dgm:cxn modelId="{A0EBE1C6-C80C-4B90-98D7-28BC6957176C}" type="presParOf" srcId="{06BA5D52-3F42-4BC7-BC18-78268395891C}" destId="{C6B40B02-3680-40B8-8AE8-90CC23A305DF}" srcOrd="5" destOrd="0" presId="urn:microsoft.com/office/officeart/2005/8/layout/orgChart1"/>
    <dgm:cxn modelId="{14F55518-92BB-4F1A-94DE-055A07E44882}" type="presParOf" srcId="{C6B40B02-3680-40B8-8AE8-90CC23A305DF}" destId="{9A4BCB73-69CD-4B1A-8E56-EB57E4B6FD03}" srcOrd="0" destOrd="0" presId="urn:microsoft.com/office/officeart/2005/8/layout/orgChart1"/>
    <dgm:cxn modelId="{9F4D1627-95A3-4ED3-B49A-FA88B5D16996}" type="presParOf" srcId="{9A4BCB73-69CD-4B1A-8E56-EB57E4B6FD03}" destId="{4A32EECB-1E8B-48DD-AFE3-AE1A3DEA5ACF}" srcOrd="0" destOrd="0" presId="urn:microsoft.com/office/officeart/2005/8/layout/orgChart1"/>
    <dgm:cxn modelId="{18C21BB4-C3BF-4B11-A5CE-2FE9C1CF7DC8}" type="presParOf" srcId="{9A4BCB73-69CD-4B1A-8E56-EB57E4B6FD03}" destId="{5EB42F13-9CEE-485D-ACF0-78B574140944}" srcOrd="1" destOrd="0" presId="urn:microsoft.com/office/officeart/2005/8/layout/orgChart1"/>
    <dgm:cxn modelId="{9D96C587-2BAD-4C74-821D-7F54B321C04E}" type="presParOf" srcId="{C6B40B02-3680-40B8-8AE8-90CC23A305DF}" destId="{2302CF06-7957-4CCA-B8FD-6FFCC4131763}" srcOrd="1" destOrd="0" presId="urn:microsoft.com/office/officeart/2005/8/layout/orgChart1"/>
    <dgm:cxn modelId="{2802839B-7CF6-4725-9555-AF327F7F12CE}" type="presParOf" srcId="{C6B40B02-3680-40B8-8AE8-90CC23A305DF}" destId="{6C57A16B-64CA-4299-91AB-D01B7DE1640D}" srcOrd="2" destOrd="0" presId="urn:microsoft.com/office/officeart/2005/8/layout/orgChart1"/>
    <dgm:cxn modelId="{7EF07E85-BECD-4174-8DD6-FD00F6E81351}" type="presParOf" srcId="{A050EA07-8B1E-40EB-BCAB-6A31FC9C14FE}" destId="{9445A124-4985-43E4-8BBC-63FDB72590A2}" srcOrd="2" destOrd="0" presId="urn:microsoft.com/office/officeart/2005/8/layout/orgChart1"/>
    <dgm:cxn modelId="{981981C1-9C5D-47BD-9E13-47BE6EA258C4}" type="presParOf" srcId="{E4BCDCF5-5372-4CA4-B169-DF7DF7CD5E74}" destId="{CB928063-96D2-479A-8BFC-FBCEF7739014}" srcOrd="2" destOrd="0" presId="urn:microsoft.com/office/officeart/2005/8/layout/orgChart1"/>
    <dgm:cxn modelId="{B654E42D-EA76-422B-9B98-6E279B9FF3D2}" type="presParOf" srcId="{E4BCDCF5-5372-4CA4-B169-DF7DF7CD5E74}" destId="{49BE123C-84AE-447E-91E3-A04FDFA76D3C}" srcOrd="3" destOrd="0" presId="urn:microsoft.com/office/officeart/2005/8/layout/orgChart1"/>
    <dgm:cxn modelId="{36D891F3-7B7C-498B-AE66-F477706E540C}" type="presParOf" srcId="{49BE123C-84AE-447E-91E3-A04FDFA76D3C}" destId="{0AABB11F-C64D-4A5A-937D-E05CFE3FB3D7}" srcOrd="0" destOrd="0" presId="urn:microsoft.com/office/officeart/2005/8/layout/orgChart1"/>
    <dgm:cxn modelId="{C4656A05-E10D-43A0-A351-522A0BB8651D}" type="presParOf" srcId="{0AABB11F-C64D-4A5A-937D-E05CFE3FB3D7}" destId="{ADC663C0-0FC6-4892-A22E-69AB17DFEF70}" srcOrd="0" destOrd="0" presId="urn:microsoft.com/office/officeart/2005/8/layout/orgChart1"/>
    <dgm:cxn modelId="{08CDA84B-1534-4B35-9D44-6CFFDAA30472}" type="presParOf" srcId="{0AABB11F-C64D-4A5A-937D-E05CFE3FB3D7}" destId="{DF65FA85-2D17-48DA-AAF8-6592908B79B9}" srcOrd="1" destOrd="0" presId="urn:microsoft.com/office/officeart/2005/8/layout/orgChart1"/>
    <dgm:cxn modelId="{68FFF400-D6AA-4886-AE71-D132B22CF55E}" type="presParOf" srcId="{49BE123C-84AE-447E-91E3-A04FDFA76D3C}" destId="{03AB64B9-7CAE-4CDB-B502-B082479C9A19}" srcOrd="1" destOrd="0" presId="urn:microsoft.com/office/officeart/2005/8/layout/orgChart1"/>
    <dgm:cxn modelId="{1E2FDD37-9D5A-441B-B315-ABECD57BF0A5}" type="presParOf" srcId="{49BE123C-84AE-447E-91E3-A04FDFA76D3C}" destId="{08075596-0A3E-4523-9155-82748E111163}" srcOrd="2" destOrd="0" presId="urn:microsoft.com/office/officeart/2005/8/layout/orgChart1"/>
    <dgm:cxn modelId="{C8A068BD-4547-463F-9624-57B3B43502C1}" type="presParOf" srcId="{E4BCDCF5-5372-4CA4-B169-DF7DF7CD5E74}" destId="{5FBBCF27-A381-4DB5-8FE5-654A17CFE792}" srcOrd="4" destOrd="0" presId="urn:microsoft.com/office/officeart/2005/8/layout/orgChart1"/>
    <dgm:cxn modelId="{2647D477-311B-4A44-88A1-6116AB1CC737}" type="presParOf" srcId="{E4BCDCF5-5372-4CA4-B169-DF7DF7CD5E74}" destId="{C00711E9-9783-4240-98FA-F80E3A14FCB7}" srcOrd="5" destOrd="0" presId="urn:microsoft.com/office/officeart/2005/8/layout/orgChart1"/>
    <dgm:cxn modelId="{5016BEF3-3FD9-4298-B3F4-4EE780F386C0}" type="presParOf" srcId="{C00711E9-9783-4240-98FA-F80E3A14FCB7}" destId="{E0573161-18F7-4F65-9121-942615F3031A}" srcOrd="0" destOrd="0" presId="urn:microsoft.com/office/officeart/2005/8/layout/orgChart1"/>
    <dgm:cxn modelId="{6C452E92-2101-41EA-9AA8-66B86B0A9B42}" type="presParOf" srcId="{E0573161-18F7-4F65-9121-942615F3031A}" destId="{3C00A82D-7379-438C-8CC1-B844C3C3E99A}" srcOrd="0" destOrd="0" presId="urn:microsoft.com/office/officeart/2005/8/layout/orgChart1"/>
    <dgm:cxn modelId="{C56A2BC6-FC05-4B4E-890B-BBE57382496A}" type="presParOf" srcId="{E0573161-18F7-4F65-9121-942615F3031A}" destId="{B20A42F1-DE80-4A3D-BF94-127A8C5E68AE}" srcOrd="1" destOrd="0" presId="urn:microsoft.com/office/officeart/2005/8/layout/orgChart1"/>
    <dgm:cxn modelId="{DC1BFCBE-8FDF-4BC9-B9D3-F6E863A9CF4B}" type="presParOf" srcId="{C00711E9-9783-4240-98FA-F80E3A14FCB7}" destId="{E3B43960-7E84-4EAD-8E4A-0954A5B121AD}" srcOrd="1" destOrd="0" presId="urn:microsoft.com/office/officeart/2005/8/layout/orgChart1"/>
    <dgm:cxn modelId="{03C48B63-BFCE-4C4B-8D6D-3E4737FCF52F}" type="presParOf" srcId="{C00711E9-9783-4240-98FA-F80E3A14FCB7}" destId="{6F635A7C-8A71-4206-92F8-EB08F3F3EF28}" srcOrd="2" destOrd="0" presId="urn:microsoft.com/office/officeart/2005/8/layout/orgChart1"/>
    <dgm:cxn modelId="{68F44161-C111-476B-97BF-DB7C34DAF1A6}" type="presParOf" srcId="{E4BCDCF5-5372-4CA4-B169-DF7DF7CD5E74}" destId="{B9AC65E2-212C-4801-9178-2E1ADA0ADD15}" srcOrd="6" destOrd="0" presId="urn:microsoft.com/office/officeart/2005/8/layout/orgChart1"/>
    <dgm:cxn modelId="{C02FE37A-685B-4AFF-A880-9EA801312037}" type="presParOf" srcId="{E4BCDCF5-5372-4CA4-B169-DF7DF7CD5E74}" destId="{7A2045C7-66E9-48B3-BE6D-0B11A74F555B}" srcOrd="7" destOrd="0" presId="urn:microsoft.com/office/officeart/2005/8/layout/orgChart1"/>
    <dgm:cxn modelId="{2B06B195-4233-4945-8E49-D41D086C3E76}" type="presParOf" srcId="{7A2045C7-66E9-48B3-BE6D-0B11A74F555B}" destId="{B12EB799-B1EE-4634-914C-55182F29F5E0}" srcOrd="0" destOrd="0" presId="urn:microsoft.com/office/officeart/2005/8/layout/orgChart1"/>
    <dgm:cxn modelId="{2F81999A-5F16-48DE-A2EF-584FEC768F53}" type="presParOf" srcId="{B12EB799-B1EE-4634-914C-55182F29F5E0}" destId="{F01472F0-DD47-4139-B4D3-1AD985BEE8EA}" srcOrd="0" destOrd="0" presId="urn:microsoft.com/office/officeart/2005/8/layout/orgChart1"/>
    <dgm:cxn modelId="{526DAC8C-E439-463E-8072-E1FCD2B23603}" type="presParOf" srcId="{B12EB799-B1EE-4634-914C-55182F29F5E0}" destId="{B0A73615-F5E9-478A-9023-EB7415CBDCC4}" srcOrd="1" destOrd="0" presId="urn:microsoft.com/office/officeart/2005/8/layout/orgChart1"/>
    <dgm:cxn modelId="{202D06A0-E069-4210-BA20-ABE30B01777B}" type="presParOf" srcId="{7A2045C7-66E9-48B3-BE6D-0B11A74F555B}" destId="{564A2A64-8217-4AF4-B97F-CB7599E2D043}" srcOrd="1" destOrd="0" presId="urn:microsoft.com/office/officeart/2005/8/layout/orgChart1"/>
    <dgm:cxn modelId="{61A37FD5-A89E-4C42-8E3C-C327AA259F68}" type="presParOf" srcId="{7A2045C7-66E9-48B3-BE6D-0B11A74F555B}" destId="{FFDFF006-F27C-4BDA-A22E-1E8F3B5830D0}" srcOrd="2" destOrd="0" presId="urn:microsoft.com/office/officeart/2005/8/layout/orgChart1"/>
    <dgm:cxn modelId="{70ECE766-B545-4510-AD3D-1B40437D7C00}" type="presParOf" srcId="{E4BCDCF5-5372-4CA4-B169-DF7DF7CD5E74}" destId="{04127254-F1BE-4C4B-AAD0-1B8866DD89A3}" srcOrd="8" destOrd="0" presId="urn:microsoft.com/office/officeart/2005/8/layout/orgChart1"/>
    <dgm:cxn modelId="{88D6E6CB-AAFD-48FB-975C-FF0F556F59C9}" type="presParOf" srcId="{E4BCDCF5-5372-4CA4-B169-DF7DF7CD5E74}" destId="{76D104CF-79AF-48EF-A135-5F55489572E7}" srcOrd="9" destOrd="0" presId="urn:microsoft.com/office/officeart/2005/8/layout/orgChart1"/>
    <dgm:cxn modelId="{26117AAA-B1BF-4DC0-A923-778DEF0E483C}" type="presParOf" srcId="{76D104CF-79AF-48EF-A135-5F55489572E7}" destId="{A875991D-8AFC-4613-B876-20651E372293}" srcOrd="0" destOrd="0" presId="urn:microsoft.com/office/officeart/2005/8/layout/orgChart1"/>
    <dgm:cxn modelId="{8C672AFD-8DFF-4C4E-829B-273C7113D41B}" type="presParOf" srcId="{A875991D-8AFC-4613-B876-20651E372293}" destId="{AB633184-3039-4CE4-BB3D-A3CB23928207}" srcOrd="0" destOrd="0" presId="urn:microsoft.com/office/officeart/2005/8/layout/orgChart1"/>
    <dgm:cxn modelId="{465BFC02-2515-4201-95FF-B7CBAA0136FE}" type="presParOf" srcId="{A875991D-8AFC-4613-B876-20651E372293}" destId="{2FE5F227-D2F1-4B66-9CA1-E7540912E324}" srcOrd="1" destOrd="0" presId="urn:microsoft.com/office/officeart/2005/8/layout/orgChart1"/>
    <dgm:cxn modelId="{CF9AB5B8-162A-41F1-A0A1-AC91D2C4739B}" type="presParOf" srcId="{76D104CF-79AF-48EF-A135-5F55489572E7}" destId="{9D682096-EC7D-47AF-AD4F-FDE44BA4744E}" srcOrd="1" destOrd="0" presId="urn:microsoft.com/office/officeart/2005/8/layout/orgChart1"/>
    <dgm:cxn modelId="{536E8E2E-FD4F-4219-86A4-196E0A2EAE5D}" type="presParOf" srcId="{9D682096-EC7D-47AF-AD4F-FDE44BA4744E}" destId="{E5BC1AE8-34DB-4A49-A59A-B26591C9C972}" srcOrd="0" destOrd="0" presId="urn:microsoft.com/office/officeart/2005/8/layout/orgChart1"/>
    <dgm:cxn modelId="{C6F037B5-B6D5-4DE5-8CF3-0A81C55D06FC}" type="presParOf" srcId="{9D682096-EC7D-47AF-AD4F-FDE44BA4744E}" destId="{0441C6E3-F299-4DBF-86CB-AB52584F145B}" srcOrd="1" destOrd="0" presId="urn:microsoft.com/office/officeart/2005/8/layout/orgChart1"/>
    <dgm:cxn modelId="{5C452C14-226A-42E6-A4C4-EBEEEE0143D6}" type="presParOf" srcId="{0441C6E3-F299-4DBF-86CB-AB52584F145B}" destId="{994B4827-106D-45A2-99FE-4B6E149E0355}" srcOrd="0" destOrd="0" presId="urn:microsoft.com/office/officeart/2005/8/layout/orgChart1"/>
    <dgm:cxn modelId="{6C632E09-1456-4CFA-B4E5-6A5013DBA390}" type="presParOf" srcId="{994B4827-106D-45A2-99FE-4B6E149E0355}" destId="{1BECE764-A828-47B4-83B3-C1B2E256AFFF}" srcOrd="0" destOrd="0" presId="urn:microsoft.com/office/officeart/2005/8/layout/orgChart1"/>
    <dgm:cxn modelId="{4A65E193-6BEE-46D0-A92E-5F6FF69DD956}" type="presParOf" srcId="{994B4827-106D-45A2-99FE-4B6E149E0355}" destId="{245041C4-179C-44EB-904C-EAEA510AF5BE}" srcOrd="1" destOrd="0" presId="urn:microsoft.com/office/officeart/2005/8/layout/orgChart1"/>
    <dgm:cxn modelId="{DEF386B2-A184-4A70-A8B7-B47EAEF70BFF}" type="presParOf" srcId="{0441C6E3-F299-4DBF-86CB-AB52584F145B}" destId="{83E9969B-58C2-4882-B360-5E924331AFDB}" srcOrd="1" destOrd="0" presId="urn:microsoft.com/office/officeart/2005/8/layout/orgChart1"/>
    <dgm:cxn modelId="{813A8531-B6CA-4BAD-BA2B-82F0C6219C2F}" type="presParOf" srcId="{0441C6E3-F299-4DBF-86CB-AB52584F145B}" destId="{21FE9B85-775E-4D3C-BE00-848712C5094C}" srcOrd="2" destOrd="0" presId="urn:microsoft.com/office/officeart/2005/8/layout/orgChart1"/>
    <dgm:cxn modelId="{5AC1874A-4399-49D1-BB92-8B67537DCBEE}" type="presParOf" srcId="{9D682096-EC7D-47AF-AD4F-FDE44BA4744E}" destId="{89619CE3-EEA1-4D60-B866-D26F39B604EC}" srcOrd="2" destOrd="0" presId="urn:microsoft.com/office/officeart/2005/8/layout/orgChart1"/>
    <dgm:cxn modelId="{A365716C-5E69-4A4F-A23E-1CD3B487558C}" type="presParOf" srcId="{9D682096-EC7D-47AF-AD4F-FDE44BA4744E}" destId="{354AD90B-99EF-4963-A5CA-C236BEB1CA80}" srcOrd="3" destOrd="0" presId="urn:microsoft.com/office/officeart/2005/8/layout/orgChart1"/>
    <dgm:cxn modelId="{54FCEAE9-80C5-4154-9CCC-2285BDDA9ADF}" type="presParOf" srcId="{354AD90B-99EF-4963-A5CA-C236BEB1CA80}" destId="{3BDB04A8-869B-4710-BAE3-EB18E35A27B7}" srcOrd="0" destOrd="0" presId="urn:microsoft.com/office/officeart/2005/8/layout/orgChart1"/>
    <dgm:cxn modelId="{B8DCA7DC-63CB-4052-8844-94387078C1C7}" type="presParOf" srcId="{3BDB04A8-869B-4710-BAE3-EB18E35A27B7}" destId="{F3537148-2C2F-4853-89EE-38B24EC7CD5D}" srcOrd="0" destOrd="0" presId="urn:microsoft.com/office/officeart/2005/8/layout/orgChart1"/>
    <dgm:cxn modelId="{21CB459E-B7ED-4636-8FAA-47B2A92879F6}" type="presParOf" srcId="{3BDB04A8-869B-4710-BAE3-EB18E35A27B7}" destId="{7435810C-0431-45B2-86B8-B3661EC7479E}" srcOrd="1" destOrd="0" presId="urn:microsoft.com/office/officeart/2005/8/layout/orgChart1"/>
    <dgm:cxn modelId="{61EC3F8B-D6D1-44A3-8FC7-EE0A3CC93A84}" type="presParOf" srcId="{354AD90B-99EF-4963-A5CA-C236BEB1CA80}" destId="{66846C79-3584-4C58-9C8A-B585F94AD803}" srcOrd="1" destOrd="0" presId="urn:microsoft.com/office/officeart/2005/8/layout/orgChart1"/>
    <dgm:cxn modelId="{ECD0BBDB-F09C-4F2E-854C-EE45611F8674}" type="presParOf" srcId="{66846C79-3584-4C58-9C8A-B585F94AD803}" destId="{BB9894CA-DDD8-4864-AAA3-327D6DD8A66F}" srcOrd="0" destOrd="0" presId="urn:microsoft.com/office/officeart/2005/8/layout/orgChart1"/>
    <dgm:cxn modelId="{63BE9740-A560-4DD5-BDD5-B42B7EBABE84}" type="presParOf" srcId="{66846C79-3584-4C58-9C8A-B585F94AD803}" destId="{3871A579-560C-4474-ADB0-883FE0E5BC99}" srcOrd="1" destOrd="0" presId="urn:microsoft.com/office/officeart/2005/8/layout/orgChart1"/>
    <dgm:cxn modelId="{EEA13EE9-7E51-445E-B582-A29DE87E3B4C}" type="presParOf" srcId="{3871A579-560C-4474-ADB0-883FE0E5BC99}" destId="{1FBAB47B-DF5D-40A4-A864-D697513B9754}" srcOrd="0" destOrd="0" presId="urn:microsoft.com/office/officeart/2005/8/layout/orgChart1"/>
    <dgm:cxn modelId="{A5F08C0E-DB4B-426B-AD7F-21FEEFF3D95F}" type="presParOf" srcId="{1FBAB47B-DF5D-40A4-A864-D697513B9754}" destId="{A41BB94B-0B78-4CAF-80C4-F962121D88BF}" srcOrd="0" destOrd="0" presId="urn:microsoft.com/office/officeart/2005/8/layout/orgChart1"/>
    <dgm:cxn modelId="{221B9937-49CB-4100-8649-2B6AA7D01289}" type="presParOf" srcId="{1FBAB47B-DF5D-40A4-A864-D697513B9754}" destId="{49F037D3-313F-4DC1-AD2E-BE70A8434FB8}" srcOrd="1" destOrd="0" presId="urn:microsoft.com/office/officeart/2005/8/layout/orgChart1"/>
    <dgm:cxn modelId="{8904BE5E-81E9-42D6-BA03-6DEA1B36E8F3}" type="presParOf" srcId="{3871A579-560C-4474-ADB0-883FE0E5BC99}" destId="{2D8C46CE-3496-4EB4-B6C1-B11CBE15F32A}" srcOrd="1" destOrd="0" presId="urn:microsoft.com/office/officeart/2005/8/layout/orgChart1"/>
    <dgm:cxn modelId="{FE54170B-FE1B-43AE-8FEC-1757EF1A8217}" type="presParOf" srcId="{3871A579-560C-4474-ADB0-883FE0E5BC99}" destId="{2733A477-3985-4EB9-828F-9FDB7B2B165D}" srcOrd="2" destOrd="0" presId="urn:microsoft.com/office/officeart/2005/8/layout/orgChart1"/>
    <dgm:cxn modelId="{E7E1904B-B95E-4BAB-9D6D-806EA3C2CD96}" type="presParOf" srcId="{66846C79-3584-4C58-9C8A-B585F94AD803}" destId="{53A0D420-02DD-4386-8667-282FE8591EE1}" srcOrd="2" destOrd="0" presId="urn:microsoft.com/office/officeart/2005/8/layout/orgChart1"/>
    <dgm:cxn modelId="{AB85D5FE-0F0A-4A64-9BA5-BFDF43D8AC9E}" type="presParOf" srcId="{66846C79-3584-4C58-9C8A-B585F94AD803}" destId="{3304D307-F989-4F80-A8A8-F9626610C18B}" srcOrd="3" destOrd="0" presId="urn:microsoft.com/office/officeart/2005/8/layout/orgChart1"/>
    <dgm:cxn modelId="{69D60417-48A3-4600-AD89-C358F8DB6FC4}" type="presParOf" srcId="{3304D307-F989-4F80-A8A8-F9626610C18B}" destId="{AFBD4FDF-DEFC-46FA-BC2F-3479087D973E}" srcOrd="0" destOrd="0" presId="urn:microsoft.com/office/officeart/2005/8/layout/orgChart1"/>
    <dgm:cxn modelId="{E8A2BE5A-4170-4014-8552-62C420255E77}" type="presParOf" srcId="{AFBD4FDF-DEFC-46FA-BC2F-3479087D973E}" destId="{B3A8B958-76AD-4734-B5D7-6FFC87A9CB4C}" srcOrd="0" destOrd="0" presId="urn:microsoft.com/office/officeart/2005/8/layout/orgChart1"/>
    <dgm:cxn modelId="{49D066C0-1AE6-497F-A737-C0B931FE4116}" type="presParOf" srcId="{AFBD4FDF-DEFC-46FA-BC2F-3479087D973E}" destId="{2D08303F-E764-4CFE-9084-413A54E7D7CF}" srcOrd="1" destOrd="0" presId="urn:microsoft.com/office/officeart/2005/8/layout/orgChart1"/>
    <dgm:cxn modelId="{70BD206D-DC25-43C2-A9B1-C767066B9AF7}" type="presParOf" srcId="{3304D307-F989-4F80-A8A8-F9626610C18B}" destId="{8F987C9A-B7BB-418D-91E0-DA8614B12D7D}" srcOrd="1" destOrd="0" presId="urn:microsoft.com/office/officeart/2005/8/layout/orgChart1"/>
    <dgm:cxn modelId="{ED02FC00-8EC4-4C23-827B-C04A3D8DA449}" type="presParOf" srcId="{3304D307-F989-4F80-A8A8-F9626610C18B}" destId="{1AB872EB-D58C-4F35-ACF5-F2FD11511C29}" srcOrd="2" destOrd="0" presId="urn:microsoft.com/office/officeart/2005/8/layout/orgChart1"/>
    <dgm:cxn modelId="{99B06492-C729-4FAC-9B23-EF3D1D261E9C}" type="presParOf" srcId="{66846C79-3584-4C58-9C8A-B585F94AD803}" destId="{11C98C69-B46D-40CE-96A2-DE3A9A186489}" srcOrd="4" destOrd="0" presId="urn:microsoft.com/office/officeart/2005/8/layout/orgChart1"/>
    <dgm:cxn modelId="{1015F7F8-865D-4FB3-92EF-F3BA1B2AC52D}" type="presParOf" srcId="{66846C79-3584-4C58-9C8A-B585F94AD803}" destId="{74FF04AC-2C8E-4A50-B3BC-115286C59305}" srcOrd="5" destOrd="0" presId="urn:microsoft.com/office/officeart/2005/8/layout/orgChart1"/>
    <dgm:cxn modelId="{E5B6BA68-A800-46D5-BE20-D5866475EB86}" type="presParOf" srcId="{74FF04AC-2C8E-4A50-B3BC-115286C59305}" destId="{C76A4B5B-EEF8-4034-BD5E-699436F47F32}" srcOrd="0" destOrd="0" presId="urn:microsoft.com/office/officeart/2005/8/layout/orgChart1"/>
    <dgm:cxn modelId="{E5EC27FB-6B97-4466-BDED-817FD7D2E7B3}" type="presParOf" srcId="{C76A4B5B-EEF8-4034-BD5E-699436F47F32}" destId="{B9054972-7587-4DE9-8876-DFB066B34587}" srcOrd="0" destOrd="0" presId="urn:microsoft.com/office/officeart/2005/8/layout/orgChart1"/>
    <dgm:cxn modelId="{546A8D01-859F-4635-AD39-75F0883492E0}" type="presParOf" srcId="{C76A4B5B-EEF8-4034-BD5E-699436F47F32}" destId="{4C361EE9-0C69-4472-AB6E-B677E981EFF9}" srcOrd="1" destOrd="0" presId="urn:microsoft.com/office/officeart/2005/8/layout/orgChart1"/>
    <dgm:cxn modelId="{D8074C3D-17AE-496F-84AB-5E0D3487EF57}" type="presParOf" srcId="{74FF04AC-2C8E-4A50-B3BC-115286C59305}" destId="{6FAEA194-3994-40AD-8B5E-926F9E16D86A}" srcOrd="1" destOrd="0" presId="urn:microsoft.com/office/officeart/2005/8/layout/orgChart1"/>
    <dgm:cxn modelId="{2D97E4F8-6EB0-4FD4-9FDD-7A8120AA9BBF}" type="presParOf" srcId="{74FF04AC-2C8E-4A50-B3BC-115286C59305}" destId="{E14E0C73-3B22-4D2F-B951-012E2A3C3C50}" srcOrd="2" destOrd="0" presId="urn:microsoft.com/office/officeart/2005/8/layout/orgChart1"/>
    <dgm:cxn modelId="{B04AACB5-D3B5-4B10-80AD-78DFE9589428}" type="presParOf" srcId="{354AD90B-99EF-4963-A5CA-C236BEB1CA80}" destId="{1E797523-8B3C-429B-BDC1-6F3AF7F3250A}" srcOrd="2" destOrd="0" presId="urn:microsoft.com/office/officeart/2005/8/layout/orgChart1"/>
    <dgm:cxn modelId="{E98CF0E5-8998-4F7B-92B0-C7EC7EE3BE29}" type="presParOf" srcId="{9D682096-EC7D-47AF-AD4F-FDE44BA4744E}" destId="{FF0AB322-99F3-4493-B081-E1D9E5DAA314}" srcOrd="4" destOrd="0" presId="urn:microsoft.com/office/officeart/2005/8/layout/orgChart1"/>
    <dgm:cxn modelId="{707BEB7D-7DA4-4A28-86AD-6A7822C0ABE6}" type="presParOf" srcId="{9D682096-EC7D-47AF-AD4F-FDE44BA4744E}" destId="{D319CF61-AF33-4A72-845F-98496560B9CC}" srcOrd="5" destOrd="0" presId="urn:microsoft.com/office/officeart/2005/8/layout/orgChart1"/>
    <dgm:cxn modelId="{4118A3E0-73E0-407B-9911-B2F07F222B37}" type="presParOf" srcId="{D319CF61-AF33-4A72-845F-98496560B9CC}" destId="{0BCDAB9E-14EE-4B3E-8006-938F4663AFF6}" srcOrd="0" destOrd="0" presId="urn:microsoft.com/office/officeart/2005/8/layout/orgChart1"/>
    <dgm:cxn modelId="{017BDF0E-C72C-44EE-829B-62C9B8C2A31E}" type="presParOf" srcId="{0BCDAB9E-14EE-4B3E-8006-938F4663AFF6}" destId="{3D7F016D-570F-4A5B-8A7A-1CC9749D3B40}" srcOrd="0" destOrd="0" presId="urn:microsoft.com/office/officeart/2005/8/layout/orgChart1"/>
    <dgm:cxn modelId="{4C547993-CF57-48BA-98A7-8E254C027A1F}" type="presParOf" srcId="{0BCDAB9E-14EE-4B3E-8006-938F4663AFF6}" destId="{1AE70755-8EF1-47B1-B8FC-8280A8C12A32}" srcOrd="1" destOrd="0" presId="urn:microsoft.com/office/officeart/2005/8/layout/orgChart1"/>
    <dgm:cxn modelId="{3D963645-1D03-4233-B241-1844F1BF1391}" type="presParOf" srcId="{D319CF61-AF33-4A72-845F-98496560B9CC}" destId="{F9F53841-69DA-4C30-A3F5-F6CD2E3BFF03}" srcOrd="1" destOrd="0" presId="urn:microsoft.com/office/officeart/2005/8/layout/orgChart1"/>
    <dgm:cxn modelId="{65BDF136-5E81-41F8-8903-46331BFEEE3F}" type="presParOf" srcId="{D319CF61-AF33-4A72-845F-98496560B9CC}" destId="{929635B9-AE44-4D07-88E2-9DEDD2E387C7}" srcOrd="2" destOrd="0" presId="urn:microsoft.com/office/officeart/2005/8/layout/orgChart1"/>
    <dgm:cxn modelId="{67B44C29-7DB5-4AD2-A5BF-A9584FC85253}" type="presParOf" srcId="{76D104CF-79AF-48EF-A135-5F55489572E7}" destId="{FA756983-1A63-4C42-88E0-6B0A70AA9388}" srcOrd="2" destOrd="0" presId="urn:microsoft.com/office/officeart/2005/8/layout/orgChart1"/>
    <dgm:cxn modelId="{21450F2B-31AD-48D2-B088-56B59955C68F}" type="presParOf" srcId="{B9EF8EF9-F1FF-45EA-80E1-BABCCF85D7EF}" destId="{C23D3605-54D2-466B-B42A-6D79BEF283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0D9E70C-87E4-4A7D-A19E-A4F26A7AAD69}" type="datetimeFigureOut">
              <a:rPr lang="ru-RU"/>
              <a:pPr>
                <a:defRPr/>
              </a:pPr>
              <a:t>14.09.2022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CD5CA0F-0980-40B4-84A4-2E035ACC3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17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СОУТ и ОПР: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программы обучения по охране труда должны учитывать специфику вида деятельности организации, трудовые функции работников и содержать темы, соответствующие условиям труда работников;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инструктаж по охране труда на рабочем месте и целевой инструктаж по охране труда должны учитывать условия труда работника, воздействующие на него вредные и (или) опасные производственные факторы, источники опасности.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D5CA0F-0980-40B4-84A4-2E035ACC3C4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939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5CA0F-0980-40B4-84A4-2E035ACC3C44}" type="slidenum">
              <a:rPr lang="ru-RU" smtClean="0"/>
              <a:pPr>
                <a:defRPr/>
              </a:pPr>
              <a:t>62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6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5CA0F-0980-40B4-84A4-2E035ACC3C44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46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5CA0F-0980-40B4-84A4-2E035ACC3C44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47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5CA0F-0980-40B4-84A4-2E035ACC3C44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696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5CA0F-0980-40B4-84A4-2E035ACC3C44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213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5CA0F-0980-40B4-84A4-2E035ACC3C44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68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5CA0F-0980-40B4-84A4-2E035ACC3C44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017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5CA0F-0980-40B4-84A4-2E035ACC3C44}" type="slidenum">
              <a:rPr lang="ru-RU" smtClean="0"/>
              <a:pPr>
                <a:defRPr/>
              </a:pPr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08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Периодическое обучение по охране труда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5CA0F-0980-40B4-84A4-2E035ACC3C44}" type="slidenum">
              <a:rPr lang="ru-RU" smtClean="0"/>
              <a:pPr>
                <a:defRPr/>
              </a:pPr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57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F0F91-7AAA-4A0E-8CC6-A2490A5D4A3A}" type="datetimeFigureOut">
              <a:rPr lang="en-US"/>
              <a:pPr>
                <a:defRPr/>
              </a:pPr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7129-87A3-42BB-8172-122F412DF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9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000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94BFC-9959-4BCD-B1BB-21C42DB8BD03}" type="datetimeFigureOut">
              <a:rPr lang="en-US"/>
              <a:pPr>
                <a:defRPr/>
              </a:pPr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7158-43AD-4DAA-B859-2590B6236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9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0ECA1-059B-4D17-BF2E-8A3A80FC95D9}" type="datetimeFigureOut">
              <a:rPr lang="en-US"/>
              <a:pPr>
                <a:defRPr/>
              </a:pPr>
              <a:t>9/14/2022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BD644-1537-4822-BDD1-77994DB3F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g object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" y="6132513"/>
            <a:ext cx="1228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g object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7888" y="5989638"/>
            <a:ext cx="269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g object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10625" y="6165850"/>
            <a:ext cx="10414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g object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4125" y="1470025"/>
            <a:ext cx="15382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9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7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F8EF89-2249-49A2-8151-31ECDCE0B63B}" type="datetimeFigureOut">
              <a:rPr lang="en-US"/>
              <a:pPr>
                <a:defRPr/>
              </a:pPr>
              <a:t>9/14/2022</a:t>
            </a:fld>
            <a:endParaRPr lang="en-US"/>
          </a:p>
        </p:txBody>
      </p:sp>
      <p:sp>
        <p:nvSpPr>
          <p:cNvPr id="9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9B6842-A91C-41D3-8CA6-774ECE240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B6C0-A3ED-4AF0-A3B7-A1C05C7FD7C4}" type="datetimeFigureOut">
              <a:rPr lang="en-US"/>
              <a:pPr>
                <a:defRPr/>
              </a:pPr>
              <a:t>9/14/2022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B56E2-441F-4901-A3F8-8857704CC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g object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0700" y="6132513"/>
            <a:ext cx="1228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bg object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97888" y="5989638"/>
            <a:ext cx="269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bg object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810625" y="6165850"/>
            <a:ext cx="10414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bg object 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4125" y="1470025"/>
            <a:ext cx="15382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bg object 20"/>
          <p:cNvSpPr/>
          <p:nvPr/>
        </p:nvSpPr>
        <p:spPr>
          <a:xfrm>
            <a:off x="4278313" y="1870075"/>
            <a:ext cx="5892800" cy="0"/>
          </a:xfrm>
          <a:custGeom>
            <a:avLst/>
            <a:gdLst/>
            <a:ahLst/>
            <a:cxnLst/>
            <a:rect l="l" t="t" r="r" b="b"/>
            <a:pathLst>
              <a:path w="5892800">
                <a:moveTo>
                  <a:pt x="0" y="0"/>
                </a:moveTo>
                <a:lnTo>
                  <a:pt x="5892433" y="0"/>
                </a:lnTo>
              </a:path>
            </a:pathLst>
          </a:custGeom>
          <a:ln w="40263">
            <a:solidFill>
              <a:srgbClr val="1C84BA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pic>
        <p:nvPicPr>
          <p:cNvPr id="1031" name="bg object 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60563" y="6167438"/>
            <a:ext cx="1722437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Holder 2"/>
          <p:cNvSpPr>
            <a:spLocks noGrp="1"/>
          </p:cNvSpPr>
          <p:nvPr>
            <p:ph type="title"/>
          </p:nvPr>
        </p:nvSpPr>
        <p:spPr bwMode="auto">
          <a:xfrm>
            <a:off x="849313" y="1184275"/>
            <a:ext cx="89947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/>
          </a:p>
        </p:txBody>
      </p:sp>
      <p:sp>
        <p:nvSpPr>
          <p:cNvPr id="1033" name="Holder 3"/>
          <p:cNvSpPr>
            <a:spLocks noGrp="1"/>
          </p:cNvSpPr>
          <p:nvPr>
            <p:ph type="body" idx="1"/>
          </p:nvPr>
        </p:nvSpPr>
        <p:spPr bwMode="auto">
          <a:xfrm>
            <a:off x="4894263" y="2876550"/>
            <a:ext cx="5002212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75" y="7027863"/>
            <a:ext cx="342265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8" y="7027863"/>
            <a:ext cx="245903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1ED2AE-94DA-45E3-BA2F-24A79BB0F3E5}" type="datetimeFigureOut">
              <a:rPr lang="en-US"/>
              <a:pPr>
                <a:defRPr/>
              </a:pPr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1450" y="6159500"/>
            <a:ext cx="209550" cy="1841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ts val="50"/>
              </a:spcBef>
              <a:defRPr sz="10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2BF2FF4D-15FE-4290-8304-6CFEA686A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7" r:id="rId4"/>
    <p:sldLayoutId id="2147483676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3650"/>
            <a:ext cx="10693400" cy="629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ject 5"/>
          <p:cNvSpPr>
            <a:spLocks noGrp="1"/>
          </p:cNvSpPr>
          <p:nvPr>
            <p:ph type="title"/>
          </p:nvPr>
        </p:nvSpPr>
        <p:spPr>
          <a:xfrm>
            <a:off x="1765300" y="2635250"/>
            <a:ext cx="7626350" cy="371475"/>
          </a:xfrm>
        </p:spPr>
        <p:txBody>
          <a:bodyPr tIns="26034"/>
          <a:lstStyle/>
          <a:p>
            <a:pPr marL="12700" eaLnBrk="1" hangingPunct="1">
              <a:lnSpc>
                <a:spcPts val="2625"/>
              </a:lnSpc>
              <a:spcBef>
                <a:spcPts val="200"/>
              </a:spcBef>
            </a:pPr>
            <a:r>
              <a:rPr lang="ru-RU" sz="28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НОВЫЕ ПРАВИЛА ОБУЧЕНИЯ ПО ОХРАНЕ ТРУДА</a:t>
            </a:r>
            <a:endParaRPr lang="ru-RU" sz="280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6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4700" y="425450"/>
            <a:ext cx="20018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/>
          <p:nvPr/>
        </p:nvSpPr>
        <p:spPr>
          <a:xfrm>
            <a:off x="2832100" y="4311650"/>
            <a:ext cx="7610475" cy="2185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/>
              <a:t>Главный консультант отдела труда управления труда</a:t>
            </a:r>
          </a:p>
          <a:p>
            <a:pPr>
              <a:defRPr/>
            </a:pPr>
            <a:r>
              <a:rPr lang="ru-RU" sz="2000" b="1" i="1" dirty="0"/>
              <a:t> и финансово-экономического обеспечения</a:t>
            </a:r>
          </a:p>
          <a:p>
            <a:pPr>
              <a:defRPr/>
            </a:pPr>
            <a:r>
              <a:rPr lang="ru-RU" sz="2000" b="1" i="1" dirty="0"/>
              <a:t> Департамента труда и занятости </a:t>
            </a:r>
          </a:p>
          <a:p>
            <a:pPr>
              <a:defRPr/>
            </a:pPr>
            <a:r>
              <a:rPr lang="ru-RU" sz="2000" b="1" i="1" dirty="0"/>
              <a:t>населения Вологодской области  </a:t>
            </a:r>
          </a:p>
          <a:p>
            <a:pPr algn="r">
              <a:defRPr/>
            </a:pPr>
            <a:r>
              <a:rPr lang="ru-RU" sz="2000" b="1" i="1" dirty="0"/>
              <a:t>Дьякова  Лариса Васильевна</a:t>
            </a:r>
          </a:p>
          <a:p>
            <a:pPr>
              <a:spcBef>
                <a:spcPct val="50000"/>
              </a:spcBef>
              <a:defRPr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</p:spPr>
      </p:pic>
      <p:sp>
        <p:nvSpPr>
          <p:cNvPr id="10243" name="object 7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AEA0D2FE-9D26-42AE-9BF1-1FAD2D8BCC13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10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4" name="object 3"/>
          <p:cNvSpPr txBox="1">
            <a:spLocks noChangeArrowheads="1"/>
          </p:cNvSpPr>
          <p:nvPr/>
        </p:nvSpPr>
        <p:spPr bwMode="auto">
          <a:xfrm>
            <a:off x="1231900" y="1644650"/>
            <a:ext cx="4051300" cy="402674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93980" rIns="0" bIns="0">
            <a:spAutoFit/>
          </a:bodyPr>
          <a:lstStyle/>
          <a:p>
            <a:pPr algn="ctr">
              <a:spcBef>
                <a:spcPts val="738"/>
              </a:spcBef>
            </a:pPr>
            <a:r>
              <a:rPr lang="ru-RU" sz="2000" b="1" dirty="0">
                <a:solidFill>
                  <a:srgbClr val="FFFFFF"/>
                </a:solidFill>
                <a:latin typeface="+mj-lt"/>
                <a:cs typeface="Tahoma" pitchFamily="34" charset="0"/>
              </a:rPr>
              <a:t>1 </a:t>
            </a:r>
            <a:r>
              <a:rPr lang="ru-RU" sz="2000" b="1" dirty="0">
                <a:solidFill>
                  <a:srgbClr val="FFFFFF"/>
                </a:solidFill>
                <a:latin typeface="+mj-lt"/>
              </a:rPr>
              <a:t>сентября </a:t>
            </a:r>
            <a:r>
              <a:rPr lang="ru-RU" sz="2000" b="1" dirty="0">
                <a:solidFill>
                  <a:srgbClr val="FFFFFF"/>
                </a:solidFill>
                <a:latin typeface="+mj-lt"/>
                <a:cs typeface="Tahoma" pitchFamily="34" charset="0"/>
              </a:rPr>
              <a:t>2022</a:t>
            </a:r>
            <a:endParaRPr lang="ru-RU" sz="2000" dirty="0">
              <a:latin typeface="+mj-lt"/>
              <a:cs typeface="Tahoma" pitchFamily="34" charset="0"/>
            </a:endParaRPr>
          </a:p>
        </p:txBody>
      </p:sp>
      <p:sp>
        <p:nvSpPr>
          <p:cNvPr id="10245" name="object 4"/>
          <p:cNvSpPr txBox="1">
            <a:spLocks noChangeArrowheads="1"/>
          </p:cNvSpPr>
          <p:nvPr/>
        </p:nvSpPr>
        <p:spPr bwMode="auto">
          <a:xfrm>
            <a:off x="1231900" y="2025650"/>
            <a:ext cx="4051300" cy="4467890"/>
          </a:xfrm>
          <a:prstGeom prst="rect">
            <a:avLst/>
          </a:prstGeom>
          <a:solidFill>
            <a:srgbClr val="CFD5EA">
              <a:alpha val="9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0" tIns="55880" rIns="0" bIns="0">
            <a:spAutoFit/>
          </a:bodyPr>
          <a:lstStyle/>
          <a:p>
            <a:pPr marL="220663" indent="-136525">
              <a:spcBef>
                <a:spcPts val="438"/>
              </a:spcBef>
              <a:buFont typeface="Wingdings" pitchFamily="2" charset="2"/>
              <a:buChar char="ü"/>
              <a:tabLst>
                <a:tab pos="222250" algn="l"/>
              </a:tabLst>
            </a:pPr>
            <a:r>
              <a:rPr lang="ru-RU" sz="1600" dirty="0" smtClean="0">
                <a:latin typeface="+mn-lt"/>
              </a:rPr>
              <a:t> все </a:t>
            </a:r>
            <a:r>
              <a:rPr lang="ru-RU" sz="1600" dirty="0">
                <a:latin typeface="+mn-lt"/>
              </a:rPr>
              <a:t>основные требования</a:t>
            </a: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 smtClean="0">
              <a:latin typeface="+mn-lt"/>
            </a:endParaRP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 smtClean="0">
              <a:latin typeface="+mn-lt"/>
            </a:endParaRPr>
          </a:p>
          <a:p>
            <a:pPr marL="220663" indent="-136525">
              <a:spcBef>
                <a:spcPts val="438"/>
              </a:spcBef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buFontTx/>
              <a:buChar char="•"/>
              <a:tabLst>
                <a:tab pos="222250" algn="l"/>
              </a:tabLst>
            </a:pPr>
            <a:endParaRPr lang="ru-RU" sz="1600" dirty="0">
              <a:latin typeface="+mn-lt"/>
            </a:endParaRPr>
          </a:p>
          <a:p>
            <a:pPr marL="220663" indent="-136525">
              <a:spcBef>
                <a:spcPts val="438"/>
              </a:spcBef>
              <a:tabLst>
                <a:tab pos="222250" algn="l"/>
              </a:tabLst>
            </a:pPr>
            <a:endParaRPr lang="ru-RU" sz="1600" dirty="0">
              <a:latin typeface="+mn-lt"/>
            </a:endParaRPr>
          </a:p>
        </p:txBody>
      </p:sp>
      <p:sp>
        <p:nvSpPr>
          <p:cNvPr id="10246" name="object 5"/>
          <p:cNvSpPr txBox="1">
            <a:spLocks noChangeArrowheads="1"/>
          </p:cNvSpPr>
          <p:nvPr/>
        </p:nvSpPr>
        <p:spPr bwMode="auto">
          <a:xfrm>
            <a:off x="5880100" y="1644650"/>
            <a:ext cx="4052888" cy="402674"/>
          </a:xfrm>
          <a:prstGeom prst="rect">
            <a:avLst/>
          </a:prstGeom>
          <a:solidFill>
            <a:srgbClr val="3E9276"/>
          </a:solidFill>
          <a:ln w="9525">
            <a:noFill/>
            <a:miter lim="800000"/>
            <a:headEnd/>
            <a:tailEnd/>
          </a:ln>
        </p:spPr>
        <p:txBody>
          <a:bodyPr lIns="0" tIns="93980" rIns="0" bIns="0">
            <a:spAutoFit/>
          </a:bodyPr>
          <a:lstStyle/>
          <a:p>
            <a:pPr algn="ctr">
              <a:spcBef>
                <a:spcPts val="738"/>
              </a:spcBef>
            </a:pPr>
            <a:r>
              <a:rPr lang="ru-RU" sz="2000" b="1" dirty="0">
                <a:solidFill>
                  <a:srgbClr val="FFFFFF"/>
                </a:solidFill>
                <a:latin typeface="+mj-lt"/>
                <a:cs typeface="Tahoma" pitchFamily="34" charset="0"/>
              </a:rPr>
              <a:t>1 </a:t>
            </a:r>
            <a:r>
              <a:rPr lang="ru-RU" sz="2000" b="1" dirty="0">
                <a:solidFill>
                  <a:srgbClr val="FFFFFF"/>
                </a:solidFill>
                <a:latin typeface="+mj-lt"/>
              </a:rPr>
              <a:t>марта </a:t>
            </a:r>
            <a:r>
              <a:rPr lang="ru-RU" sz="2000" b="1" dirty="0">
                <a:solidFill>
                  <a:srgbClr val="FFFFFF"/>
                </a:solidFill>
                <a:latin typeface="+mj-lt"/>
                <a:cs typeface="Tahoma" pitchFamily="34" charset="0"/>
              </a:rPr>
              <a:t>2023</a:t>
            </a:r>
            <a:endParaRPr lang="ru-RU" sz="2000" dirty="0">
              <a:latin typeface="+mj-lt"/>
              <a:cs typeface="Tahoma" pitchFamily="34" charset="0"/>
            </a:endParaRPr>
          </a:p>
        </p:txBody>
      </p:sp>
      <p:sp>
        <p:nvSpPr>
          <p:cNvPr id="10247" name="object 6"/>
          <p:cNvSpPr txBox="1">
            <a:spLocks noChangeArrowheads="1"/>
          </p:cNvSpPr>
          <p:nvPr/>
        </p:nvSpPr>
        <p:spPr bwMode="auto">
          <a:xfrm>
            <a:off x="5880100" y="2025650"/>
            <a:ext cx="4052888" cy="4473340"/>
          </a:xfrm>
          <a:prstGeom prst="rect">
            <a:avLst/>
          </a:prstGeom>
          <a:solidFill>
            <a:srgbClr val="D5E3CF">
              <a:alpha val="9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0" tIns="46990" rIns="0" bIns="0">
            <a:spAutoFit/>
          </a:bodyPr>
          <a:lstStyle/>
          <a:p>
            <a:pPr marL="220663" indent="-134938">
              <a:lnSpc>
                <a:spcPct val="104000"/>
              </a:lnSpc>
              <a:spcBef>
                <a:spcPts val="375"/>
              </a:spcBef>
              <a:buFont typeface="Wingdings" pitchFamily="2" charset="2"/>
              <a:buChar char="ü"/>
              <a:tabLst>
                <a:tab pos="222250" algn="l"/>
              </a:tabLst>
            </a:pPr>
            <a:r>
              <a:rPr lang="ru-RU" sz="1600" dirty="0">
                <a:latin typeface="+mn-lt"/>
              </a:rPr>
              <a:t>требование о проведении проверки  знания отдельных категорий работников  посредством ЕИСОТ;</a:t>
            </a:r>
          </a:p>
          <a:p>
            <a:pPr marL="220663" indent="-134938">
              <a:lnSpc>
                <a:spcPct val="105000"/>
              </a:lnSpc>
              <a:spcBef>
                <a:spcPts val="250"/>
              </a:spcBef>
              <a:buFont typeface="Wingdings" pitchFamily="2" charset="2"/>
              <a:buChar char="ü"/>
              <a:tabLst>
                <a:tab pos="222250" algn="l"/>
              </a:tabLst>
            </a:pPr>
            <a:r>
              <a:rPr lang="ru-RU" sz="1600" dirty="0">
                <a:latin typeface="+mn-lt"/>
              </a:rPr>
              <a:t>требование об осуществлении  работодателем деятельности по обучению работников  при условии внесения информации в личный кабинет;</a:t>
            </a:r>
          </a:p>
          <a:p>
            <a:pPr marL="220663" indent="-134938">
              <a:lnSpc>
                <a:spcPct val="105000"/>
              </a:lnSpc>
              <a:spcBef>
                <a:spcPts val="250"/>
              </a:spcBef>
              <a:buFont typeface="Wingdings" pitchFamily="2" charset="2"/>
              <a:buChar char="ü"/>
              <a:tabLst>
                <a:tab pos="222250" algn="l"/>
              </a:tabLst>
            </a:pPr>
            <a:r>
              <a:rPr lang="ru-RU" sz="1600" dirty="0">
                <a:latin typeface="+mn-lt"/>
              </a:rPr>
              <a:t>требования о внесении сведений в  реестр </a:t>
            </a:r>
            <a:r>
              <a:rPr lang="ru-RU" sz="1600" dirty="0" smtClean="0">
                <a:latin typeface="+mn-lt"/>
              </a:rPr>
              <a:t>организаций и ИП, оказывающих услуги в части обучения по охране труда;</a:t>
            </a:r>
          </a:p>
          <a:p>
            <a:pPr marL="220663" indent="-134938">
              <a:lnSpc>
                <a:spcPct val="105000"/>
              </a:lnSpc>
              <a:spcBef>
                <a:spcPts val="250"/>
              </a:spcBef>
              <a:buFont typeface="Wingdings" pitchFamily="2" charset="2"/>
              <a:buChar char="ü"/>
              <a:tabLst>
                <a:tab pos="222250" algn="l"/>
              </a:tabLst>
            </a:pPr>
            <a:r>
              <a:rPr lang="ru-RU" sz="1600" dirty="0" smtClean="0">
                <a:latin typeface="+mn-lt"/>
              </a:rPr>
              <a:t>требования о внесении сведений в  реестр организаций и ИП, осуществляющих  деятельность по обучению своих  работников вопросам охраны труда;</a:t>
            </a:r>
            <a:endParaRPr lang="ru-RU" sz="1600" dirty="0">
              <a:latin typeface="+mn-lt"/>
            </a:endParaRPr>
          </a:p>
          <a:p>
            <a:pPr marL="220663" indent="-134938">
              <a:lnSpc>
                <a:spcPct val="107000"/>
              </a:lnSpc>
              <a:spcBef>
                <a:spcPts val="200"/>
              </a:spcBef>
              <a:buFont typeface="Wingdings" pitchFamily="2" charset="2"/>
              <a:buChar char="ü"/>
              <a:tabLst>
                <a:tab pos="222250" algn="l"/>
              </a:tabLst>
            </a:pPr>
            <a:r>
              <a:rPr lang="ru-RU" sz="1600" dirty="0">
                <a:latin typeface="+mn-lt"/>
              </a:rPr>
              <a:t>требования о внесении сведений в  реестр обученных </a:t>
            </a:r>
            <a:r>
              <a:rPr lang="ru-RU" sz="1600" dirty="0" smtClean="0">
                <a:latin typeface="+mn-lt"/>
              </a:rPr>
              <a:t>лиц.</a:t>
            </a:r>
            <a:endParaRPr lang="ru-RU" sz="1600" dirty="0">
              <a:latin typeface="+mn-lt"/>
            </a:endParaRPr>
          </a:p>
          <a:p>
            <a:pPr marL="220663" indent="-134938">
              <a:lnSpc>
                <a:spcPct val="107000"/>
              </a:lnSpc>
              <a:spcBef>
                <a:spcPts val="200"/>
              </a:spcBef>
              <a:buFont typeface="Wingdings" pitchFamily="2" charset="2"/>
              <a:buChar char="ü"/>
              <a:tabLst>
                <a:tab pos="222250" algn="l"/>
              </a:tabLst>
            </a:pPr>
            <a:endParaRPr lang="ru-RU" sz="800" dirty="0">
              <a:latin typeface="Verdana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441700" y="10350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2"/>
          <p:cNvSpPr txBox="1">
            <a:spLocks/>
          </p:cNvSpPr>
          <p:nvPr/>
        </p:nvSpPr>
        <p:spPr bwMode="auto">
          <a:xfrm>
            <a:off x="3517900" y="196850"/>
            <a:ext cx="6553200" cy="62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27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kern="0" noProof="0" dirty="0">
                <a:latin typeface="Calibri" pitchFamily="34" charset="0"/>
                <a:ea typeface="+mj-ea"/>
                <a:cs typeface="Calibri" pitchFamily="34" charset="0"/>
              </a:rPr>
              <a:t>Этапы вступления в силу требований </a:t>
            </a:r>
            <a:r>
              <a:rPr lang="ru-RU" sz="2000" kern="0" noProof="0" dirty="0" smtClean="0">
                <a:latin typeface="Calibri" pitchFamily="34" charset="0"/>
                <a:ea typeface="+mj-ea"/>
                <a:cs typeface="Calibri" pitchFamily="34" charset="0"/>
              </a:rPr>
              <a:t>Постановления Правительства РФ от 24 декабря 2021 года № 2464</a:t>
            </a:r>
            <a:endParaRPr kumimoji="0" lang="ru-RU" sz="2000" b="0" i="0" u="none" strike="noStrike" kern="0" cap="none" spc="-5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12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9" name="Picture 13" descr="C:\Users\Dyakova.LV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</p:spPr>
      </p:pic>
      <p:sp>
        <p:nvSpPr>
          <p:cNvPr id="9219" name="object 11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BAF285C5-943D-4E5C-BD79-011582AAC74C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11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0" name="object 3"/>
          <p:cNvSpPr txBox="1">
            <a:spLocks noChangeArrowheads="1"/>
          </p:cNvSpPr>
          <p:nvPr/>
        </p:nvSpPr>
        <p:spPr bwMode="auto">
          <a:xfrm>
            <a:off x="1279525" y="2482850"/>
            <a:ext cx="1982788" cy="141288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lIns="0" tIns="6350" rIns="0" bIns="0">
            <a:spAutoFit/>
          </a:bodyPr>
          <a:lstStyle/>
          <a:p>
            <a:pPr>
              <a:spcBef>
                <a:spcPts val="50"/>
              </a:spcBef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8000"/>
              </a:lnSpc>
            </a:pPr>
            <a:r>
              <a:rPr lang="ru-RU" sz="1600" dirty="0">
                <a:solidFill>
                  <a:srgbClr val="FFFFFF"/>
                </a:solidFill>
                <a:latin typeface="+mj-lt"/>
              </a:rPr>
              <a:t>Изменена  классификация видов  обучения по охране  труда</a:t>
            </a:r>
          </a:p>
          <a:p>
            <a:pPr algn="ctr">
              <a:lnSpc>
                <a:spcPct val="98000"/>
              </a:lnSpc>
            </a:pPr>
            <a:endParaRPr lang="ru-RU" sz="1600" dirty="0">
              <a:latin typeface="+mj-lt"/>
            </a:endParaRPr>
          </a:p>
        </p:txBody>
      </p:sp>
      <p:sp>
        <p:nvSpPr>
          <p:cNvPr id="9221" name="object 4"/>
          <p:cNvSpPr txBox="1">
            <a:spLocks noChangeArrowheads="1"/>
          </p:cNvSpPr>
          <p:nvPr/>
        </p:nvSpPr>
        <p:spPr bwMode="auto">
          <a:xfrm>
            <a:off x="3460750" y="2482850"/>
            <a:ext cx="1984375" cy="145411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6350" rIns="0" bIns="0">
            <a:spAutoFit/>
          </a:bodyPr>
          <a:lstStyle/>
          <a:p>
            <a:pPr algn="ctr">
              <a:lnSpc>
                <a:spcPct val="98000"/>
              </a:lnSpc>
            </a:pPr>
            <a:endParaRPr lang="ru-RU" sz="1600" dirty="0" smtClean="0">
              <a:solidFill>
                <a:srgbClr val="FFFFFF"/>
              </a:solidFill>
              <a:latin typeface="+mj-lt"/>
            </a:endParaRPr>
          </a:p>
          <a:p>
            <a:pPr algn="ctr">
              <a:lnSpc>
                <a:spcPct val="98000"/>
              </a:lnSpc>
            </a:pPr>
            <a:r>
              <a:rPr lang="ru-RU" sz="1600" dirty="0" smtClean="0">
                <a:solidFill>
                  <a:srgbClr val="FFFFFF"/>
                </a:solidFill>
                <a:latin typeface="+mj-lt"/>
              </a:rPr>
              <a:t>Определена взаимосвязь с другими  процессами СУОТ</a:t>
            </a:r>
            <a:endParaRPr lang="ru-RU" sz="1600" dirty="0">
              <a:solidFill>
                <a:srgbClr val="FFFFFF"/>
              </a:solidFill>
              <a:latin typeface="+mj-lt"/>
            </a:endParaRPr>
          </a:p>
          <a:p>
            <a:pPr algn="ctr">
              <a:lnSpc>
                <a:spcPct val="98000"/>
              </a:lnSpc>
            </a:pPr>
            <a:endParaRPr lang="ru-RU" sz="1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22" name="object 5"/>
          <p:cNvSpPr txBox="1">
            <a:spLocks noChangeArrowheads="1"/>
          </p:cNvSpPr>
          <p:nvPr/>
        </p:nvSpPr>
        <p:spPr bwMode="auto">
          <a:xfrm>
            <a:off x="5643563" y="2482850"/>
            <a:ext cx="1982787" cy="1412887"/>
          </a:xfrm>
          <a:prstGeom prst="rect">
            <a:avLst/>
          </a:prstGeom>
          <a:solidFill>
            <a:srgbClr val="3E9276"/>
          </a:solidFill>
          <a:ln w="9525">
            <a:noFill/>
            <a:miter lim="800000"/>
            <a:headEnd/>
            <a:tailEnd/>
          </a:ln>
        </p:spPr>
        <p:txBody>
          <a:bodyPr wrap="square" lIns="0" tIns="6350" rIns="0" bIns="0">
            <a:spAutoFit/>
          </a:bodyPr>
          <a:lstStyle/>
          <a:p>
            <a:pPr>
              <a:spcBef>
                <a:spcPts val="50"/>
              </a:spcBef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8000"/>
              </a:lnSpc>
            </a:pPr>
            <a:r>
              <a:rPr lang="ru-RU" sz="1600" dirty="0">
                <a:solidFill>
                  <a:srgbClr val="FFFFFF"/>
                </a:solidFill>
                <a:latin typeface="+mj-lt"/>
              </a:rPr>
              <a:t>Усилены требования к  контролю качества и  соблюдения сроков  обучения</a:t>
            </a:r>
          </a:p>
          <a:p>
            <a:pPr algn="ctr">
              <a:lnSpc>
                <a:spcPct val="98000"/>
              </a:lnSpc>
            </a:pPr>
            <a:endParaRPr lang="ru-RU" sz="1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23" name="object 6"/>
          <p:cNvSpPr txBox="1">
            <a:spLocks noChangeArrowheads="1"/>
          </p:cNvSpPr>
          <p:nvPr/>
        </p:nvSpPr>
        <p:spPr bwMode="auto">
          <a:xfrm>
            <a:off x="7824788" y="2482850"/>
            <a:ext cx="1984375" cy="141288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6350" rIns="0" bIns="0">
            <a:spAutoFit/>
          </a:bodyPr>
          <a:lstStyle/>
          <a:p>
            <a:pPr>
              <a:spcBef>
                <a:spcPts val="50"/>
              </a:spcBef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8000"/>
              </a:lnSpc>
            </a:pPr>
            <a:r>
              <a:rPr lang="ru-RU" sz="1600" dirty="0">
                <a:solidFill>
                  <a:srgbClr val="FFFFFF"/>
                </a:solidFill>
                <a:latin typeface="+mj-lt"/>
              </a:rPr>
              <a:t>Определены  требования к  проведению обучения  у работодателя</a:t>
            </a:r>
          </a:p>
          <a:p>
            <a:pPr algn="ctr">
              <a:lnSpc>
                <a:spcPct val="98000"/>
              </a:lnSpc>
            </a:pPr>
            <a:endParaRPr lang="ru-RU" sz="1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24" name="object 7"/>
          <p:cNvSpPr txBox="1">
            <a:spLocks noChangeArrowheads="1"/>
          </p:cNvSpPr>
          <p:nvPr/>
        </p:nvSpPr>
        <p:spPr bwMode="auto">
          <a:xfrm>
            <a:off x="1279525" y="4108450"/>
            <a:ext cx="1982788" cy="157748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5080" rIns="0" bIns="0">
            <a:spAutoFit/>
          </a:bodyPr>
          <a:lstStyle/>
          <a:p>
            <a:pPr>
              <a:spcBef>
                <a:spcPts val="38"/>
              </a:spcBef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8000"/>
              </a:lnSpc>
            </a:pPr>
            <a:r>
              <a:rPr lang="ru-RU" sz="1600" dirty="0">
                <a:solidFill>
                  <a:srgbClr val="FFFFFF"/>
                </a:solidFill>
                <a:latin typeface="+mj-lt"/>
              </a:rPr>
              <a:t>Утверждены  примерные темы для  формирования  программ обучения</a:t>
            </a:r>
          </a:p>
          <a:p>
            <a:pPr algn="ctr">
              <a:lnSpc>
                <a:spcPct val="98000"/>
              </a:lnSpc>
            </a:pPr>
            <a:endParaRPr lang="ru-RU" sz="1100" dirty="0">
              <a:solidFill>
                <a:srgbClr val="FFFFFF"/>
              </a:solidFill>
              <a:latin typeface="+mj-lt"/>
            </a:endParaRPr>
          </a:p>
          <a:p>
            <a:pPr algn="ctr">
              <a:lnSpc>
                <a:spcPct val="98000"/>
              </a:lnSpc>
            </a:pPr>
            <a:endParaRPr lang="ru-RU" sz="1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25" name="object 8"/>
          <p:cNvSpPr txBox="1">
            <a:spLocks noChangeArrowheads="1"/>
          </p:cNvSpPr>
          <p:nvPr/>
        </p:nvSpPr>
        <p:spPr bwMode="auto">
          <a:xfrm>
            <a:off x="3460750" y="4108450"/>
            <a:ext cx="1984375" cy="160043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lIns="0" tIns="1905" rIns="0" bIns="0">
            <a:spAutoFit/>
          </a:bodyPr>
          <a:lstStyle/>
          <a:p>
            <a:pPr algn="ctr">
              <a:lnSpc>
                <a:spcPct val="98000"/>
              </a:lnSpc>
            </a:pPr>
            <a:endParaRPr lang="ru-RU" sz="1600" dirty="0">
              <a:solidFill>
                <a:srgbClr val="FFFFFF"/>
              </a:solidFill>
              <a:latin typeface="+mj-lt"/>
            </a:endParaRPr>
          </a:p>
          <a:p>
            <a:pPr algn="ctr">
              <a:lnSpc>
                <a:spcPct val="98000"/>
              </a:lnSpc>
            </a:pPr>
            <a:r>
              <a:rPr lang="ru-RU" sz="1600" dirty="0">
                <a:solidFill>
                  <a:srgbClr val="FFFFFF"/>
                </a:solidFill>
                <a:latin typeface="+mj-lt"/>
              </a:rPr>
              <a:t>Четко определены  категории работников,  подлежащих обучению</a:t>
            </a:r>
          </a:p>
          <a:p>
            <a:pPr algn="ctr">
              <a:lnSpc>
                <a:spcPct val="98000"/>
              </a:lnSpc>
            </a:pPr>
            <a:endParaRPr lang="ru-RU" sz="1000" dirty="0">
              <a:solidFill>
                <a:srgbClr val="FFFFFF"/>
              </a:solidFill>
              <a:latin typeface="+mj-lt"/>
            </a:endParaRPr>
          </a:p>
          <a:p>
            <a:pPr algn="ctr">
              <a:lnSpc>
                <a:spcPct val="98000"/>
              </a:lnSpc>
            </a:pPr>
            <a:endParaRPr lang="ru-RU" sz="1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26" name="object 9"/>
          <p:cNvSpPr txBox="1">
            <a:spLocks noChangeArrowheads="1"/>
          </p:cNvSpPr>
          <p:nvPr/>
        </p:nvSpPr>
        <p:spPr bwMode="auto">
          <a:xfrm>
            <a:off x="5643563" y="4108450"/>
            <a:ext cx="1982787" cy="15445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95885" rIns="0" bIns="0">
            <a:spAutoFit/>
          </a:bodyPr>
          <a:lstStyle/>
          <a:p>
            <a:pPr marL="104775" algn="ctr">
              <a:lnSpc>
                <a:spcPct val="98000"/>
              </a:lnSpc>
            </a:pPr>
            <a:r>
              <a:rPr lang="ru-RU" sz="1600" dirty="0">
                <a:solidFill>
                  <a:srgbClr val="FFFFFF"/>
                </a:solidFill>
                <a:latin typeface="+mj-lt"/>
              </a:rPr>
              <a:t>Предусмотрена  возможность  освобождения от  обучения отдельных  категорий работников</a:t>
            </a:r>
          </a:p>
        </p:txBody>
      </p:sp>
      <p:sp>
        <p:nvSpPr>
          <p:cNvPr id="9227" name="object 10"/>
          <p:cNvSpPr txBox="1">
            <a:spLocks noChangeArrowheads="1"/>
          </p:cNvSpPr>
          <p:nvPr/>
        </p:nvSpPr>
        <p:spPr bwMode="auto">
          <a:xfrm>
            <a:off x="7824788" y="4108450"/>
            <a:ext cx="1984375" cy="1544525"/>
          </a:xfrm>
          <a:prstGeom prst="rect">
            <a:avLst/>
          </a:prstGeom>
          <a:solidFill>
            <a:srgbClr val="3E9276"/>
          </a:solidFill>
          <a:ln w="9525">
            <a:noFill/>
            <a:miter lim="800000"/>
            <a:headEnd/>
            <a:tailEnd/>
          </a:ln>
        </p:spPr>
        <p:txBody>
          <a:bodyPr lIns="0" tIns="95885" rIns="0" bIns="0">
            <a:spAutoFit/>
          </a:bodyPr>
          <a:lstStyle/>
          <a:p>
            <a:pPr marL="104775" algn="ctr">
              <a:lnSpc>
                <a:spcPct val="98000"/>
              </a:lnSpc>
            </a:pPr>
            <a:r>
              <a:rPr lang="ru-RU" sz="1600" dirty="0">
                <a:solidFill>
                  <a:srgbClr val="FFFFFF"/>
                </a:solidFill>
                <a:latin typeface="+mj-lt"/>
              </a:rPr>
              <a:t>Определены  требования к  организации и  планированию  процесса обучения</a:t>
            </a:r>
          </a:p>
          <a:p>
            <a:pPr marL="104775" algn="ctr">
              <a:lnSpc>
                <a:spcPct val="98000"/>
              </a:lnSpc>
            </a:pPr>
            <a:endParaRPr lang="ru-RU" sz="1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517900" y="14160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ject 2"/>
          <p:cNvSpPr txBox="1">
            <a:spLocks/>
          </p:cNvSpPr>
          <p:nvPr/>
        </p:nvSpPr>
        <p:spPr bwMode="auto">
          <a:xfrm>
            <a:off x="3517900" y="577850"/>
            <a:ext cx="6553200" cy="62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27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kern="0" dirty="0">
                <a:latin typeface="Calibri" pitchFamily="34" charset="0"/>
                <a:ea typeface="+mj-ea"/>
                <a:cs typeface="Calibri" pitchFamily="34" charset="0"/>
              </a:rPr>
              <a:t>Ключевые отличия новой процедуры обучения работников по охране труда</a:t>
            </a:r>
            <a:endParaRPr kumimoji="0" lang="ru-RU" sz="2000" b="0" i="0" u="none" strike="noStrike" kern="0" cap="none" spc="-5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17" name="Picture 5" descr="только-зна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B7E0F825-922A-485B-AA9F-4B9ABCFDD4C6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12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2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3517900" y="7302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Схема 36"/>
          <p:cNvGraphicFramePr/>
          <p:nvPr/>
        </p:nvGraphicFramePr>
        <p:xfrm>
          <a:off x="317500" y="577850"/>
          <a:ext cx="10287000" cy="6234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8" name="object 2"/>
          <p:cNvSpPr txBox="1">
            <a:spLocks noGrp="1"/>
          </p:cNvSpPr>
          <p:nvPr>
            <p:ph type="title"/>
          </p:nvPr>
        </p:nvSpPr>
        <p:spPr>
          <a:xfrm>
            <a:off x="3517900" y="273050"/>
            <a:ext cx="6553200" cy="320601"/>
          </a:xfrm>
        </p:spPr>
        <p:txBody>
          <a:bodyPr tIns="12700" rtlCol="0"/>
          <a:lstStyle/>
          <a:p>
            <a:pPr lvl="0" eaLnBrk="1" hangingPunct="1"/>
            <a:r>
              <a:rPr lang="ru-RU" sz="2000" spc="-5" dirty="0">
                <a:solidFill>
                  <a:schemeClr val="tx1"/>
                </a:solidFill>
              </a:rPr>
              <a:t>Классификация видов </a:t>
            </a:r>
            <a:r>
              <a:rPr lang="ru-RU" sz="2000" spc="-5" dirty="0" smtClean="0">
                <a:solidFill>
                  <a:schemeClr val="tx1"/>
                </a:solidFill>
              </a:rPr>
              <a:t>обучения </a:t>
            </a:r>
            <a:endParaRPr sz="2000" spc="-5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84700" y="3549650"/>
            <a:ext cx="1358900" cy="2857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Не менее 16 часов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584700" y="4845050"/>
            <a:ext cx="1358900" cy="2857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Не менее 16 часов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61100" y="4540250"/>
            <a:ext cx="1524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+mn-cs"/>
              </a:rPr>
              <a:t>Продолжительность может быть снижена, но не менее 40 часов.</a:t>
            </a:r>
            <a:endParaRPr lang="ru-RU" sz="1200" dirty="0">
              <a:latin typeface="+mn-lt"/>
              <a:cs typeface="+mn-cs"/>
            </a:endParaRPr>
          </a:p>
        </p:txBody>
      </p:sp>
      <p:sp>
        <p:nvSpPr>
          <p:cNvPr id="43" name="Правая фигурная скобка 42"/>
          <p:cNvSpPr/>
          <p:nvPr/>
        </p:nvSpPr>
        <p:spPr>
          <a:xfrm>
            <a:off x="5956300" y="3321050"/>
            <a:ext cx="307975" cy="2667000"/>
          </a:xfrm>
          <a:prstGeom prst="rightBrac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27700" y="2559050"/>
            <a:ext cx="1282700" cy="2857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Не менее 2 смен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75100" y="2559050"/>
            <a:ext cx="1358900" cy="2857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Не менее 8 часов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3397250"/>
            <a:ext cx="7607300" cy="382156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2400" spc="-15" dirty="0">
                <a:solidFill>
                  <a:schemeClr val="tx1"/>
                </a:solidFill>
              </a:rPr>
              <a:t>ВВОДНЫЙ</a:t>
            </a:r>
            <a:r>
              <a:rPr sz="2400" spc="-25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ИНСТРУКТАЖ</a:t>
            </a:r>
            <a:r>
              <a:rPr sz="2400" spc="-35" dirty="0">
                <a:solidFill>
                  <a:schemeClr val="tx1"/>
                </a:solidFill>
              </a:rPr>
              <a:t> </a:t>
            </a:r>
            <a:r>
              <a:rPr sz="2400" spc="-10" dirty="0">
                <a:solidFill>
                  <a:schemeClr val="tx1"/>
                </a:solidFill>
              </a:rPr>
              <a:t>ПО</a:t>
            </a:r>
            <a:r>
              <a:rPr sz="2400" spc="-30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ОХРАНЕ</a:t>
            </a:r>
            <a:r>
              <a:rPr sz="2400" spc="-25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ТРУДА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4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14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20650"/>
            <a:ext cx="457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450232"/>
              </p:ext>
            </p:extLst>
          </p:nvPr>
        </p:nvGraphicFramePr>
        <p:xfrm>
          <a:off x="317500" y="501650"/>
          <a:ext cx="10121899" cy="6820789"/>
        </p:xfrm>
        <a:graphic>
          <a:graphicData uri="http://schemas.openxmlformats.org/drawingml/2006/table">
            <a:tbl>
              <a:tblPr/>
              <a:tblGrid>
                <a:gridCol w="2139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91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911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81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Категории лиц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проходящих  инструктаж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indent="-271463">
                        <a:spcBef>
                          <a:spcPts val="263"/>
                        </a:spcBef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все принимаемые на работу лица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;</a:t>
                      </a:r>
                    </a:p>
                    <a:p>
                      <a:pPr marL="282575" indent="-271463">
                        <a:lnSpc>
                          <a:spcPct val="112000"/>
                        </a:lnSpc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командированные в организацию  работники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;</a:t>
                      </a:r>
                    </a:p>
                    <a:p>
                      <a:pPr marL="282575" indent="-271463">
                        <a:spcBef>
                          <a:spcPts val="50"/>
                        </a:spcBef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работники сторонних организаций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выполняющие работы на выделенном  участке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;</a:t>
                      </a:r>
                    </a:p>
                    <a:p>
                      <a:pPr marL="282575" indent="-271463">
                        <a:spcBef>
                          <a:spcPts val="50"/>
                        </a:spcBef>
                        <a:buFont typeface="Lucida Sans Unicode" pitchFamily="34" charset="0"/>
                        <a:buAutoNum type="arabicParenR" startAt="4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обучающиеся образовательных учреждений соответствующих уровней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проходящие в организации производственную практику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;</a:t>
                      </a:r>
                    </a:p>
                    <a:p>
                      <a:pPr marL="282575" indent="-271463">
                        <a:spcBef>
                          <a:spcPts val="50"/>
                        </a:spcBef>
                        <a:buFont typeface="Lucida Sans Unicode" pitchFamily="34" charset="0"/>
                        <a:buAutoNum type="arabicParenR" startAt="5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другие лица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участвующие в производственной деятельности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indent="-271463">
                        <a:spcBef>
                          <a:spcPts val="263"/>
                        </a:spcBef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вновь принятые работники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;</a:t>
                      </a:r>
                    </a:p>
                    <a:p>
                      <a:pPr marL="282575" indent="-271463">
                        <a:lnSpc>
                          <a:spcPct val="108000"/>
                        </a:lnSpc>
                        <a:spcBef>
                          <a:spcPts val="63"/>
                        </a:spcBef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иные лица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участвующие в  производственной деятельности  организации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:</a:t>
                      </a:r>
                    </a:p>
                    <a:p>
                      <a:pPr marL="238125" indent="-225425">
                        <a:lnSpc>
                          <a:spcPct val="108000"/>
                        </a:lnSpc>
                        <a:spcBef>
                          <a:spcPts val="163"/>
                        </a:spcBef>
                        <a:buFont typeface="Wingdings" pitchFamily="2" charset="2"/>
                        <a:buChar char="ü"/>
                        <a:tabLst>
                          <a:tab pos="23812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работники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командированные в  организацию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подразделение  организации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);</a:t>
                      </a:r>
                    </a:p>
                    <a:p>
                      <a:pPr marL="238125" indent="-225425">
                        <a:lnSpc>
                          <a:spcPct val="112000"/>
                        </a:lnSpc>
                        <a:buFont typeface="Wingdings" pitchFamily="2" charset="2"/>
                        <a:buChar char="ü"/>
                        <a:tabLst>
                          <a:tab pos="23812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лица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проходящие производственную  практику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3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Время проведения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не определено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до начала выполнения трудовых функций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3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Периодичность  проведения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однократно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однократно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Возможность освобождения от прохождения инструктажа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36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Лицо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проводящее  инструктаж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специалист по охране труда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;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работник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на которого приказом  работодателя возложены  обязанности по проведению  вводного инструктажа по охране  труда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 по охране труда; 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работник, на которого приказом  работодателя возложены  обязанности по проведению  вводного инструктажа по охране 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труда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отсутствии у работодателя службы охраны  труда или специалиста по охране труда: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работодатель, являющийся индивидуальным предпринимателем (лично);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руководитель организации;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другой уполномоченный работодателем  работник;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организация или индивидуальный предприниматель, оказывающие услуги в области охраны</a:t>
                      </a:r>
                      <a:r>
                        <a:rPr lang="ru-RU" sz="1200" u="none" baseline="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труда</a:t>
                      </a:r>
                      <a:endParaRPr lang="ru-RU" sz="1200" u="none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15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41300" y="196850"/>
          <a:ext cx="10121899" cy="6774052"/>
        </p:xfrm>
        <a:graphic>
          <a:graphicData uri="http://schemas.openxmlformats.org/drawingml/2006/table">
            <a:tbl>
              <a:tblPr/>
              <a:tblGrid>
                <a:gridCol w="2139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10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212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40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Документ, на основании которого проводится инструктаж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программа вводного  инструктажа по охране труда, утвержденная работодателем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программа вводного инструктажа по охране труда, утвержденная работодателем с  учетом мнения профсоюзного или иного уполномоченного работниками органа  (при наличии)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Содержание инструктажа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 примерный перечень тем 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(приложение 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 1 к Правилам)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Необходимость проверки знаний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устная проверка приобретенных работником знаний и навыков безопасных приемов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проверка знания требований охраны труда, форма проведения которой определяется локальными нормативными актами работодателя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9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Форма  документирования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журнал регистрации 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инструктажа по 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охране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труда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порядок регистрации и форма документирования утверждается работодателем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9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Содержание формы  документирования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80975">
                        <a:spcBef>
                          <a:spcPts val="288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дата проведения вводного инструктажа по охране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lnSpc>
                          <a:spcPct val="108000"/>
                        </a:lnSpc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фамилия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имя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отчество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наличии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вводный  инструктаж по охране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lnSpc>
                          <a:spcPct val="116000"/>
                        </a:lnSpc>
                        <a:spcBef>
                          <a:spcPts val="25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профессия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должность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вводный инструктаж по  охране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число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месяц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год рождения работника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вводный инструктаж по охране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 startAt="5"/>
                        <a:tabLst>
                          <a:tab pos="19367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наименование подразделения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в котором будет осуществлять трудовую деятельность работник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прошедший вводный инструктаж по охране 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buFont typeface="Trebuchet MS" pitchFamily="34" charset="0"/>
                        <a:buAutoNum type="arabicParenR" startAt="6"/>
                        <a:tabLst>
                          <a:tab pos="19367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фамилия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имя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отчество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наличии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профессия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должность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проводившего вводный инструктаж по охране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 startAt="7"/>
                        <a:tabLst>
                          <a:tab pos="19367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подпись работника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проводившего вводный инструктаж по охране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None/>
                        <a:tabLst>
                          <a:tab pos="193675" algn="l"/>
                        </a:tabLst>
                        <a:defRPr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8) подпись работника, прошедшего вводный инструктаж по       охране труда.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3397250"/>
            <a:ext cx="7607300" cy="75148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2400" spc="-15" dirty="0">
                <a:solidFill>
                  <a:schemeClr val="tx1"/>
                </a:solidFill>
              </a:rPr>
              <a:t>ИНСТРУКТАЖ ПО ОХРАНЕ ТРУДА НА РАБОЧЕМ МЕСТЕ: ПЕРВИЧНЫЙ</a:t>
            </a:r>
            <a:r>
              <a:rPr sz="2400" spc="-25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ИНСТРУКТАЖ</a:t>
            </a:r>
            <a:r>
              <a:rPr sz="2400" spc="-35" dirty="0">
                <a:solidFill>
                  <a:schemeClr val="tx1"/>
                </a:solidFill>
              </a:rPr>
              <a:t> </a:t>
            </a:r>
            <a:r>
              <a:rPr sz="2400" spc="-10" dirty="0">
                <a:solidFill>
                  <a:schemeClr val="tx1"/>
                </a:solidFill>
              </a:rPr>
              <a:t>ПО</a:t>
            </a:r>
            <a:r>
              <a:rPr sz="2400" spc="-30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ОХРАНЕ</a:t>
            </a:r>
            <a:r>
              <a:rPr sz="2400" spc="-25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ТРУДА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4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17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20650"/>
            <a:ext cx="457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0514"/>
              </p:ext>
            </p:extLst>
          </p:nvPr>
        </p:nvGraphicFramePr>
        <p:xfrm>
          <a:off x="165100" y="577850"/>
          <a:ext cx="10121899" cy="6100445"/>
        </p:xfrm>
        <a:graphic>
          <a:graphicData uri="http://schemas.openxmlformats.org/drawingml/2006/table">
            <a:tbl>
              <a:tblPr/>
              <a:tblGrid>
                <a:gridCol w="2139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946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876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81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Категории лиц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проходящих  инструктаж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indent="-271463">
                        <a:lnSpc>
                          <a:spcPct val="108000"/>
                        </a:lnSpc>
                        <a:spcBef>
                          <a:spcPts val="63"/>
                        </a:spcBef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 вновь принятые в организацию работники, включая  работников, выполняющих работу на условиях трудового  договора, заключенного на срок до двух месяцев или на  период выполнения сезонных работ, в свободное от  основной работы время (совместители), а также на дому  (надомники) с использованием материалов инструментов и  механизмов, выделяемых работодателем или  приобретаемых ими за свой счет;</a:t>
                      </a:r>
                    </a:p>
                    <a:p>
                      <a:pPr marL="282575" indent="-271463">
                        <a:lnSpc>
                          <a:spcPct val="109000"/>
                        </a:lnSpc>
                        <a:spcBef>
                          <a:spcPts val="38"/>
                        </a:spcBef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 организации, переведенные из другого  структурного подразделения, либо работники, которым  поручается выполнение новой для них работы;  </a:t>
                      </a:r>
                    </a:p>
                    <a:p>
                      <a:pPr marL="282575" indent="-271463">
                        <a:lnSpc>
                          <a:spcPct val="109000"/>
                        </a:lnSpc>
                        <a:spcBef>
                          <a:spcPts val="38"/>
                        </a:spcBef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командированные работники сторонних организаций;  </a:t>
                      </a:r>
                    </a:p>
                    <a:p>
                      <a:pPr marL="282575" indent="-271463">
                        <a:lnSpc>
                          <a:spcPct val="109000"/>
                        </a:lnSpc>
                        <a:spcBef>
                          <a:spcPts val="38"/>
                        </a:spcBef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обучающиеся образовательных учреждений  соответствующих уровней, проходящие производственную  практику (практические занятия);</a:t>
                      </a:r>
                    </a:p>
                    <a:p>
                      <a:pPr marL="282575" indent="-271463">
                        <a:lnSpc>
                          <a:spcPct val="109000"/>
                        </a:lnSpc>
                        <a:spcBef>
                          <a:spcPts val="38"/>
                        </a:spcBef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лица, участвующие в производственной деятельности организации.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 работники  организации до начала  самостоятельной работы;  </a:t>
                      </a:r>
                    </a:p>
                    <a:p>
                      <a:pPr marL="282575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Sans Unicode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лица, проходящие  производственную  практику.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3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Время проведения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до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начала самостоятельной работы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до начала самостоятельной работы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3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Периодичность  проведения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однократно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однократно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18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299" y="120651"/>
            <a:ext cx="685801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3219"/>
              </p:ext>
            </p:extLst>
          </p:nvPr>
        </p:nvGraphicFramePr>
        <p:xfrm>
          <a:off x="393700" y="425450"/>
          <a:ext cx="9969499" cy="667512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54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Возможность освобождения от прохождения инструктажа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да, р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аботники, не связанные с :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эксплуатацией, обслуживанием, испытанием, наладкой и ремонтом оборудования;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использованием электрифицированного или иного инструмента;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хранением и применением сырья и материалов.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профессий и должностей работников, освобожденных от прохождения первичного инструктажа по охране труда, утверждается работодателем.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 требуется проведение первичного и  повторного инструктажей по охране труда для отдельных категорий работников при соблюдении следующих условий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: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трудовая деятельность связана с  опасностями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источниками которых  является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«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офисная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»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 бытовая техника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; 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другие источники опасности отсутствуют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условия труда по результатам СОУТ являются оптимальными или допустимыми.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безопасных методах и приемах выполнения работ при наличии такой опасности должна быть включена в программу вводного инструктажа по охране труда.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8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профессий и должностей работников, освобожденных от прохождения первичного инструктажа по охране труда, утверждается работодателем.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Лицо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проводящее  инструктаж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епосредственный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руководитель (производитель)  работ (мастер,  прораб,  преподаватель и так далее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3429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непосредственный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руководитель  работника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Документ, на основании которого проводится инструктаж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программа первичного  инструктажа по охране труда, утвержденная работодателем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инструкция по охране труда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19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41300" y="196850"/>
          <a:ext cx="10286999" cy="6871589"/>
        </p:xfrm>
        <a:graphic>
          <a:graphicData uri="http://schemas.openxmlformats.org/drawingml/2006/table">
            <a:tbl>
              <a:tblPr/>
              <a:tblGrid>
                <a:gridCol w="2174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47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7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40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Содержание инструктажа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проводится в объеме мероприятий и требований  охраны труда, содержащихся в инструкциях и  правилах по охране труда, разрабатываемых  работодателем, и включает в том числе вопросы оказания первой помощи пострадавшим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Необходимость проверки знаний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Да, устная проверка приобретенных работником знаний и навыков безопасных приемов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Да, проверка знания требований охраны труда, форма проведения которой определяется локальными нормативными актами работодателя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9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Форма  документирования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indent="-271463">
                        <a:spcBef>
                          <a:spcPts val="0"/>
                        </a:spcBef>
                        <a:buFont typeface="Lucida Sans Unicode" pitchFamily="34" charset="0"/>
                        <a:buNone/>
                        <a:tabLst>
                          <a:tab pos="282575" algn="l"/>
                          <a:tab pos="2841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журнал регистрации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инструктажа</a:t>
                      </a:r>
                    </a:p>
                    <a:p>
                      <a:pPr marL="282575" indent="-271463">
                        <a:spcBef>
                          <a:spcPts val="0"/>
                        </a:spcBef>
                        <a:buFont typeface="Lucida Sans Unicode" pitchFamily="34" charset="0"/>
                        <a:buNone/>
                        <a:tabLst>
                          <a:tab pos="282575" algn="l"/>
                          <a:tab pos="2841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охране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63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Sans Unicode" pitchFamily="34" charset="0"/>
                        <a:buNone/>
                        <a:tabLst>
                          <a:tab pos="282575" algn="l"/>
                          <a:tab pos="2841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порядок регистрации и форма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документирования утверждается работодателем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9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Содержание формы  документирования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80975">
                        <a:spcBef>
                          <a:spcPts val="288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дата проведения инструктажа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lnSpc>
                          <a:spcPct val="108000"/>
                        </a:lnSpc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фамилия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имя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отчество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наличии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lnSpc>
                          <a:spcPct val="116000"/>
                        </a:lnSpc>
                        <a:spcBef>
                          <a:spcPts val="25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профессия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должность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инструктаж по 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число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месяц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год рождения 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вид инструктажа по охране труда;</a:t>
                      </a:r>
                    </a:p>
                    <a:p>
                      <a:pPr marL="193675" indent="-180975">
                        <a:buFont typeface="Trebuchet MS" pitchFamily="34" charset="0"/>
                        <a:buAutoNum type="arabicParenR" startAt="6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фамилия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имя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отчество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наличии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профессия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должность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проводившего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 eaLnBrk="1" hangingPunct="1">
                        <a:spcBef>
                          <a:spcPts val="100"/>
                        </a:spcBef>
                        <a:buFont typeface="Trebuchet MS" pitchFamily="34" charset="0"/>
                        <a:buAutoNum type="arabicParenR" startAt="6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наименование локального акта (локальных актов), в объеме требований которого проведен инструктаж по охране труда;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rebuchet MS" pitchFamily="34" charset="0"/>
                        <a:cs typeface="Trebuchet MS" pitchFamily="34" charset="0"/>
                      </a:endParaRPr>
                    </a:p>
                    <a:p>
                      <a:pPr marL="241300" indent="-228600">
                        <a:spcBef>
                          <a:spcPts val="100"/>
                        </a:spcBef>
                        <a:buFont typeface="Trebuchet MS" pitchFamily="34" charset="0"/>
                        <a:buAutoNum type="arabicParenR" startAt="8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подпись работника, проводившего инструктаж по охране труда;</a:t>
                      </a:r>
                    </a:p>
                    <a:p>
                      <a:pPr marL="2413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arenR" startAt="8"/>
                        <a:tabLst>
                          <a:tab pos="1936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подпись работника, прошедшего инструктаж по охране труда.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2650"/>
            <a:ext cx="10693400" cy="667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6500" y="273050"/>
            <a:ext cx="6324600" cy="38258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400" spc="-5" dirty="0">
                <a:solidFill>
                  <a:schemeClr val="tx1"/>
                </a:solidFill>
              </a:rPr>
              <a:t>Регламентирующий</a:t>
            </a:r>
            <a:r>
              <a:rPr sz="2400" spc="5" dirty="0">
                <a:solidFill>
                  <a:schemeClr val="tx1"/>
                </a:solidFill>
              </a:rPr>
              <a:t> </a:t>
            </a:r>
            <a:r>
              <a:rPr sz="2400" spc="-5" dirty="0">
                <a:solidFill>
                  <a:schemeClr val="tx1"/>
                </a:solidFill>
              </a:rPr>
              <a:t>нормативный</a:t>
            </a:r>
            <a:r>
              <a:rPr sz="2400" spc="10" dirty="0">
                <a:solidFill>
                  <a:schemeClr val="tx1"/>
                </a:solidFill>
              </a:rPr>
              <a:t> </a:t>
            </a:r>
            <a:r>
              <a:rPr sz="2400" spc="-5" dirty="0">
                <a:solidFill>
                  <a:schemeClr val="tx1"/>
                </a:solidFill>
              </a:rPr>
              <a:t>правовой</a:t>
            </a:r>
            <a:r>
              <a:rPr sz="2400" spc="10" dirty="0">
                <a:solidFill>
                  <a:schemeClr val="tx1"/>
                </a:solidFill>
              </a:rPr>
              <a:t> </a:t>
            </a:r>
            <a:r>
              <a:rPr sz="2400" spc="-5" dirty="0">
                <a:solidFill>
                  <a:schemeClr val="tx1"/>
                </a:solidFill>
              </a:rPr>
              <a:t>акт</a:t>
            </a:r>
          </a:p>
        </p:txBody>
      </p:sp>
      <p:sp>
        <p:nvSpPr>
          <p:cNvPr id="4100" name="object 3"/>
          <p:cNvSpPr>
            <a:spLocks/>
          </p:cNvSpPr>
          <p:nvPr/>
        </p:nvSpPr>
        <p:spPr bwMode="auto">
          <a:xfrm>
            <a:off x="850900" y="1720850"/>
            <a:ext cx="3905250" cy="2667000"/>
          </a:xfrm>
          <a:custGeom>
            <a:avLst/>
            <a:gdLst>
              <a:gd name="T0" fmla="*/ 3313057 w 3524885"/>
              <a:gd name="T1" fmla="*/ 0 h 2117725"/>
              <a:gd name="T2" fmla="*/ 211471 w 3524885"/>
              <a:gd name="T3" fmla="*/ 0 h 2117725"/>
              <a:gd name="T4" fmla="*/ 162982 w 3524885"/>
              <a:gd name="T5" fmla="*/ 5591 h 2117725"/>
              <a:gd name="T6" fmla="*/ 118471 w 3524885"/>
              <a:gd name="T7" fmla="*/ 21519 h 2117725"/>
              <a:gd name="T8" fmla="*/ 79206 w 3524885"/>
              <a:gd name="T9" fmla="*/ 46512 h 2117725"/>
              <a:gd name="T10" fmla="*/ 46457 w 3524885"/>
              <a:gd name="T11" fmla="*/ 79299 h 2117725"/>
              <a:gd name="T12" fmla="*/ 21494 w 3524885"/>
              <a:gd name="T13" fmla="*/ 118610 h 2117725"/>
              <a:gd name="T14" fmla="*/ 5585 w 3524885"/>
              <a:gd name="T15" fmla="*/ 163173 h 2117725"/>
              <a:gd name="T16" fmla="*/ 0 w 3524885"/>
              <a:gd name="T17" fmla="*/ 211719 h 2117725"/>
              <a:gd name="T18" fmla="*/ 0 w 3524885"/>
              <a:gd name="T19" fmla="*/ 1905472 h 2117725"/>
              <a:gd name="T20" fmla="*/ 5585 w 3524885"/>
              <a:gd name="T21" fmla="*/ 1954017 h 2117725"/>
              <a:gd name="T22" fmla="*/ 21494 w 3524885"/>
              <a:gd name="T23" fmla="*/ 1998581 h 2117725"/>
              <a:gd name="T24" fmla="*/ 46457 w 3524885"/>
              <a:gd name="T25" fmla="*/ 2037891 h 2117725"/>
              <a:gd name="T26" fmla="*/ 79206 w 3524885"/>
              <a:gd name="T27" fmla="*/ 2070679 h 2117725"/>
              <a:gd name="T28" fmla="*/ 118471 w 3524885"/>
              <a:gd name="T29" fmla="*/ 2095672 h 2117725"/>
              <a:gd name="T30" fmla="*/ 162982 w 3524885"/>
              <a:gd name="T31" fmla="*/ 2111599 h 2117725"/>
              <a:gd name="T32" fmla="*/ 211471 w 3524885"/>
              <a:gd name="T33" fmla="*/ 2117191 h 2117725"/>
              <a:gd name="T34" fmla="*/ 3313057 w 3524885"/>
              <a:gd name="T35" fmla="*/ 2117191 h 2117725"/>
              <a:gd name="T36" fmla="*/ 3361546 w 3524885"/>
              <a:gd name="T37" fmla="*/ 2111599 h 2117725"/>
              <a:gd name="T38" fmla="*/ 3406057 w 3524885"/>
              <a:gd name="T39" fmla="*/ 2095672 h 2117725"/>
              <a:gd name="T40" fmla="*/ 3445322 w 3524885"/>
              <a:gd name="T41" fmla="*/ 2070679 h 2117725"/>
              <a:gd name="T42" fmla="*/ 3478071 w 3524885"/>
              <a:gd name="T43" fmla="*/ 2037891 h 2117725"/>
              <a:gd name="T44" fmla="*/ 3503035 w 3524885"/>
              <a:gd name="T45" fmla="*/ 1998581 h 2117725"/>
              <a:gd name="T46" fmla="*/ 3518944 w 3524885"/>
              <a:gd name="T47" fmla="*/ 1954017 h 2117725"/>
              <a:gd name="T48" fmla="*/ 3524529 w 3524885"/>
              <a:gd name="T49" fmla="*/ 1905472 h 2117725"/>
              <a:gd name="T50" fmla="*/ 3524529 w 3524885"/>
              <a:gd name="T51" fmla="*/ 211719 h 2117725"/>
              <a:gd name="T52" fmla="*/ 3518944 w 3524885"/>
              <a:gd name="T53" fmla="*/ 163173 h 2117725"/>
              <a:gd name="T54" fmla="*/ 3503035 w 3524885"/>
              <a:gd name="T55" fmla="*/ 118610 h 2117725"/>
              <a:gd name="T56" fmla="*/ 3478071 w 3524885"/>
              <a:gd name="T57" fmla="*/ 79299 h 2117725"/>
              <a:gd name="T58" fmla="*/ 3445322 w 3524885"/>
              <a:gd name="T59" fmla="*/ 46512 h 2117725"/>
              <a:gd name="T60" fmla="*/ 3406057 w 3524885"/>
              <a:gd name="T61" fmla="*/ 21519 h 2117725"/>
              <a:gd name="T62" fmla="*/ 3361546 w 3524885"/>
              <a:gd name="T63" fmla="*/ 5591 h 2117725"/>
              <a:gd name="T64" fmla="*/ 3313057 w 3524885"/>
              <a:gd name="T65" fmla="*/ 0 h 21177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524885"/>
              <a:gd name="T100" fmla="*/ 0 h 2117725"/>
              <a:gd name="T101" fmla="*/ 3524885 w 3524885"/>
              <a:gd name="T102" fmla="*/ 2117725 h 21177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524885" h="2117725">
                <a:moveTo>
                  <a:pt x="3313057" y="0"/>
                </a:moveTo>
                <a:lnTo>
                  <a:pt x="211471" y="0"/>
                </a:lnTo>
                <a:lnTo>
                  <a:pt x="162982" y="5591"/>
                </a:lnTo>
                <a:lnTo>
                  <a:pt x="118471" y="21519"/>
                </a:lnTo>
                <a:lnTo>
                  <a:pt x="79206" y="46512"/>
                </a:lnTo>
                <a:lnTo>
                  <a:pt x="46457" y="79299"/>
                </a:lnTo>
                <a:lnTo>
                  <a:pt x="21494" y="118610"/>
                </a:lnTo>
                <a:lnTo>
                  <a:pt x="5585" y="163173"/>
                </a:lnTo>
                <a:lnTo>
                  <a:pt x="0" y="211719"/>
                </a:lnTo>
                <a:lnTo>
                  <a:pt x="0" y="1905472"/>
                </a:lnTo>
                <a:lnTo>
                  <a:pt x="5585" y="1954017"/>
                </a:lnTo>
                <a:lnTo>
                  <a:pt x="21494" y="1998581"/>
                </a:lnTo>
                <a:lnTo>
                  <a:pt x="46457" y="2037891"/>
                </a:lnTo>
                <a:lnTo>
                  <a:pt x="79206" y="2070679"/>
                </a:lnTo>
                <a:lnTo>
                  <a:pt x="118471" y="2095672"/>
                </a:lnTo>
                <a:lnTo>
                  <a:pt x="162982" y="2111599"/>
                </a:lnTo>
                <a:lnTo>
                  <a:pt x="211471" y="2117191"/>
                </a:lnTo>
                <a:lnTo>
                  <a:pt x="3313057" y="2117191"/>
                </a:lnTo>
                <a:lnTo>
                  <a:pt x="3361546" y="2111599"/>
                </a:lnTo>
                <a:lnTo>
                  <a:pt x="3406057" y="2095672"/>
                </a:lnTo>
                <a:lnTo>
                  <a:pt x="3445322" y="2070679"/>
                </a:lnTo>
                <a:lnTo>
                  <a:pt x="3478071" y="2037891"/>
                </a:lnTo>
                <a:lnTo>
                  <a:pt x="3503035" y="1998581"/>
                </a:lnTo>
                <a:lnTo>
                  <a:pt x="3518944" y="1954017"/>
                </a:lnTo>
                <a:lnTo>
                  <a:pt x="3524529" y="1905472"/>
                </a:lnTo>
                <a:lnTo>
                  <a:pt x="3524529" y="211719"/>
                </a:lnTo>
                <a:lnTo>
                  <a:pt x="3518944" y="163173"/>
                </a:lnTo>
                <a:lnTo>
                  <a:pt x="3503035" y="118610"/>
                </a:lnTo>
                <a:lnTo>
                  <a:pt x="3478071" y="79299"/>
                </a:lnTo>
                <a:lnTo>
                  <a:pt x="3445322" y="46512"/>
                </a:lnTo>
                <a:lnTo>
                  <a:pt x="3406057" y="21519"/>
                </a:lnTo>
                <a:lnTo>
                  <a:pt x="3361546" y="5591"/>
                </a:lnTo>
                <a:lnTo>
                  <a:pt x="3313057" y="0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1" name="object 4"/>
          <p:cNvSpPr txBox="1">
            <a:spLocks noChangeArrowheads="1"/>
          </p:cNvSpPr>
          <p:nvPr/>
        </p:nvSpPr>
        <p:spPr bwMode="auto">
          <a:xfrm>
            <a:off x="1003300" y="1873250"/>
            <a:ext cx="3581400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25" rIns="0" bIns="0">
            <a:spAutoFit/>
          </a:bodyPr>
          <a:lstStyle/>
          <a:p>
            <a:pPr marL="11113" algn="ctr">
              <a:lnSpc>
                <a:spcPct val="101000"/>
              </a:lnSpc>
              <a:spcBef>
                <a:spcPts val="75"/>
              </a:spcBef>
            </a:pPr>
            <a:r>
              <a:rPr lang="ru-RU" sz="1600">
                <a:solidFill>
                  <a:srgbClr val="FFFFFF"/>
                </a:solidFill>
                <a:latin typeface="Verdana" pitchFamily="34" charset="0"/>
              </a:rPr>
              <a:t>Постановление Минтруда  России</a:t>
            </a:r>
            <a:r>
              <a:rPr lang="ru-RU" sz="1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>
                <a:solidFill>
                  <a:srgbClr val="FFFFFF"/>
                </a:solidFill>
                <a:latin typeface="Verdana" pitchFamily="34" charset="0"/>
              </a:rPr>
              <a:t>Минобразования России  от </a:t>
            </a:r>
            <a:r>
              <a:rPr lang="ru-RU" sz="1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13.01.2003 </a:t>
            </a:r>
            <a:r>
              <a:rPr lang="ru-RU" sz="1600">
                <a:solidFill>
                  <a:srgbClr val="FFFFFF"/>
                </a:solidFill>
                <a:latin typeface="Verdana" pitchFamily="34" charset="0"/>
              </a:rPr>
              <a:t>№ </a:t>
            </a:r>
            <a:r>
              <a:rPr lang="ru-RU" sz="1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1/29</a:t>
            </a:r>
          </a:p>
          <a:p>
            <a:pPr marL="11113" algn="ctr">
              <a:lnSpc>
                <a:spcPct val="101000"/>
              </a:lnSpc>
              <a:spcBef>
                <a:spcPts val="75"/>
              </a:spcBef>
            </a:pPr>
            <a:r>
              <a:rPr lang="ru-RU" sz="1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«</a:t>
            </a:r>
            <a:r>
              <a:rPr lang="ru-RU" sz="1600">
                <a:solidFill>
                  <a:srgbClr val="FFFFFF"/>
                </a:solidFill>
                <a:latin typeface="Verdana" pitchFamily="34" charset="0"/>
              </a:rPr>
              <a:t>Об утверждении </a:t>
            </a:r>
          </a:p>
          <a:p>
            <a:pPr marL="11113" algn="ctr">
              <a:lnSpc>
                <a:spcPct val="101000"/>
              </a:lnSpc>
              <a:spcBef>
                <a:spcPts val="75"/>
              </a:spcBef>
            </a:pPr>
            <a:r>
              <a:rPr lang="ru-RU" sz="1600">
                <a:solidFill>
                  <a:srgbClr val="FFFFFF"/>
                </a:solidFill>
                <a:latin typeface="Verdana" pitchFamily="34" charset="0"/>
              </a:rPr>
              <a:t>Порядка обучения  по охране труда и проверки</a:t>
            </a:r>
            <a:endParaRPr lang="ru-RU" sz="1600">
              <a:latin typeface="Verdana" pitchFamily="34" charset="0"/>
            </a:endParaRPr>
          </a:p>
          <a:p>
            <a:pPr marL="11113" algn="ctr">
              <a:spcBef>
                <a:spcPts val="13"/>
              </a:spcBef>
            </a:pPr>
            <a:r>
              <a:rPr lang="ru-RU" sz="1600">
                <a:solidFill>
                  <a:srgbClr val="FFFFFF"/>
                </a:solidFill>
                <a:latin typeface="Verdana" pitchFamily="34" charset="0"/>
              </a:rPr>
              <a:t>знаний требований охраны  труда работников организаций</a:t>
            </a:r>
            <a:r>
              <a:rPr lang="ru-RU" sz="1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»</a:t>
            </a:r>
            <a:endParaRPr lang="ru-RU" sz="1600">
              <a:latin typeface="Tahoma" pitchFamily="34" charset="0"/>
              <a:cs typeface="Tahoma" pitchFamily="34" charset="0"/>
            </a:endParaRPr>
          </a:p>
          <a:p>
            <a:pPr marL="11113"/>
            <a:endParaRPr lang="ru-RU" sz="3100">
              <a:latin typeface="Tahoma" pitchFamily="34" charset="0"/>
              <a:cs typeface="Tahoma" pitchFamily="34" charset="0"/>
            </a:endParaRPr>
          </a:p>
          <a:p>
            <a:pPr marL="11113"/>
            <a:endParaRPr lang="ru-RU" sz="1900">
              <a:latin typeface="Verdana" pitchFamily="34" charset="0"/>
            </a:endParaRPr>
          </a:p>
        </p:txBody>
      </p:sp>
      <p:sp>
        <p:nvSpPr>
          <p:cNvPr id="4102" name="object 5"/>
          <p:cNvSpPr>
            <a:spLocks/>
          </p:cNvSpPr>
          <p:nvPr/>
        </p:nvSpPr>
        <p:spPr bwMode="auto">
          <a:xfrm>
            <a:off x="5118100" y="2559050"/>
            <a:ext cx="747713" cy="874713"/>
          </a:xfrm>
          <a:custGeom>
            <a:avLst/>
            <a:gdLst>
              <a:gd name="T0" fmla="*/ 373600 w 747395"/>
              <a:gd name="T1" fmla="*/ 0 h 875664"/>
              <a:gd name="T2" fmla="*/ 373600 w 747395"/>
              <a:gd name="T3" fmla="*/ 175021 h 875664"/>
              <a:gd name="T4" fmla="*/ 0 w 747395"/>
              <a:gd name="T5" fmla="*/ 175021 h 875664"/>
              <a:gd name="T6" fmla="*/ 0 w 747395"/>
              <a:gd name="T7" fmla="*/ 700083 h 875664"/>
              <a:gd name="T8" fmla="*/ 373600 w 747395"/>
              <a:gd name="T9" fmla="*/ 700083 h 875664"/>
              <a:gd name="T10" fmla="*/ 373600 w 747395"/>
              <a:gd name="T11" fmla="*/ 875104 h 875664"/>
              <a:gd name="T12" fmla="*/ 747200 w 747395"/>
              <a:gd name="T13" fmla="*/ 437553 h 875664"/>
              <a:gd name="T14" fmla="*/ 373600 w 747395"/>
              <a:gd name="T15" fmla="*/ 0 h 8756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47395"/>
              <a:gd name="T25" fmla="*/ 0 h 875664"/>
              <a:gd name="T26" fmla="*/ 747395 w 747395"/>
              <a:gd name="T27" fmla="*/ 875664 h 8756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47395" h="875664">
                <a:moveTo>
                  <a:pt x="373600" y="0"/>
                </a:moveTo>
                <a:lnTo>
                  <a:pt x="373600" y="175021"/>
                </a:lnTo>
                <a:lnTo>
                  <a:pt x="0" y="175021"/>
                </a:lnTo>
                <a:lnTo>
                  <a:pt x="0" y="700083"/>
                </a:lnTo>
                <a:lnTo>
                  <a:pt x="373600" y="700083"/>
                </a:lnTo>
                <a:lnTo>
                  <a:pt x="373600" y="875104"/>
                </a:lnTo>
                <a:lnTo>
                  <a:pt x="747200" y="437553"/>
                </a:lnTo>
                <a:lnTo>
                  <a:pt x="373600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50000">
                <a:srgbClr val="C3EAD9"/>
              </a:gs>
              <a:gs pos="100000">
                <a:srgbClr val="E2F4EC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3" name="object 6"/>
          <p:cNvSpPr>
            <a:spLocks/>
          </p:cNvSpPr>
          <p:nvPr/>
        </p:nvSpPr>
        <p:spPr bwMode="auto">
          <a:xfrm>
            <a:off x="6184900" y="1720850"/>
            <a:ext cx="3810000" cy="2667000"/>
          </a:xfrm>
          <a:custGeom>
            <a:avLst/>
            <a:gdLst>
              <a:gd name="T0" fmla="*/ 3313057 w 3524884"/>
              <a:gd name="T1" fmla="*/ 0 h 2117725"/>
              <a:gd name="T2" fmla="*/ 211471 w 3524884"/>
              <a:gd name="T3" fmla="*/ 0 h 2117725"/>
              <a:gd name="T4" fmla="*/ 162982 w 3524884"/>
              <a:gd name="T5" fmla="*/ 5591 h 2117725"/>
              <a:gd name="T6" fmla="*/ 118471 w 3524884"/>
              <a:gd name="T7" fmla="*/ 21519 h 2117725"/>
              <a:gd name="T8" fmla="*/ 79206 w 3524884"/>
              <a:gd name="T9" fmla="*/ 46512 h 2117725"/>
              <a:gd name="T10" fmla="*/ 46457 w 3524884"/>
              <a:gd name="T11" fmla="*/ 79299 h 2117725"/>
              <a:gd name="T12" fmla="*/ 21494 w 3524884"/>
              <a:gd name="T13" fmla="*/ 118610 h 2117725"/>
              <a:gd name="T14" fmla="*/ 5585 w 3524884"/>
              <a:gd name="T15" fmla="*/ 163173 h 2117725"/>
              <a:gd name="T16" fmla="*/ 0 w 3524884"/>
              <a:gd name="T17" fmla="*/ 211719 h 2117725"/>
              <a:gd name="T18" fmla="*/ 0 w 3524884"/>
              <a:gd name="T19" fmla="*/ 1905472 h 2117725"/>
              <a:gd name="T20" fmla="*/ 5585 w 3524884"/>
              <a:gd name="T21" fmla="*/ 1954017 h 2117725"/>
              <a:gd name="T22" fmla="*/ 21494 w 3524884"/>
              <a:gd name="T23" fmla="*/ 1998581 h 2117725"/>
              <a:gd name="T24" fmla="*/ 46457 w 3524884"/>
              <a:gd name="T25" fmla="*/ 2037891 h 2117725"/>
              <a:gd name="T26" fmla="*/ 79206 w 3524884"/>
              <a:gd name="T27" fmla="*/ 2070679 h 2117725"/>
              <a:gd name="T28" fmla="*/ 118471 w 3524884"/>
              <a:gd name="T29" fmla="*/ 2095672 h 2117725"/>
              <a:gd name="T30" fmla="*/ 162982 w 3524884"/>
              <a:gd name="T31" fmla="*/ 2111599 h 2117725"/>
              <a:gd name="T32" fmla="*/ 211471 w 3524884"/>
              <a:gd name="T33" fmla="*/ 2117191 h 2117725"/>
              <a:gd name="T34" fmla="*/ 3313057 w 3524884"/>
              <a:gd name="T35" fmla="*/ 2117191 h 2117725"/>
              <a:gd name="T36" fmla="*/ 3361546 w 3524884"/>
              <a:gd name="T37" fmla="*/ 2111599 h 2117725"/>
              <a:gd name="T38" fmla="*/ 3406057 w 3524884"/>
              <a:gd name="T39" fmla="*/ 2095672 h 2117725"/>
              <a:gd name="T40" fmla="*/ 3445322 w 3524884"/>
              <a:gd name="T41" fmla="*/ 2070679 h 2117725"/>
              <a:gd name="T42" fmla="*/ 3478071 w 3524884"/>
              <a:gd name="T43" fmla="*/ 2037891 h 2117725"/>
              <a:gd name="T44" fmla="*/ 3503035 w 3524884"/>
              <a:gd name="T45" fmla="*/ 1998581 h 2117725"/>
              <a:gd name="T46" fmla="*/ 3518944 w 3524884"/>
              <a:gd name="T47" fmla="*/ 1954017 h 2117725"/>
              <a:gd name="T48" fmla="*/ 3524529 w 3524884"/>
              <a:gd name="T49" fmla="*/ 1905472 h 2117725"/>
              <a:gd name="T50" fmla="*/ 3524529 w 3524884"/>
              <a:gd name="T51" fmla="*/ 211719 h 2117725"/>
              <a:gd name="T52" fmla="*/ 3518944 w 3524884"/>
              <a:gd name="T53" fmla="*/ 163173 h 2117725"/>
              <a:gd name="T54" fmla="*/ 3503035 w 3524884"/>
              <a:gd name="T55" fmla="*/ 118610 h 2117725"/>
              <a:gd name="T56" fmla="*/ 3478071 w 3524884"/>
              <a:gd name="T57" fmla="*/ 79299 h 2117725"/>
              <a:gd name="T58" fmla="*/ 3445322 w 3524884"/>
              <a:gd name="T59" fmla="*/ 46512 h 2117725"/>
              <a:gd name="T60" fmla="*/ 3406057 w 3524884"/>
              <a:gd name="T61" fmla="*/ 21519 h 2117725"/>
              <a:gd name="T62" fmla="*/ 3361546 w 3524884"/>
              <a:gd name="T63" fmla="*/ 5591 h 2117725"/>
              <a:gd name="T64" fmla="*/ 3313057 w 3524884"/>
              <a:gd name="T65" fmla="*/ 0 h 21177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524884"/>
              <a:gd name="T100" fmla="*/ 0 h 2117725"/>
              <a:gd name="T101" fmla="*/ 3524884 w 3524884"/>
              <a:gd name="T102" fmla="*/ 2117725 h 21177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524884" h="2117725">
                <a:moveTo>
                  <a:pt x="3313057" y="0"/>
                </a:moveTo>
                <a:lnTo>
                  <a:pt x="211471" y="0"/>
                </a:lnTo>
                <a:lnTo>
                  <a:pt x="162982" y="5591"/>
                </a:lnTo>
                <a:lnTo>
                  <a:pt x="118471" y="21519"/>
                </a:lnTo>
                <a:lnTo>
                  <a:pt x="79206" y="46512"/>
                </a:lnTo>
                <a:lnTo>
                  <a:pt x="46457" y="79299"/>
                </a:lnTo>
                <a:lnTo>
                  <a:pt x="21494" y="118610"/>
                </a:lnTo>
                <a:lnTo>
                  <a:pt x="5585" y="163173"/>
                </a:lnTo>
                <a:lnTo>
                  <a:pt x="0" y="211719"/>
                </a:lnTo>
                <a:lnTo>
                  <a:pt x="0" y="1905472"/>
                </a:lnTo>
                <a:lnTo>
                  <a:pt x="5585" y="1954017"/>
                </a:lnTo>
                <a:lnTo>
                  <a:pt x="21494" y="1998581"/>
                </a:lnTo>
                <a:lnTo>
                  <a:pt x="46457" y="2037891"/>
                </a:lnTo>
                <a:lnTo>
                  <a:pt x="79206" y="2070679"/>
                </a:lnTo>
                <a:lnTo>
                  <a:pt x="118471" y="2095672"/>
                </a:lnTo>
                <a:lnTo>
                  <a:pt x="162982" y="2111599"/>
                </a:lnTo>
                <a:lnTo>
                  <a:pt x="211471" y="2117191"/>
                </a:lnTo>
                <a:lnTo>
                  <a:pt x="3313057" y="2117191"/>
                </a:lnTo>
                <a:lnTo>
                  <a:pt x="3361546" y="2111599"/>
                </a:lnTo>
                <a:lnTo>
                  <a:pt x="3406057" y="2095672"/>
                </a:lnTo>
                <a:lnTo>
                  <a:pt x="3445322" y="2070679"/>
                </a:lnTo>
                <a:lnTo>
                  <a:pt x="3478071" y="2037891"/>
                </a:lnTo>
                <a:lnTo>
                  <a:pt x="3503035" y="1998581"/>
                </a:lnTo>
                <a:lnTo>
                  <a:pt x="3518944" y="1954017"/>
                </a:lnTo>
                <a:lnTo>
                  <a:pt x="3524529" y="1905472"/>
                </a:lnTo>
                <a:lnTo>
                  <a:pt x="3524529" y="211719"/>
                </a:lnTo>
                <a:lnTo>
                  <a:pt x="3518944" y="163173"/>
                </a:lnTo>
                <a:lnTo>
                  <a:pt x="3503035" y="118610"/>
                </a:lnTo>
                <a:lnTo>
                  <a:pt x="3478071" y="79299"/>
                </a:lnTo>
                <a:lnTo>
                  <a:pt x="3445322" y="46512"/>
                </a:lnTo>
                <a:lnTo>
                  <a:pt x="3406057" y="21519"/>
                </a:lnTo>
                <a:lnTo>
                  <a:pt x="3361546" y="5591"/>
                </a:lnTo>
                <a:lnTo>
                  <a:pt x="3313057" y="0"/>
                </a:lnTo>
                <a:close/>
              </a:path>
            </a:pathLst>
          </a:custGeom>
          <a:solidFill>
            <a:srgbClr val="52B695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4" name="object 7"/>
          <p:cNvSpPr txBox="1">
            <a:spLocks noChangeArrowheads="1"/>
          </p:cNvSpPr>
          <p:nvPr/>
        </p:nvSpPr>
        <p:spPr bwMode="auto">
          <a:xfrm>
            <a:off x="6337300" y="1873250"/>
            <a:ext cx="3505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22860" rIns="0" bIns="0">
            <a:spAutoFit/>
          </a:bodyPr>
          <a:lstStyle/>
          <a:p>
            <a:pPr marL="11113" algn="ctr">
              <a:lnSpc>
                <a:spcPts val="1900"/>
              </a:lnSpc>
              <a:spcBef>
                <a:spcPts val="175"/>
              </a:spcBef>
            </a:pPr>
            <a:r>
              <a:rPr lang="ru-RU" sz="1600">
                <a:solidFill>
                  <a:srgbClr val="FFFFFF"/>
                </a:solidFill>
                <a:latin typeface="Verdana" pitchFamily="34" charset="0"/>
              </a:rPr>
              <a:t>Постановление Правительства  РФ от </a:t>
            </a:r>
            <a:r>
              <a:rPr lang="ru-RU" sz="1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24.12.2021 </a:t>
            </a:r>
            <a:r>
              <a:rPr lang="ru-RU" sz="1600">
                <a:solidFill>
                  <a:srgbClr val="FFFFFF"/>
                </a:solidFill>
                <a:latin typeface="Verdana" pitchFamily="34" charset="0"/>
              </a:rPr>
              <a:t>№ </a:t>
            </a:r>
            <a:r>
              <a:rPr lang="ru-RU" sz="1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2464 </a:t>
            </a:r>
          </a:p>
          <a:p>
            <a:pPr marL="11113" algn="ctr">
              <a:lnSpc>
                <a:spcPts val="1900"/>
              </a:lnSpc>
              <a:spcBef>
                <a:spcPts val="175"/>
              </a:spcBef>
            </a:pPr>
            <a:r>
              <a:rPr lang="ru-RU" sz="1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sz="1600">
                <a:solidFill>
                  <a:srgbClr val="FFFFFF"/>
                </a:solidFill>
                <a:latin typeface="Verdana" pitchFamily="34" charset="0"/>
              </a:rPr>
              <a:t>О</a:t>
            </a:r>
            <a:endParaRPr lang="ru-RU" sz="1600">
              <a:latin typeface="Verdana" pitchFamily="34" charset="0"/>
            </a:endParaRPr>
          </a:p>
          <a:p>
            <a:pPr marL="11113" algn="ctr">
              <a:lnSpc>
                <a:spcPts val="1900"/>
              </a:lnSpc>
              <a:spcBef>
                <a:spcPts val="113"/>
              </a:spcBef>
            </a:pPr>
            <a:r>
              <a:rPr lang="ru-RU" sz="1600">
                <a:solidFill>
                  <a:srgbClr val="FFFFFF"/>
                </a:solidFill>
                <a:latin typeface="Verdana" pitchFamily="34" charset="0"/>
              </a:rPr>
              <a:t>порядке обучения по охране  труда и проверки знания  требований охраны труда</a:t>
            </a:r>
            <a:r>
              <a:rPr lang="ru-RU" sz="1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»</a:t>
            </a:r>
            <a:endParaRPr lang="ru-RU" sz="16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5" name="object 9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34E9B191-C7BD-45AB-BE27-98D45BE27A40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2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0650" y="4862513"/>
            <a:ext cx="3219450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dirty="0" err="1">
                <a:latin typeface="+mj-lt"/>
              </a:rPr>
              <a:t>c</a:t>
            </a:r>
            <a:r>
              <a:rPr lang="ru-RU" sz="2000" dirty="0">
                <a:latin typeface="+mj-lt"/>
              </a:rPr>
              <a:t> 01.09.2022 по </a:t>
            </a:r>
            <a:r>
              <a:rPr lang="ru-RU" sz="2000" dirty="0">
                <a:latin typeface="+mj-lt"/>
                <a:ea typeface="Verdana" pitchFamily="34" charset="0"/>
                <a:cs typeface="Courier New" pitchFamily="49" charset="0"/>
              </a:rPr>
              <a:t> </a:t>
            </a:r>
            <a:r>
              <a:rPr lang="ru-RU" sz="2000" dirty="0">
                <a:latin typeface="+mj-lt"/>
              </a:rPr>
              <a:t>01.09.2026</a:t>
            </a:r>
          </a:p>
        </p:txBody>
      </p:sp>
      <p:pic>
        <p:nvPicPr>
          <p:cNvPr id="410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3594100" y="8826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155700" y="4845050"/>
            <a:ext cx="32004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000" dirty="0">
                <a:latin typeface="+mj-lt"/>
              </a:rPr>
              <a:t>c 0</a:t>
            </a:r>
            <a:r>
              <a:rPr lang="ru-RU" sz="2000" dirty="0">
                <a:latin typeface="+mj-lt"/>
              </a:rPr>
              <a:t>5</a:t>
            </a:r>
            <a:r>
              <a:rPr lang="en-US" sz="2000" dirty="0">
                <a:latin typeface="+mj-lt"/>
              </a:rPr>
              <a:t>.0</a:t>
            </a:r>
            <a:r>
              <a:rPr lang="ru-RU" sz="2000" dirty="0">
                <a:latin typeface="+mj-lt"/>
              </a:rPr>
              <a:t>3</a:t>
            </a:r>
            <a:r>
              <a:rPr lang="en-US" sz="2000" dirty="0">
                <a:latin typeface="+mj-lt"/>
              </a:rPr>
              <a:t>.20</a:t>
            </a:r>
            <a:r>
              <a:rPr lang="ru-RU" sz="2000" dirty="0">
                <a:latin typeface="+mj-lt"/>
              </a:rPr>
              <a:t>03 по</a:t>
            </a:r>
            <a:r>
              <a:rPr lang="ru-RU" sz="2000" dirty="0">
                <a:latin typeface="+mj-lt"/>
                <a:ea typeface="Verdana" pitchFamily="34" charset="0"/>
                <a:cs typeface="Courier New" pitchFamily="49" charset="0"/>
              </a:rPr>
              <a:t> </a:t>
            </a:r>
            <a:r>
              <a:rPr lang="ru-RU" sz="2000" dirty="0">
                <a:latin typeface="+mj-lt"/>
              </a:rPr>
              <a:t>01.09.2022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3397250"/>
            <a:ext cx="7607300" cy="75148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2400" spc="-15" dirty="0">
                <a:solidFill>
                  <a:schemeClr val="tx1"/>
                </a:solidFill>
              </a:rPr>
              <a:t>ИНСТРУКТАЖ ПО ОХРАНЕ ТРУДА НА РАБОЧЕМ МЕСТЕ: ПОВТОРНЫЙ</a:t>
            </a:r>
            <a:r>
              <a:rPr sz="2400" spc="-25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ИНСТРУКТАЖ</a:t>
            </a:r>
            <a:r>
              <a:rPr sz="2400" spc="-35" dirty="0">
                <a:solidFill>
                  <a:schemeClr val="tx1"/>
                </a:solidFill>
              </a:rPr>
              <a:t> </a:t>
            </a:r>
            <a:r>
              <a:rPr sz="2400" spc="-10" dirty="0">
                <a:solidFill>
                  <a:schemeClr val="tx1"/>
                </a:solidFill>
              </a:rPr>
              <a:t>ПО</a:t>
            </a:r>
            <a:r>
              <a:rPr sz="2400" spc="-30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ОХРАНЕ</a:t>
            </a:r>
            <a:r>
              <a:rPr sz="2400" spc="-25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ТРУДА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4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21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" y="120650"/>
            <a:ext cx="859971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317500" y="654050"/>
          <a:ext cx="10121899" cy="6240907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782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82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Категории лиц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проходящих  инструктаж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работники, проходящие первичный инструктаж по охране труда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работники, проходящие первичный инструктаж по охране труда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Время проведения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в течение самостоятельной работы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в течение самостоятельной работы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Периодичность  проведения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реже 1 раза в 6 месяцев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реже 1 раза в 6 месяцев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7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Возможность освобождения от прохождения инструктажа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да, работники, освобожденные от  прохождения первичного инструктажа по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охране труда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да, работники, освобожденные от  прохождения первичного инструктажа по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охране труда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7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Лицо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проводящее  инструктаж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непосредственный руководитель (производитель)  работ (мастер,  прораб,  преподаватель и так далее)</a:t>
                      </a:r>
                    </a:p>
                    <a:p>
                      <a:pPr marL="4763" marR="0" lvl="0" indent="0" algn="l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3429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непосредственный  руководитель  работника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0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Документ, на основании которого проводится инструктаж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программа первичного  инструктажа по охране труда, утвержденная работодателем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инструкция по охране труда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Содержание инструктажа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проводится в объеме мероприятий и требований  охраны труда, содержащихся в инструкциях и  правилах по охране труда, разрабатываемых  работодателем, и включает в том числе вопросы оказания первой помощи пострадавшим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22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20650"/>
            <a:ext cx="457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165100" y="577851"/>
          <a:ext cx="10121899" cy="607910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450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7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Необходимость проверки знаний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Да, устная проверка приобретенных работником знаний и навыков безопасных приемов работы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Да, проверка знания требований охраны труда, форма проведения которой определяется локальными нормативными актами работодателя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Форма 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журнал регистрации инструктажа по охране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порядок регистрации и форма документирования утверждается работодателем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Содержание формы 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80975">
                        <a:spcBef>
                          <a:spcPts val="288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дата проведения инструктажа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lnSpc>
                          <a:spcPct val="108000"/>
                        </a:lnSpc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фамилия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имя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отчество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наличии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lnSpc>
                          <a:spcPct val="116000"/>
                        </a:lnSpc>
                        <a:spcBef>
                          <a:spcPts val="25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профессия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должность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инструктаж по 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число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месяц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год рождения 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вид инструктажа по охране труда;</a:t>
                      </a:r>
                    </a:p>
                    <a:p>
                      <a:pPr marL="193675" indent="-180975">
                        <a:buFont typeface="Trebuchet MS" pitchFamily="34" charset="0"/>
                        <a:buAutoNum type="arabicParenR" startAt="6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фамилия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имя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отчество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наличии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профессия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должность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проводившего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 eaLnBrk="1" hangingPunct="1">
                        <a:spcBef>
                          <a:spcPts val="100"/>
                        </a:spcBef>
                        <a:buFont typeface="Trebuchet MS" pitchFamily="34" charset="0"/>
                        <a:buAutoNum type="arabicParenR" startAt="6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наименование локального акта (локальных актов), в объеме требований которого проведен инструктаж по охране труда;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rebuchet MS" pitchFamily="34" charset="0"/>
                        <a:cs typeface="Trebuchet MS" pitchFamily="34" charset="0"/>
                      </a:endParaRPr>
                    </a:p>
                    <a:p>
                      <a:pPr marL="241300" indent="-228600">
                        <a:spcBef>
                          <a:spcPts val="100"/>
                        </a:spcBef>
                        <a:buFont typeface="Trebuchet MS" pitchFamily="34" charset="0"/>
                        <a:buAutoNum type="arabicParenR" startAt="8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подпись работника, проводившего инструктаж по охране труда;</a:t>
                      </a:r>
                    </a:p>
                    <a:p>
                      <a:pPr marL="2413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arenR" startAt="8"/>
                        <a:tabLst>
                          <a:tab pos="1936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подпись работника, прошедшего инструктаж по охране труда.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3397250"/>
            <a:ext cx="7607300" cy="75148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2400" spc="-15" dirty="0">
                <a:solidFill>
                  <a:schemeClr val="tx1"/>
                </a:solidFill>
              </a:rPr>
              <a:t>ИНСТРУКТАЖ ПО ОХРАНЕ ТРУДА НА РАБОЧЕМ МЕСТЕ: ВНЕПЛАНОВЫЙ</a:t>
            </a:r>
            <a:r>
              <a:rPr sz="2400" spc="-25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ИНСТРУКТАЖ</a:t>
            </a:r>
            <a:r>
              <a:rPr sz="2400" spc="-35" dirty="0">
                <a:solidFill>
                  <a:schemeClr val="tx1"/>
                </a:solidFill>
              </a:rPr>
              <a:t> </a:t>
            </a:r>
            <a:r>
              <a:rPr sz="2400" spc="-10" dirty="0">
                <a:solidFill>
                  <a:schemeClr val="tx1"/>
                </a:solidFill>
              </a:rPr>
              <a:t>ПО</a:t>
            </a:r>
            <a:r>
              <a:rPr sz="2400" spc="-30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ОХРАНЕ</a:t>
            </a:r>
            <a:r>
              <a:rPr sz="2400" spc="-25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ТРУДА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4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24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20650"/>
            <a:ext cx="457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41300" y="425450"/>
          <a:ext cx="10121899" cy="652081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688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81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Категории лиц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проходящих  инструктаж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5000"/>
                        </a:lnSpc>
                        <a:spcBef>
                          <a:spcPts val="50"/>
                        </a:spcBef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Неограниченный круг работников организации: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5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введении в действие новых или изменении  законодательных и иных нормативных правовых актов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содержащих требования охраны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а также инструкций  по охране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изменении технологических процессов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замене или  модернизации оборудования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приспособлений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инструмента и других факторов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влияющих на  безопасность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нарушении работниками требований охраны труда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если эти нарушения создали реальную угрозу наступления  тяжких последствий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несчастный случай на производстве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авария и т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.);</a:t>
                      </a:r>
                    </a:p>
                    <a:p>
                      <a:pPr marL="12700">
                        <a:spcBef>
                          <a:spcPts val="25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по требованию должностных лиц органов государственного надзора и контроля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2700"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перерывах в работе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для работ с вредными и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или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опасными условиями </a:t>
                      </a:r>
                      <a:r>
                        <a:rPr lang="ru-RU" sz="1300" baseline="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-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более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30 к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алендарных дней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а для  остальных работ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-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более двух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месяцев);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12700">
                        <a:spcBef>
                          <a:spcPts val="15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+mn-cs"/>
                        </a:rPr>
                        <a:t>по решению работодателя (или уполномоченного им лица).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Неограниченный круг работников организации в случаях,  обусловленных:</a:t>
                      </a:r>
                    </a:p>
                    <a:p>
                      <a:pPr marL="12700">
                        <a:lnSpc>
                          <a:spcPct val="107000"/>
                        </a:lnSpc>
                        <a:spcBef>
                          <a:spcPts val="15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изменениями в эксплуатации оборудования, технологических  процессах, использовании сырья и материалов, влияющими на  безопасность труда;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изменениями должностных (функциональных) обязанностей  работников, непосредственно связанных с осуществлением  производственной деятельности, влияющими на безопасность  труда;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изменениями нормативных правовых актов, содержащих  государственные нормативные требования охраны труда,  затрагивающими непосредственно трудовые функции работника, а  также изменениями локальных нормативных актов организации,  затрагивающими требования охраны труда в организации; 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выявлением дополнительных к имеющимся на рабочем месте  производственных факторов и источников опасности в рамках  проведения СОУТ и ОПР соответственно, представляющих угрозу  жизни и здоровью работников;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требованиями должностных лиц федеральной инспекции труда при  установлении нарушений требований охраны труда; 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произошедшими авариями и несчастными случаями на  производстве;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перерывом в работе продолжительностью более 60;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решением работодателя.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3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Время проведения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>
                          <a:solidFill>
                            <a:schemeClr val="tx1"/>
                          </a:solidFill>
                          <a:latin typeface="+mn-lt"/>
                        </a:rPr>
                        <a:t>в течение самостоятельной работы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>
                          <a:solidFill>
                            <a:schemeClr val="tx1"/>
                          </a:solidFill>
                          <a:latin typeface="+mn-lt"/>
                        </a:rPr>
                        <a:t>в течение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 самостоятельной работы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25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900" y="273050"/>
            <a:ext cx="1164771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146784"/>
              </p:ext>
            </p:extLst>
          </p:nvPr>
        </p:nvGraphicFramePr>
        <p:xfrm>
          <a:off x="241300" y="1111250"/>
          <a:ext cx="10121899" cy="5932678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782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7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Периодичность  проведения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регламентирована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 сроки, указанные локальном нормативном акте работодателя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7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Возможность освобождения от прохождения инструктажа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6000"/>
                        </a:lnSpc>
                        <a:spcBef>
                          <a:spcPts val="150"/>
                        </a:spcBef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Внеплановый инструктаж по охране труда при изменениях в нормативных  правовых актах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содержащих государственные нормативные требования  охраны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может не проводиться в случае проведения внепланового  обучения по охране труда по аналогичному основанию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.</a:t>
                      </a:r>
                    </a:p>
                    <a:p>
                      <a:pPr marL="12700">
                        <a:spcBef>
                          <a:spcPts val="25"/>
                        </a:spcBef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rebuchet MS" pitchFamily="34" charset="0"/>
                        <a:cs typeface="Trebuchet MS" pitchFamily="34" charset="0"/>
                      </a:endParaRPr>
                    </a:p>
                    <a:p>
                      <a:pPr marL="12700">
                        <a:lnSpc>
                          <a:spcPct val="104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Перечень работников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для которых необходимо проведение внепланового  инструктажа по охране труда в связи с аварией или несчастным случаем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определяется работодателем и должен включать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: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руководителей и иных работников структурного подразделения, в котором произошли авария и (или) несчастный случай на производстве;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руководителей и работников иных структурных подразделений, в которых возможно происшествие аналогичной аварии и (или) несчастного случая на производстве.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26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794466"/>
              </p:ext>
            </p:extLst>
          </p:nvPr>
        </p:nvGraphicFramePr>
        <p:xfrm>
          <a:off x="317500" y="1187450"/>
          <a:ext cx="10121899" cy="424053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782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82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Лицо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проводящее  инструктаж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непосредственный руководитель (производитель)  работ (мастер,  прораб,  преподаватель и так далее)</a:t>
                      </a:r>
                    </a:p>
                  </a:txBody>
                  <a:tcPr marL="0" marR="0" marT="3429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непосредственный  руководитель  работника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0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Документ, на основании которого проводится инструктаж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определен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определяется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работодателем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Содержание инструктажа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проводится в объеме мероприятий и требований  охраны труда,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указанных в локальном акте работодателя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Необходимость проверки знаний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Да, устная проверка приобретенных работником знаний и навыков безопасных приемов работы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Да, проверка знания требований охраны труда, форма проведения которой определяется локальными нормативными актами работодателя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27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" y="120650"/>
            <a:ext cx="859971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317500" y="501650"/>
          <a:ext cx="10121899" cy="6470841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782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82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Форма 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журнал регистрации инструктажа по охране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порядок регистрации и форма документирования утверждается работодателем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Содержание формы 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80975">
                        <a:spcBef>
                          <a:spcPts val="288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дата проведения инструктажа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lnSpc>
                          <a:spcPct val="108000"/>
                        </a:lnSpc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фамилия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имя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отчество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наличии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lnSpc>
                          <a:spcPct val="116000"/>
                        </a:lnSpc>
                        <a:spcBef>
                          <a:spcPts val="25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профессия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должность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инструктаж по 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число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месяц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год рождения 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вид инструктажа по охране труда;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причина проведения инструктажа по охране труда;</a:t>
                      </a:r>
                    </a:p>
                    <a:p>
                      <a:pPr marL="193675" indent="-180975">
                        <a:buFont typeface="Trebuchet MS" pitchFamily="34" charset="0"/>
                        <a:buNone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7) фамилия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имя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отчество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наличии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профессия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должность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проводившего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 eaLnBrk="1" hangingPunct="1">
                        <a:spcBef>
                          <a:spcPts val="100"/>
                        </a:spcBef>
                        <a:buFont typeface="Trebuchet MS" pitchFamily="34" charset="0"/>
                        <a:buNone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8) наименование локального акта (локальных актов), в объеме требований которого проведен инструктаж по охране труда;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rebuchet MS" pitchFamily="34" charset="0"/>
                        <a:cs typeface="Trebuchet MS" pitchFamily="34" charset="0"/>
                      </a:endParaRPr>
                    </a:p>
                    <a:p>
                      <a:pPr marL="241300" indent="-228600">
                        <a:spcBef>
                          <a:spcPts val="100"/>
                        </a:spcBef>
                        <a:buFont typeface="Trebuchet MS" pitchFamily="34" charset="0"/>
                        <a:buNone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9) подпись работника, проводившего инструктаж по охране труда;</a:t>
                      </a:r>
                    </a:p>
                    <a:p>
                      <a:pPr marL="2413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None/>
                        <a:tabLst>
                          <a:tab pos="1936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10) подпись работника, прошедшего инструктаж по охране труда.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3397250"/>
            <a:ext cx="7607300" cy="382156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2400" spc="-15" dirty="0">
                <a:solidFill>
                  <a:schemeClr val="tx1"/>
                </a:solidFill>
              </a:rPr>
              <a:t>ЦЕЛЕВОЙ ИНСТРУКТАЖ ПО ОХРАНЕ ТРУДА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4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29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20650"/>
            <a:ext cx="457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47250"/>
              </p:ext>
            </p:extLst>
          </p:nvPr>
        </p:nvGraphicFramePr>
        <p:xfrm>
          <a:off x="241300" y="425450"/>
          <a:ext cx="10121899" cy="6506464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830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81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Категории лиц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проходящих  инструктаж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5000"/>
                        </a:lnSpc>
                        <a:spcBef>
                          <a:spcPts val="50"/>
                        </a:spcBef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Неограниченный круг работников организации: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выполнении разовых работ;</a:t>
                      </a:r>
                    </a:p>
                    <a:p>
                      <a:pPr marL="12700"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ликвидации последствий аварий, стихийных бедствий;</a:t>
                      </a:r>
                    </a:p>
                    <a:p>
                      <a:pPr marL="12700"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выполнении работ, на которые оформляются наряд-допуск, разрешение или другие специальные  документы;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проведении в организации массовых  мероприятий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50"/>
                        </a:spcBef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Неограниченный круг работников организации в случаях,  обусловленных:</a:t>
                      </a:r>
                    </a:p>
                    <a:p>
                      <a:pPr marL="12700"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перед проведением работ, выполнение которых допускается только под непрерывным контролем работодателя, работ повышенной опасности, в том числе работ, на производство которых в соответствии с нормативными правовыми актами требуется оформление наряда-допуска и других распорядительных документов на производство работ; </a:t>
                      </a:r>
                    </a:p>
                    <a:p>
                      <a:pPr marL="12700"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перед выполнением работ на объектах повышенной опасности, а также непосредственно на проезжей части автомобильных дорог или железнодорожных путях, связанных с прямыми обязанностями работника, на которых требуется соблюдение дополнительных требований охраны труда; </a:t>
                      </a:r>
                    </a:p>
                    <a:p>
                      <a:pPr marL="12700"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перед выполнением работ, не относящихся к основному технологическому процессу и не предусмотренных должностными (производственными) инструкциями, в том числе вне цеха, участка, погрузочно-разгрузочных работ, работ по уборке территорий, работ на проезжей части дорог и на железнодорожных путях; </a:t>
                      </a:r>
                    </a:p>
                    <a:p>
                      <a:pPr marL="12700"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перед выполнением работ по ликвидации последствий чрезвычайных ситуаций; </a:t>
                      </a:r>
                    </a:p>
                    <a:p>
                      <a:pPr marL="12700"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в иных случаях, установленных работодателем.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273050"/>
            <a:ext cx="6553200" cy="320675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000" spc="-5" dirty="0">
                <a:solidFill>
                  <a:schemeClr val="tx1"/>
                </a:solidFill>
              </a:rPr>
              <a:t>Статус </a:t>
            </a:r>
            <a:r>
              <a:rPr sz="2000" dirty="0">
                <a:solidFill>
                  <a:schemeClr val="tx1"/>
                </a:solidFill>
              </a:rPr>
              <a:t>и </a:t>
            </a:r>
            <a:r>
              <a:rPr sz="2000" spc="-5" dirty="0">
                <a:solidFill>
                  <a:schemeClr val="tx1"/>
                </a:solidFill>
              </a:rPr>
              <a:t>сфера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действия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нормативного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правового акта</a:t>
            </a:r>
          </a:p>
        </p:txBody>
      </p:sp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3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066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3517900" y="7302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698500" y="958850"/>
          <a:ext cx="9372600" cy="595312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1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Статус  регламентирующего  документа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Совместный нормативный правовой  акт двух федеральных органов  исполнительной власти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Нормативный правовой акт Правительства Российской  Федерации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5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Сфера действия  документа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федеральные органы  исполнительной власти;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органы исполнительной власти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субъектов Российской Федерации;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органы местного самоуправления; 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работодатели организаций  независимо от их организационно-  правовых форм и форм  собственности;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работодатели - физические лица;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работники, заключившие трудовой  договор с работодателем.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работодатели организаций всех форм собственности и  организационно-правовых форм, в том числе 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микропредприятий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работники, заключившие трудовой договор с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работодателем;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организации и индивидуальные предприниматели,  оказывающие услуги по обучению работодателей и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работников вопросам охраны труда.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!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Не распространяется на работников организаций в сфере  электроэнергетики и теплоснабжения в случае, если  обучение по охране труда проводится в рамках  подготовки таких работников к аттестации в области (по вопросам)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безопасности или подготовки и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подтверждения готовности к работе.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	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>
            <a:off x="774700" y="3016250"/>
            <a:ext cx="929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30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499" y="120650"/>
            <a:ext cx="87085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41300" y="577850"/>
          <a:ext cx="10121899" cy="6379365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782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Время проведения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в течение самостоятельной работы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в течение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самостоятельной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работы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9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Периодичность  проведения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регламентирована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регламентирована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32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Возможность освобождения от прохождения инструктажа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необходимость проведения целевого инструктажа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 охране труда перед началом периодически  повторяющихся работ повышенной опасности, которые являются  неотъемлемой частью действующего технологического процесса,  характеризуются постоянством места, условий и характера работ,  применением средств коллективной защиты, определенным и постоянным составом квалифицированных исполнителей,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определяется работодателем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90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Лицо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проводящее  инструктаж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непосредственный руководитель (производитель)  работ (мастер,  прораб,  преподаватель и так далее)</a:t>
                      </a:r>
                    </a:p>
                  </a:txBody>
                  <a:tcPr marL="0" marR="0" marT="3429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непосредственный  руководитель  работ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При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выполнении работ по ликвидации последствий чрезвычайных ситуаций целевой инструктаж по охране труда проводится руководителем работ по ликвидации последствий чрезвычайной ситуации в оперативном порядке.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31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317500" y="577850"/>
          <a:ext cx="10121899" cy="640080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782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Документ, на основании которого проводится инструктаж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определяется работодателем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70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Содержание инструктажа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проводится в объеме требований охраны труда,  предъявляемых к запланированным работам  (мероприятиям), указанных в локальном  нормативном акте работодателя, и содержит  вопросы оказания первой помощи  пострадавшим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5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Необходимость проверки знаний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да, устная проверка приобретенных работником знаний и навыков безопасных приемов работы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да, проверка знания требований охраны труда, форма проведения которой определяется локальными нормативными актами работодателя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9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Форма 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журнал регистрации инструктажа по охране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порядок регистрации и форма документирования утверждается работодателем;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при выполнении работ повышенной опасности, на которые требуется оформление наряда-допуска, оформляется в порядке, установленном нормативными правовыми актами, содержащими государственные нормативные требования охраны труда и регламентирующими организацию и производство работ повышенной опасности, в том числе перечень записей в наряде-допуске.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1206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32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64114"/>
              </p:ext>
            </p:extLst>
          </p:nvPr>
        </p:nvGraphicFramePr>
        <p:xfrm>
          <a:off x="317500" y="501650"/>
          <a:ext cx="10121899" cy="691476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118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1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92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Содержание формы 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80975">
                        <a:spcBef>
                          <a:spcPts val="288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дата проведения инструктажа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lnSpc>
                          <a:spcPct val="108000"/>
                        </a:lnSpc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фамилия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имя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отчество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наличии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lnSpc>
                          <a:spcPct val="116000"/>
                        </a:lnSpc>
                        <a:spcBef>
                          <a:spcPts val="25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профессия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должность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инструктаж по 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число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месяц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год рождения 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прошедшего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вид инструктажа по охране труда;</a:t>
                      </a:r>
                    </a:p>
                    <a:p>
                      <a:pPr marL="193675" indent="-180975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19367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причина проведения инструктажа по охране труда;</a:t>
                      </a:r>
                    </a:p>
                    <a:p>
                      <a:pPr marL="193675" indent="-180975">
                        <a:buFont typeface="Trebuchet MS" pitchFamily="34" charset="0"/>
                        <a:buNone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7) фамилия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имя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отчество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при наличии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профессия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должность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работника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проводившего инструктаж по охране труда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rebuchet MS" pitchFamily="34" charset="0"/>
                          <a:cs typeface="Trebuchet MS" pitchFamily="34" charset="0"/>
                        </a:rPr>
                        <a:t>;</a:t>
                      </a:r>
                    </a:p>
                    <a:p>
                      <a:pPr marL="193675" indent="-180975" eaLnBrk="1" hangingPunct="1">
                        <a:spcBef>
                          <a:spcPts val="100"/>
                        </a:spcBef>
                        <a:buFont typeface="Trebuchet MS" pitchFamily="34" charset="0"/>
                        <a:buNone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8) наименование локального акта (локальных актов), в объеме требований которого проведен инструктаж по охране труда;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rebuchet MS" pitchFamily="34" charset="0"/>
                        <a:cs typeface="Trebuchet MS" pitchFamily="34" charset="0"/>
                      </a:endParaRPr>
                    </a:p>
                    <a:p>
                      <a:pPr marL="241300" indent="-228600">
                        <a:spcBef>
                          <a:spcPts val="100"/>
                        </a:spcBef>
                        <a:buFont typeface="Trebuchet MS" pitchFamily="34" charset="0"/>
                        <a:buNone/>
                        <a:tabLst>
                          <a:tab pos="1936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9) подпись работника, проводившего инструктаж по охране труда;</a:t>
                      </a:r>
                    </a:p>
                    <a:p>
                      <a:pPr marL="2413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None/>
                        <a:tabLst>
                          <a:tab pos="1936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10) подпись работника, прошедшего инструктаж по охране труда.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Проведение целевого инструктажа по охране труда при выполнении работ повышенной опасности, на  которые требуется оформление наряда-допуска, оформляется в порядке, установленном нормативными  правовыми актами, регламентирующими организацию и производство работ повышенной опасности, в том  числе перечень записей в наряде-допуске.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При выполнении работ по ликвидации последствий чрезвычайных ситуаций допускается проведение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целевого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инструктажа по охране труда без регистрации записей о его прохождении.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2413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None/>
                        <a:tabLst>
                          <a:tab pos="1936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1206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3397250"/>
            <a:ext cx="7607300" cy="382156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2400" spc="-15" dirty="0">
                <a:solidFill>
                  <a:schemeClr val="tx1"/>
                </a:solidFill>
              </a:rPr>
              <a:t>ПРОВЕДЕНИЕ СТАЖИРОВКИ НА РАБОЧЕМ МЕСТЕ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4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34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19891"/>
              </p:ext>
            </p:extLst>
          </p:nvPr>
        </p:nvGraphicFramePr>
        <p:xfrm>
          <a:off x="317500" y="654050"/>
          <a:ext cx="10134600" cy="6370869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1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Определение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отсутствует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стажировка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по охране труда на рабочем месте проводится в целях  приобретения работниками практических навыков безопасных методов  и приемов выполнения работ в процессе трудовой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21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Объем работ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лица, принимаемые на работу с вредными и (или) опасными условиями труда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3357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Перечень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профессий и должностей работников, которым необходимо пройти стажировку на рабочем месте, устанавливается работодателем с  учетом мнения профсоюзного или иного уполномоченного работниками органа (при наличии). Обязательному включению в указанный перечень подлежат наименования профессий и должностей работников,  выполняющих работы повышенной опасности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4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Планирование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Перечень профессий и должностей работников, которым необходимо пройти стажировку на рабочем месте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Технологический процесс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indent="-134938">
                        <a:spcBef>
                          <a:spcPts val="288"/>
                        </a:spcBef>
                        <a:buFont typeface="Wingdings" pitchFamily="2" charset="2"/>
                        <a:buChar char="ü"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стажировки на рабочем месте;</a:t>
                      </a:r>
                    </a:p>
                    <a:p>
                      <a:pPr marL="12700" indent="-134938">
                        <a:lnSpc>
                          <a:spcPct val="113000"/>
                        </a:lnSpc>
                        <a:spcBef>
                          <a:spcPts val="25"/>
                        </a:spcBef>
                        <a:buFont typeface="Wingdings" pitchFamily="2" charset="2"/>
                        <a:buChar char="ü"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программ стажировки на рабочем месте (иных локальных  актов, определяющих содержание стажировки);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стажировки на рабочем месте;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документирование стажировки на рабочем месте.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06880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Взаимосвязь с  другими процессами  СУОТ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предусмотрена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 работников при осуществлении  технологических процессов: перечень работ повышенной опасности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1968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35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317500" y="654050"/>
          <a:ext cx="10134600" cy="6594681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91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9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8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Электронный  документооборот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предусмотрен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возможен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8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Ведение реестров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предусмотрено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предусмотрено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Время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до допуска к самостоятельной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работе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до допуска к самостоятельной работе после успешного  прохождения инструктажа по охране труда и обучения  требованиям охраны труда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8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Периодичность проведения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однократно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indent="-134938">
                        <a:spcBef>
                          <a:spcPts val="288"/>
                        </a:spcBef>
                        <a:buFont typeface="Wingdings" pitchFamily="2" charset="2"/>
                        <a:buNone/>
                        <a:tabLst>
                          <a:tab pos="1933575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однократно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Лицо, проводящее  стажировку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определено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работники организации, назначенные ответственными  за организацию и проведение стажировки на рабочем  месте локальным нормативным актом работодателя и  прошедшие обучение по охране труда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Документ, на  основании которого  проводится  стажировка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определен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программа стажировки на рабочем месте  или иной локальный нормативный акт работодателя,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включающий в себя отработку практических навыков выполнения работ с использованием знаний и умений, полученных в рамках обучения требованиям охраны труда, утвержденные работодателем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с учетом мнения профсоюзного или иного  уполномоченного работниками органа (при  наличии)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9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Содержание  стажировки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определено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отработка практических навыков выполнения работ с использованием знаний и умений, полученных в рамках обучения требованиям по охране труда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1968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36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63444"/>
              </p:ext>
            </p:extLst>
          </p:nvPr>
        </p:nvGraphicFramePr>
        <p:xfrm>
          <a:off x="241300" y="882650"/>
          <a:ext cx="10134600" cy="6019801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40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9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Продолжительность стажировки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определена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не менее 2 смен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9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Необходимость проверки знаний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определена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требуется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9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Форма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определена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определяется работодателем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9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Содержание документирования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определено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indent="-271463">
                        <a:lnSpc>
                          <a:spcPct val="115000"/>
                        </a:lnSpc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количество смен стажировки на рабочем  месте;</a:t>
                      </a:r>
                    </a:p>
                    <a:p>
                      <a:pPr marL="282575" indent="-271463">
                        <a:lnSpc>
                          <a:spcPct val="106000"/>
                        </a:lnSpc>
                        <a:spcBef>
                          <a:spcPts val="125"/>
                        </a:spcBef>
                        <a:buFont typeface="Trebuchet MS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период проведения стажировки на рабочем  месте;</a:t>
                      </a:r>
                    </a:p>
                    <a:p>
                      <a:pPr marL="282575" indent="-271463">
                        <a:lnSpc>
                          <a:spcPct val="110000"/>
                        </a:lnSpc>
                        <a:spcBef>
                          <a:spcPts val="63"/>
                        </a:spcBef>
                        <a:buFont typeface="Trebuchet MS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фамилия, имя, отчество (при наличии),  профессия (должность), подпись лица,  прошедшего стажировку на рабочем месте;</a:t>
                      </a:r>
                    </a:p>
                    <a:p>
                      <a:pPr marL="282575" indent="-271463">
                        <a:lnSpc>
                          <a:spcPct val="110000"/>
                        </a:lnSpc>
                        <a:spcBef>
                          <a:spcPts val="38"/>
                        </a:spcBef>
                        <a:buFont typeface="Trebuchet MS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фамилия, имя, отчество (при наличии),  профессия (должность), подпись лица,  проводившего стажировку на рабочем месте;</a:t>
                      </a:r>
                    </a:p>
                    <a:p>
                      <a:pPr marL="282575" indent="-271463">
                        <a:lnSpc>
                          <a:spcPct val="106000"/>
                        </a:lnSpc>
                        <a:spcBef>
                          <a:spcPts val="125"/>
                        </a:spcBef>
                        <a:buFont typeface="Trebuchet MS" pitchFamily="34" charset="0"/>
                        <a:buAutoNum type="arabicParenR"/>
                        <a:tabLst>
                          <a:tab pos="282575" algn="l"/>
                          <a:tab pos="284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дата допуска работника к самостоятельной  работе</a:t>
                      </a:r>
                    </a:p>
                    <a:p>
                      <a:pPr marL="12700" indent="-134938">
                        <a:spcBef>
                          <a:spcPts val="288"/>
                        </a:spcBef>
                        <a:buFont typeface="Wingdings" pitchFamily="2" charset="2"/>
                        <a:buNone/>
                        <a:tabLst>
                          <a:tab pos="1933575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099" y="196850"/>
            <a:ext cx="1143001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3397250"/>
            <a:ext cx="7607300" cy="75148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2400" spc="-15" dirty="0">
                <a:solidFill>
                  <a:schemeClr val="tx1"/>
                </a:solidFill>
              </a:rPr>
              <a:t>ПРОВЕДЕНИЕ  ОБУЧЕНИЯ ПО ОКАЗАНИЮ ПЕРВОЙ ПОМОЩИ ПОСТРАДАВШИМ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4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38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317500" y="349250"/>
          <a:ext cx="10134600" cy="68176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72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4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Определение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отсутствует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по оказанию первой помощи пострадавшим представляет собой процесс получения работниками знаний, умений и навыков, позволяющих оказывать первую помощь до оказания медицинской помощи работникам при несчастных случаях на производстве, травмах, отравлениях и других состояниях и заболеваниях, угрожающих их жизни и здоровью. 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01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Объем работ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работники рабочих профессий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работники, на которых приказом работодателя возложены обязанности по проведению инструктажа по охране труда, включающего вопросы оказания первой помощи пострадавшим, до допуска их к проведению указанного инструктажа по охране труда;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 рабочих профессий;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лица, обязанные оказывать первую помощь пострадавшим в соответствии с требованиями нормативных правовых актов;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работники, к трудовым функциям которых отнесено управление автотранспортным средством;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работники, к компетенциям которых нормативными правовыми актами по охране труда предъявляются требования уметь оказывать первую помощь пострадавшим;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председатель (заместители председателя) и члены комиссий по проверке знания требований охраны труда по вопросам оказания первой помощи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пострадавшим; </a:t>
                      </a:r>
                      <a:endParaRPr lang="ru-RU" sz="1400" b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лица, проводящие обучение по оказанию первой помощи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пострадавшим;</a:t>
                      </a:r>
                      <a:endParaRPr lang="ru-RU" sz="1400" b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специалисты по охране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труда;</a:t>
                      </a:r>
                      <a:endParaRPr lang="ru-RU" sz="1400" b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члены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комитетов (комиссий) по охране труда;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работники по решению работодателя.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33575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120650"/>
            <a:ext cx="609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39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41300" y="958850"/>
          <a:ext cx="10134600" cy="636451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5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34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1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Планирование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предусмотрено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Предусмотрено.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Осуществляется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посредством установления потребности организации в проведении обучения по оказанию первой помощи пострадавшим, с указанием профессии и должности работников, подлежащих обучению по оказанию первой помощи пострадавшим.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Форма и порядок учета работников, подлежащих обучению, устанавливаются работодателем.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37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Технологический процесс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5000"/>
                        </a:lnSpc>
                        <a:spcBef>
                          <a:spcPts val="1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планирование обучения;  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1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разработка программ обучения;  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1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проведение обучения;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проведение проверки знания требований охраны труда; 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контроль актуальности программ обучения;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документирование.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6715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Взаимосвязь с  другими процессами  СУОТ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предусмотрена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предусмотрена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9757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Электронный документооборот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предусмотрен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возможен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31526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099" y="196850"/>
            <a:ext cx="104502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273050"/>
            <a:ext cx="6553200" cy="320675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2000" spc="-5" dirty="0">
                <a:solidFill>
                  <a:schemeClr val="tx1"/>
                </a:solidFill>
              </a:rPr>
              <a:t>Классификация обучения по охране труда</a:t>
            </a:r>
            <a:endParaRPr sz="2000" spc="-5" dirty="0">
              <a:solidFill>
                <a:schemeClr val="tx1"/>
              </a:solidFill>
            </a:endParaRPr>
          </a:p>
        </p:txBody>
      </p:sp>
      <p:sp>
        <p:nvSpPr>
          <p:cNvPr id="6148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BDAFDD30-EAF1-4EEA-A33A-8B2331E15849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4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9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04502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3517900" y="7302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923925" y="1143000"/>
          <a:ext cx="9220200" cy="5476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2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698500" y="958850"/>
          <a:ext cx="9372600" cy="5791201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1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51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7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Классификация  обучения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инструктаж по охране труда; 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обучение безопасным методам и  приемам выполнения работ;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обучение оказанию первой помощи  пострадавшим;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стажировка на рабочем месте; 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обучение по охране труда;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проверка знаний требований охраны  труда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в период работы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инструктажи по охране труда; 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стажировка на рабочем месте; 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обучение по оказанию первой помощи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пострадавшим;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обучение по использованию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(применению) средств индивидуальной  защиты;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обучение по охране труда у  работодателя, в том числе обучения  безопасным методам и приемам  выполнения работ, или в организации, у  индивидуального предпринимателя,  оказывающих услуги по проведению  обучения по охране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труда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обучение требованиям охраны труда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)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40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92053"/>
              </p:ext>
            </p:extLst>
          </p:nvPr>
        </p:nvGraphicFramePr>
        <p:xfrm>
          <a:off x="393700" y="577850"/>
          <a:ext cx="9906000" cy="6095999"/>
        </p:xfrm>
        <a:graphic>
          <a:graphicData uri="http://schemas.openxmlformats.org/drawingml/2006/table">
            <a:tbl>
              <a:tblPr/>
              <a:tblGrid>
                <a:gridCol w="2159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09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350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91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сравнения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5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Места проведения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определены: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у работодателя;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 организации или ИП, оказывающих услуги по обучению работодателей и работников вопросам охраны труда.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3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Требования к проведению у работодателя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определены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163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определены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163"/>
                        </a:spcBef>
                        <a:buFont typeface="Wingdings" pitchFamily="2" charset="2"/>
                        <a:buNone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8917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персонала, проходящие обучение в учебном центе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определенны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eaLnBrk="1" hangingPunct="1">
                        <a:lnSpc>
                          <a:spcPct val="114000"/>
                        </a:lnSpc>
                        <a:spcBef>
                          <a:spcPts val="88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председатель (заместители председателя) и члены комиссий  по проверке знания требований охраны труда по вопросам  оказания первой помощи пострадавшим;</a:t>
                      </a:r>
                    </a:p>
                    <a:p>
                      <a:pPr marL="285750" indent="-285750" eaLnBrk="1" hangingPunct="1">
                        <a:spcBef>
                          <a:spcPts val="7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лица, проводящие обучение по оказанию первой помощи пострадавшим;</a:t>
                      </a:r>
                    </a:p>
                    <a:p>
                      <a:pPr marL="1619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специалисты по охране труда.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25070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Требования к  продолжительности  обучения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8 часов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2135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примерных тем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(приложение № 2 к Правилам)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94720007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1968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41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71606"/>
              </p:ext>
            </p:extLst>
          </p:nvPr>
        </p:nvGraphicFramePr>
        <p:xfrm>
          <a:off x="241300" y="501650"/>
          <a:ext cx="10134600" cy="667512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00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сравнения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70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Требования к программам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е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Обучение может проводиться как в рамках обучения  требованиям охраны труда, так и в виде самостоятельного  процесса обучения. Программы обучения содержат  практические занятия по формированию умений и навыков  оказания первой помощи пострадавшим в объеме не менее 50  процентов общего количества учебных часов. Практические  занятия проводятся с применением технических средств и наглядных пособий. Программы необходимо актуализировать по соответствующим основаниям.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4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Требования к лицам, проводящим обучение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е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 или иные специалисты:</a:t>
                      </a:r>
                    </a:p>
                    <a:p>
                      <a:pPr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itchFamily="2" charset="2"/>
                        <a:buChar char="ü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имеющие подготовку по оказанию первой помощи в объеме  не менее 8 часов;</a:t>
                      </a:r>
                    </a:p>
                    <a:p>
                      <a:pPr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itchFamily="2" charset="2"/>
                        <a:buChar char="ü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прошедшие подготовку по программам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дополнительного профессионального </a:t>
                      </a: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 повышения квалификации  по подготовке преподавателей обучающих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приемам оказания первой помощи.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858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периодичности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реже одного раза в 1 год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14000"/>
                        </a:lnSpc>
                        <a:spcBef>
                          <a:spcPts val="88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реже одного раза в 3 года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0663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обучения при приеме на работу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течение первого месяца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течение 60 календарных дней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858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Особенности проведения на микропредприятиях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98958434"/>
                  </a:ext>
                </a:extLst>
              </a:tr>
              <a:tr h="67858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Необходимость проверки знаний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да, проверка знания требований охраны труда по вопросам  оказания первой помощи пострадавшим (комиссионная)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80250595"/>
                  </a:ext>
                </a:extLst>
              </a:tr>
            </a:tbl>
          </a:graphicData>
        </a:graphic>
      </p:graphicFrame>
      <p:pic>
        <p:nvPicPr>
          <p:cNvPr id="6" name="Picture 5" descr="только-зна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300" y="120651"/>
            <a:ext cx="6966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734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42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2257"/>
              </p:ext>
            </p:extLst>
          </p:nvPr>
        </p:nvGraphicFramePr>
        <p:xfrm>
          <a:off x="241300" y="599801"/>
          <a:ext cx="10134600" cy="6221115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00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9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сравнения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3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Форма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е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ротокол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проверки знания требований охраны труда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4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Содержание формы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е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1" hangingPunct="1">
                        <a:lnSpc>
                          <a:spcPct val="104000"/>
                        </a:lnSpc>
                        <a:spcBef>
                          <a:spcPts val="150"/>
                        </a:spcBef>
                        <a:buFont typeface="Trebuchet MS" panose="020B0603020202020204" pitchFamily="34" charset="0"/>
                        <a:buAutoNum type="arabicParenR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полное наименование организации или индивидуального предпринимателя, оказывающих  услуги по обучению работодателей и работников вопросам охраны труда, или работодателя,  проводившего обучение по охране труда;</a:t>
                      </a:r>
                    </a:p>
                    <a:p>
                      <a:pPr eaLnBrk="1" hangingPunct="1">
                        <a:lnSpc>
                          <a:spcPct val="104000"/>
                        </a:lnSpc>
                        <a:spcBef>
                          <a:spcPts val="50"/>
                        </a:spcBef>
                        <a:buFont typeface="Trebuchet MS" panose="020B0603020202020204" pitchFamily="34" charset="0"/>
                        <a:buAutoNum type="arabicParenR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дата и номер приказа руководителя организации или индивидуального предпринимателя,  оказывающих услуги по обучению работодателей и работников вопросам охраны труда, или  работодателя о создании комиссии по проверке знания требований охраны труда;</a:t>
                      </a:r>
                    </a:p>
                    <a:p>
                      <a:pPr eaLnBrk="1" hangingPunct="1">
                        <a:spcBef>
                          <a:spcPts val="25"/>
                        </a:spcBef>
                        <a:buFont typeface="Trebuchet MS" panose="020B0603020202020204" pitchFamily="34" charset="0"/>
                        <a:buAutoNum type="arabicParenR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фамилия, имя, отчество (при наличии) председателя, заместителя (заместителей) председателя (при наличии) и членов комиссии по проверке знания требований охраны труда;</a:t>
                      </a:r>
                    </a:p>
                    <a:p>
                      <a:pPr eaLnBrk="1" hangingPunct="1">
                        <a:buFont typeface="Trebuchet MS" panose="020B0603020202020204" pitchFamily="34" charset="0"/>
                        <a:buAutoNum type="arabicParenR" startAt="4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наименование и продолжительность программы обучения по охране труда;</a:t>
                      </a:r>
                    </a:p>
                    <a:p>
                      <a:pPr eaLnBrk="1" hangingPunct="1">
                        <a:lnSpc>
                          <a:spcPct val="108000"/>
                        </a:lnSpc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5) фамилия, имя, отчество (при наличии), профессия (должность), место работы работника,  прошедшего проверку знания требований охраны труда;</a:t>
                      </a:r>
                    </a:p>
                    <a:p>
                      <a:pPr eaLnBrk="1" hangingPunct="1"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6) результат проверки знания требований охраны труда (оценка результата проверки "удовлетворительно" или "неудовлетворительно");</a:t>
                      </a:r>
                    </a:p>
                    <a:p>
                      <a:pPr eaLnBrk="1" hangingPunct="1"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7) дата проверки знания требований охраны труда;</a:t>
                      </a:r>
                    </a:p>
                    <a:p>
                      <a:pPr eaLnBrk="1" hangingPunct="1">
                        <a:spcBef>
                          <a:spcPts val="100"/>
                        </a:spcBef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8) регистрационный номер записи о прохождении проверки знания требований охраны труда в  реестре обученных по охране труда лиц;</a:t>
                      </a:r>
                    </a:p>
                    <a:p>
                      <a:pPr eaLnBrk="1" hangingPunct="1">
                        <a:spcBef>
                          <a:spcPts val="100"/>
                        </a:spcBef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9) подпись работника, прошедшего проверку знания требований охраны труда</a:t>
                      </a:r>
                    </a:p>
                    <a:p>
                      <a:pPr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100" y="1968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0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3397250"/>
            <a:ext cx="7607300" cy="75148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2400" spc="-15" dirty="0">
                <a:solidFill>
                  <a:schemeClr val="tx1"/>
                </a:solidFill>
              </a:rPr>
              <a:t>ПРОВЕДЕНИЕ  ОБУЧЕНИЯ ПО ИСПОЛЬЗОВАНИЮ (ПРИМЕНЕНИЮ) СРЕДСТВ ИНДИВИДУАЛЬНОЙ ЗАЩИТЫ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4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0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44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141569"/>
              </p:ext>
            </p:extLst>
          </p:nvPr>
        </p:nvGraphicFramePr>
        <p:xfrm>
          <a:off x="241300" y="730250"/>
          <a:ext cx="10134600" cy="6125464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72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1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Определение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Обучению по использованию (применению) средств индивидуальной  защиты подлежат работники, применяющие средства индивидуальной  защиты, применение которых требует практических навыков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Объем работ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Работники, применяющие средства индивидуальной защиты, применение  которых требует практических навыков.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Работодатель утверждает перечень СИЗ, применение которых требует от работников практических  навыков в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зависимости от степени риска причинения вреда работнику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Планирование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Предусмотрено,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осуществляется посредством установления потребности организации в проведении обучения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по использованию (применению) средств индивидуальной  защиты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с указанием профессии и должности работников, подлежащих обучению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по использованию (применению) средств индивидуальной  защиты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Форма и порядок учета работников, подлежащих обучению, устанавливаются работодателем.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3089131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Технологический процесс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5000"/>
                        </a:lnSpc>
                        <a:spcBef>
                          <a:spcPts val="1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планирование обучения;  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1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разработка программ обучения;  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1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проведение обучения;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проведение проверки знания требований охраны труда; 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контроль актуальности программ обучения;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документирование.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64053086"/>
                  </a:ext>
                </a:extLst>
              </a:tr>
            </a:tbl>
          </a:graphicData>
        </a:graphic>
      </p:graphicFrame>
      <p:pic>
        <p:nvPicPr>
          <p:cNvPr id="6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1968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03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45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278266"/>
              </p:ext>
            </p:extLst>
          </p:nvPr>
        </p:nvGraphicFramePr>
        <p:xfrm>
          <a:off x="317500" y="730250"/>
          <a:ext cx="10134600" cy="5946267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72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1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Взаимосвязь с  другими процессами  СУОТ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работников СИЗ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Электронный документооборот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возможен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78173520"/>
                  </a:ext>
                </a:extLst>
              </a:tr>
              <a:tr h="675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Места проведения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определены: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у работодателя;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 организации или ИП, оказывающих услуги по обучению работодателей и работников вопросам охраны труда.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25091136"/>
                  </a:ext>
                </a:extLst>
              </a:tr>
              <a:tr h="568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Требования к проведению у работодателя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163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20794815"/>
                  </a:ext>
                </a:extLst>
              </a:tr>
              <a:tr h="1208647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персонала, проходящие обучение в учебном центе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indent="-285750">
                        <a:lnSpc>
                          <a:spcPct val="104000"/>
                        </a:lnSpc>
                        <a:spcBef>
                          <a:spcPts val="15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председатель (заместители председателя) и члены комиссий по  проверке знания требований охраны труда по вопросам использования  (применения) средств индивидуальной защиты;</a:t>
                      </a:r>
                    </a:p>
                    <a:p>
                      <a:pPr marL="298450" indent="-285750">
                        <a:spcBef>
                          <a:spcPts val="12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лица, проводящие обучение по использованию (применению) средств  индивидуальной защиты;</a:t>
                      </a:r>
                    </a:p>
                    <a:p>
                      <a:pPr marL="298450" indent="-285750">
                        <a:spcBef>
                          <a:spcPts val="1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специалисты по охране труда;</a:t>
                      </a:r>
                    </a:p>
                    <a:p>
                      <a:pPr marL="298450" indent="-285750">
                        <a:spcBef>
                          <a:spcPts val="1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члены комитетов (комиссий) по охране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68900328"/>
                  </a:ext>
                </a:extLst>
              </a:tr>
            </a:tbl>
          </a:graphicData>
        </a:graphic>
      </p:graphicFrame>
      <p:pic>
        <p:nvPicPr>
          <p:cNvPr id="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1968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42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46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8569"/>
              </p:ext>
            </p:extLst>
          </p:nvPr>
        </p:nvGraphicFramePr>
        <p:xfrm>
          <a:off x="393700" y="1111250"/>
          <a:ext cx="9906000" cy="5311905"/>
        </p:xfrm>
        <a:graphic>
          <a:graphicData uri="http://schemas.openxmlformats.org/drawingml/2006/table">
            <a:tbl>
              <a:tblPr/>
              <a:tblGrid>
                <a:gridCol w="18620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75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564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9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сравнения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944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Требования к  продолжительности 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52042125"/>
                  </a:ext>
                </a:extLst>
              </a:tr>
              <a:tr h="487824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примерных тем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13615454"/>
                  </a:ext>
                </a:extLst>
              </a:tr>
              <a:tr h="1470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Требования к программам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обучения по использованию (применению) СИЗ для работников, использующих специальную одежду и специальную обувь, включает обучение методам ее ношения, а для работников, использующих остальные виды СИЗ, - обучение методам их применения.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Программы </a:t>
                      </a: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обучения содержат  практические занятия по формированию умений и навыков  использования (применения) СИЗ в объеме не менее 50  процентов общего количества учебных часов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с включением вопросов, связанных с осмотром  работником средств индивидуальной защиты до и после  использования.</a:t>
                      </a: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ru-RU" altLang="ru-RU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Практические  </a:t>
                      </a: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занятия проводятся с применением технических средств и наглядных пособий. </a:t>
                      </a:r>
                      <a:endParaRPr lang="ru-RU" altLang="ru-RU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Программы </a:t>
                      </a: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необходимо актуализировать по соответствующим основаниям.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5" descr="только-зна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100" y="273050"/>
            <a:ext cx="914400" cy="4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43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47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65692"/>
              </p:ext>
            </p:extLst>
          </p:nvPr>
        </p:nvGraphicFramePr>
        <p:xfrm>
          <a:off x="546099" y="730252"/>
          <a:ext cx="9740902" cy="5714997"/>
        </p:xfrm>
        <a:graphic>
          <a:graphicData uri="http://schemas.openxmlformats.org/drawingml/2006/table">
            <a:tbl>
              <a:tblPr/>
              <a:tblGrid>
                <a:gridCol w="18309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39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559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40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сравнения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Требования к лицам, проводящим обучение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771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периодичности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14000"/>
                        </a:lnSpc>
                        <a:spcBef>
                          <a:spcPts val="88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реже одного раза в 3 года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обучения при приеме на работу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предусмотрено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течение 60 календарных дней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Особенности проведения на микропредприятиях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98958434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Необходимость проверки знаний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обучение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да, проверка знания требований охраны труда по вопросам  использования (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применения) </a:t>
                      </a: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 индивидуальной защиты (комиссионная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80250595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Форма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протокол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проверки знания требований охраны труда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7202892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101" y="120650"/>
            <a:ext cx="914400" cy="4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0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48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39969"/>
              </p:ext>
            </p:extLst>
          </p:nvPr>
        </p:nvGraphicFramePr>
        <p:xfrm>
          <a:off x="177800" y="869439"/>
          <a:ext cx="10134600" cy="5474211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00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9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сравнения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8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Содержание формы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е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1" hangingPunct="1">
                        <a:lnSpc>
                          <a:spcPct val="104000"/>
                        </a:lnSpc>
                        <a:spcBef>
                          <a:spcPts val="150"/>
                        </a:spcBef>
                        <a:buFont typeface="Trebuchet MS" panose="020B0603020202020204" pitchFamily="34" charset="0"/>
                        <a:buAutoNum type="arabicParenR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полное наименование организации или индивидуального предпринимателя, оказывающих  услуги по обучению работодателей и работников вопросам охраны труда, или работодателя,  проводившего обучение по охране труда;</a:t>
                      </a:r>
                    </a:p>
                    <a:p>
                      <a:pPr eaLnBrk="1" hangingPunct="1">
                        <a:lnSpc>
                          <a:spcPct val="104000"/>
                        </a:lnSpc>
                        <a:spcBef>
                          <a:spcPts val="50"/>
                        </a:spcBef>
                        <a:buFont typeface="Trebuchet MS" panose="020B0603020202020204" pitchFamily="34" charset="0"/>
                        <a:buAutoNum type="arabicParenR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дата и номер приказа руководителя организации или индивидуального предпринимателя,  оказывающих услуги по обучению работодателей и работников вопросам охраны труда, или  работодателя о создании комиссии по проверке знания требований охраны труда;</a:t>
                      </a:r>
                    </a:p>
                    <a:p>
                      <a:pPr eaLnBrk="1" hangingPunct="1">
                        <a:spcBef>
                          <a:spcPts val="25"/>
                        </a:spcBef>
                        <a:buFont typeface="Trebuchet MS" panose="020B0603020202020204" pitchFamily="34" charset="0"/>
                        <a:buAutoNum type="arabicParenR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фамилия, имя, отчество (при наличии) председателя, заместителя (заместителей) председателя (при наличии) и членов комиссии по проверке знания требований охраны труда;</a:t>
                      </a:r>
                    </a:p>
                    <a:p>
                      <a:pPr eaLnBrk="1" hangingPunct="1">
                        <a:buFont typeface="Trebuchet MS" panose="020B0603020202020204" pitchFamily="34" charset="0"/>
                        <a:buAutoNum type="arabicParenR" startAt="4"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наименование и продолжительность программы обучения по охране труда;</a:t>
                      </a:r>
                    </a:p>
                    <a:p>
                      <a:pPr eaLnBrk="1" hangingPunct="1">
                        <a:lnSpc>
                          <a:spcPct val="108000"/>
                        </a:lnSpc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5) фамилия, имя, отчество (при наличии), профессия (должность), место работы работника,  прошедшего проверку знания требований охраны труда;</a:t>
                      </a:r>
                    </a:p>
                    <a:p>
                      <a:pPr eaLnBrk="1" hangingPunct="1"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6) результат проверки знания требований охраны труда (оценка результата проверки "удовлетворительно" или "неудовлетворительно");</a:t>
                      </a:r>
                    </a:p>
                    <a:p>
                      <a:pPr eaLnBrk="1" hangingPunct="1"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7) дата проверки знания требований охраны труда;</a:t>
                      </a:r>
                    </a:p>
                    <a:p>
                      <a:pPr eaLnBrk="1" hangingPunct="1">
                        <a:spcBef>
                          <a:spcPts val="100"/>
                        </a:spcBef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8) регистрационный номер записи о прохождении проверки знания требований охраны труда в  реестре обученных по охране труда лиц;</a:t>
                      </a:r>
                    </a:p>
                    <a:p>
                      <a:pPr eaLnBrk="1" hangingPunct="1">
                        <a:spcBef>
                          <a:spcPts val="100"/>
                        </a:spcBef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9) подпись работника, прошедшего проверку знания требований охраны труда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6384610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099" y="196850"/>
            <a:ext cx="1146629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26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30250"/>
            <a:ext cx="10693400" cy="6826250"/>
          </a:xfrm>
          <a:prstGeom prst="rect">
            <a:avLst/>
          </a:prstGeom>
          <a:noFill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3397250"/>
            <a:ext cx="7607300" cy="1790042"/>
          </a:xfrm>
        </p:spPr>
        <p:txBody>
          <a:bodyPr tIns="12700" rtlCol="0"/>
          <a:lstStyle/>
          <a:p>
            <a:pPr marL="12700">
              <a:lnSpc>
                <a:spcPts val="2300"/>
              </a:lnSpc>
              <a:spcBef>
                <a:spcPts val="263"/>
              </a:spcBef>
            </a:pP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ПРОВЕДЕНИЕ ОБУЧЕНИЯ ПО ОХРАНЕ ТРУДА  У РАБОТОДАТЕЛЯ ИЛИ В ОРГАНИЗАЦИИ, </a:t>
            </a:r>
            <a:b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 ИНДИВИДУАЛЬНОГО ПРЕДПРИНИМАТЕЛЯ, ОКАЗЫВАЮЩИХ  УСЛУГИ ПО ПРОВЕДЕНИЮ ОБУЧЕНИЯ ПО ОХРАНЕ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ТРУДА (обучение требованиям охраны труда)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>
                <a:latin typeface="Calibri" pitchFamily="34" charset="0"/>
                <a:cs typeface="Calibri" pitchFamily="34" charset="0"/>
              </a:rPr>
            </a:b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4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64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5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04473"/>
              </p:ext>
            </p:extLst>
          </p:nvPr>
        </p:nvGraphicFramePr>
        <p:xfrm>
          <a:off x="317500" y="1187450"/>
          <a:ext cx="10020300" cy="606552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62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38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от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Работодатели, отнесенные к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микропредприятиям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могут проводить обучение требованиям охраны труда, обучение по оказанию первой помощи пострадавшим, обучение по использованию (применению) средств индивидуальной защиты работников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только в ходе проведения инструктажа по охране труда на рабочем месте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этом, в случае выполнения работ повышенной опасности на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микропредприятии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обучение по программе обучения безопасным методам и приемам выполнения работ повышенной опасности проводится в общем порядке.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знания работником требований охраны труда на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микропредприятии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может осуществляться лицом, назначенным работодателем, без формирования комиссии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проверке знания требований охраны труда.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90725" indent="-1978025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Работодатели, отнесенные к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микропредприятиям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вправе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совместить проведение с работником вводного инструктажа по охране труда и инструктажа по охране труда на рабочем месте.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Указанные работодатели вправе также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для всех видов инструктажа по охране труда вести единый документ регистрации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проведения инструктажа по охране труда. </a:t>
                      </a:r>
                    </a:p>
                    <a:p>
                      <a:pPr marL="1990725" indent="-1978025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Все виды инструктажа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охране труда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 исключением целевого инструктажа по охране труда, проводимого по наряду-допуску)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могут проводить специалисты служб охраны труда и иные уполномоченные работники, на которых приказом работодателя возложены обязанности по проведению инструктажа по охране труда.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отсутствии у работодателя службы охраны труда или специалиста по охране труда проводить инструктажи по охране труда может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работодатель - индивидуальный предприниматель (лично), руководитель организации, другой уполномоченный работодателем работник либо организация или индивидуальный предприниматель, оказывающие услуги в области охраны труда, привлекаемые работодателем по гражданско-правовому договору.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30891311"/>
                  </a:ext>
                </a:extLst>
              </a:tr>
            </a:tbl>
          </a:graphicData>
        </a:graphic>
      </p:graphicFrame>
      <p:pic>
        <p:nvPicPr>
          <p:cNvPr id="5" name="Picture 5" descr="только-знак">
            <a:extLst>
              <a:ext uri="{FF2B5EF4-FFF2-40B4-BE49-F238E27FC236}">
                <a16:creationId xmlns="" xmlns:a16="http://schemas.microsoft.com/office/drawing/2014/main" id="{9DA9A201-9DA8-4A11-94F0-9DDB20FA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20650"/>
            <a:ext cx="87085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46500" y="10350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2"/>
          <p:cNvSpPr>
            <a:spLocks noGrp="1"/>
          </p:cNvSpPr>
          <p:nvPr>
            <p:ph type="title"/>
          </p:nvPr>
        </p:nvSpPr>
        <p:spPr>
          <a:xfrm>
            <a:off x="-1358900" y="273050"/>
            <a:ext cx="11582400" cy="628377"/>
          </a:xfrm>
        </p:spPr>
        <p:txBody>
          <a:bodyPr tIns="12700"/>
          <a:lstStyle/>
          <a:p>
            <a:pPr marL="3081338" algn="r" eaLnBrk="1" hangingPunct="1">
              <a:spcBef>
                <a:spcPts val="25"/>
              </a:spcBef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Особенности организации обучения по охране труда</a:t>
            </a:r>
            <a:b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</a:t>
            </a:r>
            <a:r>
              <a:rPr lang="ru-RU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микропредприятиях</a:t>
            </a:r>
            <a:endParaRPr lang="ru-RU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30250"/>
            <a:ext cx="10693400" cy="6826250"/>
          </a:xfrm>
          <a:prstGeom prst="rect">
            <a:avLst/>
          </a:prstGeom>
          <a:noFill/>
        </p:spPr>
      </p:pic>
      <p:grpSp>
        <p:nvGrpSpPr>
          <p:cNvPr id="64518" name="object 6">
            <a:extLst>
              <a:ext uri="{FF2B5EF4-FFF2-40B4-BE49-F238E27FC236}">
                <a16:creationId xmlns="" xmlns:a16="http://schemas.microsoft.com/office/drawing/2014/main" id="{8EF984B3-7EC8-4C53-9BAB-ABAD90056D98}"/>
              </a:ext>
            </a:extLst>
          </p:cNvPr>
          <p:cNvGrpSpPr>
            <a:grpSpLocks/>
          </p:cNvGrpSpPr>
          <p:nvPr/>
        </p:nvGrpSpPr>
        <p:grpSpPr bwMode="auto">
          <a:xfrm>
            <a:off x="1411288" y="2025650"/>
            <a:ext cx="8469312" cy="3911600"/>
            <a:chOff x="1410950" y="2139172"/>
            <a:chExt cx="8468995" cy="3798570"/>
          </a:xfrm>
        </p:grpSpPr>
        <p:sp>
          <p:nvSpPr>
            <p:cNvPr id="64533" name="object 7">
              <a:extLst>
                <a:ext uri="{FF2B5EF4-FFF2-40B4-BE49-F238E27FC236}">
                  <a16:creationId xmlns="" xmlns:a16="http://schemas.microsoft.com/office/drawing/2014/main" id="{77630D08-C196-4D23-8667-4816DD81A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110" y="2149332"/>
              <a:ext cx="793750" cy="3778250"/>
            </a:xfrm>
            <a:custGeom>
              <a:avLst/>
              <a:gdLst>
                <a:gd name="T0" fmla="*/ 79267 w 793750"/>
                <a:gd name="T1" fmla="*/ 69708 h 3778250"/>
                <a:gd name="T2" fmla="*/ 174394 w 793750"/>
                <a:gd name="T3" fmla="*/ 177613 h 3778250"/>
                <a:gd name="T4" fmla="*/ 262727 w 793750"/>
                <a:gd name="T5" fmla="*/ 289280 h 3778250"/>
                <a:gd name="T6" fmla="*/ 344264 w 793750"/>
                <a:gd name="T7" fmla="*/ 404431 h 3778250"/>
                <a:gd name="T8" fmla="*/ 419007 w 793750"/>
                <a:gd name="T9" fmla="*/ 522787 h 3778250"/>
                <a:gd name="T10" fmla="*/ 486955 w 793750"/>
                <a:gd name="T11" fmla="*/ 644068 h 3778250"/>
                <a:gd name="T12" fmla="*/ 548108 w 793750"/>
                <a:gd name="T13" fmla="*/ 767997 h 3778250"/>
                <a:gd name="T14" fmla="*/ 602467 w 793750"/>
                <a:gd name="T15" fmla="*/ 894295 h 3778250"/>
                <a:gd name="T16" fmla="*/ 650030 w 793750"/>
                <a:gd name="T17" fmla="*/ 1022684 h 3778250"/>
                <a:gd name="T18" fmla="*/ 690799 w 793750"/>
                <a:gd name="T19" fmla="*/ 1152883 h 3778250"/>
                <a:gd name="T20" fmla="*/ 724773 w 793750"/>
                <a:gd name="T21" fmla="*/ 1284615 h 3778250"/>
                <a:gd name="T22" fmla="*/ 751952 w 793750"/>
                <a:gd name="T23" fmla="*/ 1417602 h 3778250"/>
                <a:gd name="T24" fmla="*/ 772337 w 793750"/>
                <a:gd name="T25" fmla="*/ 1551563 h 3778250"/>
                <a:gd name="T26" fmla="*/ 785926 w 793750"/>
                <a:gd name="T27" fmla="*/ 1686222 h 3778250"/>
                <a:gd name="T28" fmla="*/ 792721 w 793750"/>
                <a:gd name="T29" fmla="*/ 1821298 h 3778250"/>
                <a:gd name="T30" fmla="*/ 792721 w 793750"/>
                <a:gd name="T31" fmla="*/ 1956514 h 3778250"/>
                <a:gd name="T32" fmla="*/ 785926 w 793750"/>
                <a:gd name="T33" fmla="*/ 2091591 h 3778250"/>
                <a:gd name="T34" fmla="*/ 772337 w 793750"/>
                <a:gd name="T35" fmla="*/ 2226248 h 3778250"/>
                <a:gd name="T36" fmla="*/ 751952 w 793750"/>
                <a:gd name="T37" fmla="*/ 2360210 h 3778250"/>
                <a:gd name="T38" fmla="*/ 724773 w 793750"/>
                <a:gd name="T39" fmla="*/ 2493196 h 3778250"/>
                <a:gd name="T40" fmla="*/ 690799 w 793750"/>
                <a:gd name="T41" fmla="*/ 2624930 h 3778250"/>
                <a:gd name="T42" fmla="*/ 650030 w 793750"/>
                <a:gd name="T43" fmla="*/ 2755128 h 3778250"/>
                <a:gd name="T44" fmla="*/ 602467 w 793750"/>
                <a:gd name="T45" fmla="*/ 2883516 h 3778250"/>
                <a:gd name="T46" fmla="*/ 548108 w 793750"/>
                <a:gd name="T47" fmla="*/ 3009814 h 3778250"/>
                <a:gd name="T48" fmla="*/ 486955 w 793750"/>
                <a:gd name="T49" fmla="*/ 3133744 h 3778250"/>
                <a:gd name="T50" fmla="*/ 419007 w 793750"/>
                <a:gd name="T51" fmla="*/ 3255026 h 3778250"/>
                <a:gd name="T52" fmla="*/ 344264 w 793750"/>
                <a:gd name="T53" fmla="*/ 3373382 h 3778250"/>
                <a:gd name="T54" fmla="*/ 262727 w 793750"/>
                <a:gd name="T55" fmla="*/ 3488532 h 3778250"/>
                <a:gd name="T56" fmla="*/ 174394 w 793750"/>
                <a:gd name="T57" fmla="*/ 3600200 h 3778250"/>
                <a:gd name="T58" fmla="*/ 79267 w 793750"/>
                <a:gd name="T59" fmla="*/ 3708104 h 3778250"/>
                <a:gd name="T60" fmla="*/ 0 w 793750"/>
                <a:gd name="T61" fmla="*/ 3765722 h 3778250"/>
                <a:gd name="T62" fmla="*/ 99019 w 793750"/>
                <a:gd name="T63" fmla="*/ 3661152 h 3778250"/>
                <a:gd name="T64" fmla="*/ 191287 w 793750"/>
                <a:gd name="T65" fmla="*/ 3552662 h 3778250"/>
                <a:gd name="T66" fmla="*/ 276804 w 793750"/>
                <a:gd name="T67" fmla="*/ 3440524 h 3778250"/>
                <a:gd name="T68" fmla="*/ 355569 w 793750"/>
                <a:gd name="T69" fmla="*/ 3325018 h 3778250"/>
                <a:gd name="T70" fmla="*/ 427583 w 793750"/>
                <a:gd name="T71" fmla="*/ 3206420 h 3778250"/>
                <a:gd name="T72" fmla="*/ 492846 w 793750"/>
                <a:gd name="T73" fmla="*/ 3085008 h 3778250"/>
                <a:gd name="T74" fmla="*/ 551357 w 793750"/>
                <a:gd name="T75" fmla="*/ 2961056 h 3778250"/>
                <a:gd name="T76" fmla="*/ 603117 w 793750"/>
                <a:gd name="T77" fmla="*/ 2834844 h 3778250"/>
                <a:gd name="T78" fmla="*/ 648126 w 793750"/>
                <a:gd name="T79" fmla="*/ 2706646 h 3778250"/>
                <a:gd name="T80" fmla="*/ 686384 w 793750"/>
                <a:gd name="T81" fmla="*/ 2576742 h 3778250"/>
                <a:gd name="T82" fmla="*/ 717890 w 793750"/>
                <a:gd name="T83" fmla="*/ 2445406 h 3778250"/>
                <a:gd name="T84" fmla="*/ 742645 w 793750"/>
                <a:gd name="T85" fmla="*/ 2312918 h 3778250"/>
                <a:gd name="T86" fmla="*/ 760648 w 793750"/>
                <a:gd name="T87" fmla="*/ 2179552 h 3778250"/>
                <a:gd name="T88" fmla="*/ 771900 w 793750"/>
                <a:gd name="T89" fmla="*/ 2045586 h 3778250"/>
                <a:gd name="T90" fmla="*/ 776401 w 793750"/>
                <a:gd name="T91" fmla="*/ 1911297 h 3778250"/>
                <a:gd name="T92" fmla="*/ 774151 w 793750"/>
                <a:gd name="T93" fmla="*/ 1776962 h 3778250"/>
                <a:gd name="T94" fmla="*/ 765149 w 793750"/>
                <a:gd name="T95" fmla="*/ 1642857 h 3778250"/>
                <a:gd name="T96" fmla="*/ 749396 w 793750"/>
                <a:gd name="T97" fmla="*/ 1509261 h 3778250"/>
                <a:gd name="T98" fmla="*/ 726892 w 793750"/>
                <a:gd name="T99" fmla="*/ 1376449 h 3778250"/>
                <a:gd name="T100" fmla="*/ 697636 w 793750"/>
                <a:gd name="T101" fmla="*/ 1244698 h 3778250"/>
                <a:gd name="T102" fmla="*/ 661629 w 793750"/>
                <a:gd name="T103" fmla="*/ 1114286 h 3778250"/>
                <a:gd name="T104" fmla="*/ 618870 w 793750"/>
                <a:gd name="T105" fmla="*/ 985489 h 3778250"/>
                <a:gd name="T106" fmla="*/ 569361 w 793750"/>
                <a:gd name="T107" fmla="*/ 858584 h 3778250"/>
                <a:gd name="T108" fmla="*/ 513100 w 793750"/>
                <a:gd name="T109" fmla="*/ 733848 h 3778250"/>
                <a:gd name="T110" fmla="*/ 450087 w 793750"/>
                <a:gd name="T111" fmla="*/ 611558 h 3778250"/>
                <a:gd name="T112" fmla="*/ 380324 w 793750"/>
                <a:gd name="T113" fmla="*/ 491991 h 3778250"/>
                <a:gd name="T114" fmla="*/ 303809 w 793750"/>
                <a:gd name="T115" fmla="*/ 375423 h 3778250"/>
                <a:gd name="T116" fmla="*/ 220543 w 793750"/>
                <a:gd name="T117" fmla="*/ 262132 h 3778250"/>
                <a:gd name="T118" fmla="*/ 130525 w 793750"/>
                <a:gd name="T119" fmla="*/ 152395 h 3778250"/>
                <a:gd name="T120" fmla="*/ 33756 w 793750"/>
                <a:gd name="T121" fmla="*/ 46488 h 377825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3750"/>
                <a:gd name="T184" fmla="*/ 0 h 3778250"/>
                <a:gd name="T185" fmla="*/ 793750 w 793750"/>
                <a:gd name="T186" fmla="*/ 3778250 h 377825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3750" h="3778250">
                  <a:moveTo>
                    <a:pt x="12074" y="0"/>
                  </a:moveTo>
                  <a:lnTo>
                    <a:pt x="46048" y="34624"/>
                  </a:lnTo>
                  <a:lnTo>
                    <a:pt x="79267" y="69708"/>
                  </a:lnTo>
                  <a:lnTo>
                    <a:pt x="111731" y="105241"/>
                  </a:lnTo>
                  <a:lnTo>
                    <a:pt x="143440" y="141213"/>
                  </a:lnTo>
                  <a:lnTo>
                    <a:pt x="174394" y="177613"/>
                  </a:lnTo>
                  <a:lnTo>
                    <a:pt x="204593" y="214431"/>
                  </a:lnTo>
                  <a:lnTo>
                    <a:pt x="234038" y="251657"/>
                  </a:lnTo>
                  <a:lnTo>
                    <a:pt x="262727" y="289280"/>
                  </a:lnTo>
                  <a:lnTo>
                    <a:pt x="290661" y="327291"/>
                  </a:lnTo>
                  <a:lnTo>
                    <a:pt x="317840" y="365678"/>
                  </a:lnTo>
                  <a:lnTo>
                    <a:pt x="344264" y="404431"/>
                  </a:lnTo>
                  <a:lnTo>
                    <a:pt x="369934" y="443541"/>
                  </a:lnTo>
                  <a:lnTo>
                    <a:pt x="394848" y="482996"/>
                  </a:lnTo>
                  <a:lnTo>
                    <a:pt x="419007" y="522787"/>
                  </a:lnTo>
                  <a:lnTo>
                    <a:pt x="442411" y="562902"/>
                  </a:lnTo>
                  <a:lnTo>
                    <a:pt x="465061" y="603333"/>
                  </a:lnTo>
                  <a:lnTo>
                    <a:pt x="486955" y="644068"/>
                  </a:lnTo>
                  <a:lnTo>
                    <a:pt x="508095" y="685098"/>
                  </a:lnTo>
                  <a:lnTo>
                    <a:pt x="528479" y="726411"/>
                  </a:lnTo>
                  <a:lnTo>
                    <a:pt x="548108" y="767997"/>
                  </a:lnTo>
                  <a:lnTo>
                    <a:pt x="566983" y="809847"/>
                  </a:lnTo>
                  <a:lnTo>
                    <a:pt x="585102" y="851950"/>
                  </a:lnTo>
                  <a:lnTo>
                    <a:pt x="602467" y="894295"/>
                  </a:lnTo>
                  <a:lnTo>
                    <a:pt x="619076" y="936873"/>
                  </a:lnTo>
                  <a:lnTo>
                    <a:pt x="634931" y="979672"/>
                  </a:lnTo>
                  <a:lnTo>
                    <a:pt x="650030" y="1022684"/>
                  </a:lnTo>
                  <a:lnTo>
                    <a:pt x="664375" y="1065896"/>
                  </a:lnTo>
                  <a:lnTo>
                    <a:pt x="677965" y="1109299"/>
                  </a:lnTo>
                  <a:lnTo>
                    <a:pt x="690799" y="1152883"/>
                  </a:lnTo>
                  <a:lnTo>
                    <a:pt x="702879" y="1196637"/>
                  </a:lnTo>
                  <a:lnTo>
                    <a:pt x="714204" y="1240551"/>
                  </a:lnTo>
                  <a:lnTo>
                    <a:pt x="724773" y="1284615"/>
                  </a:lnTo>
                  <a:lnTo>
                    <a:pt x="734588" y="1328819"/>
                  </a:lnTo>
                  <a:lnTo>
                    <a:pt x="743648" y="1373151"/>
                  </a:lnTo>
                  <a:lnTo>
                    <a:pt x="751952" y="1417602"/>
                  </a:lnTo>
                  <a:lnTo>
                    <a:pt x="759502" y="1462161"/>
                  </a:lnTo>
                  <a:lnTo>
                    <a:pt x="766297" y="1506818"/>
                  </a:lnTo>
                  <a:lnTo>
                    <a:pt x="772337" y="1551563"/>
                  </a:lnTo>
                  <a:lnTo>
                    <a:pt x="777622" y="1596386"/>
                  </a:lnTo>
                  <a:lnTo>
                    <a:pt x="782152" y="1641276"/>
                  </a:lnTo>
                  <a:lnTo>
                    <a:pt x="785926" y="1686222"/>
                  </a:lnTo>
                  <a:lnTo>
                    <a:pt x="788946" y="1731215"/>
                  </a:lnTo>
                  <a:lnTo>
                    <a:pt x="791211" y="1776244"/>
                  </a:lnTo>
                  <a:lnTo>
                    <a:pt x="792721" y="1821298"/>
                  </a:lnTo>
                  <a:lnTo>
                    <a:pt x="793476" y="1866369"/>
                  </a:lnTo>
                  <a:lnTo>
                    <a:pt x="793476" y="1911444"/>
                  </a:lnTo>
                  <a:lnTo>
                    <a:pt x="792721" y="1956514"/>
                  </a:lnTo>
                  <a:lnTo>
                    <a:pt x="791211" y="2001569"/>
                  </a:lnTo>
                  <a:lnTo>
                    <a:pt x="788946" y="2046598"/>
                  </a:lnTo>
                  <a:lnTo>
                    <a:pt x="785926" y="2091591"/>
                  </a:lnTo>
                  <a:lnTo>
                    <a:pt x="782152" y="2136537"/>
                  </a:lnTo>
                  <a:lnTo>
                    <a:pt x="777622" y="2181427"/>
                  </a:lnTo>
                  <a:lnTo>
                    <a:pt x="772337" y="2226249"/>
                  </a:lnTo>
                  <a:lnTo>
                    <a:pt x="766297" y="2270994"/>
                  </a:lnTo>
                  <a:lnTo>
                    <a:pt x="759502" y="2315652"/>
                  </a:lnTo>
                  <a:lnTo>
                    <a:pt x="751952" y="2360211"/>
                  </a:lnTo>
                  <a:lnTo>
                    <a:pt x="743648" y="2404662"/>
                  </a:lnTo>
                  <a:lnTo>
                    <a:pt x="734588" y="2448994"/>
                  </a:lnTo>
                  <a:lnTo>
                    <a:pt x="724773" y="2493197"/>
                  </a:lnTo>
                  <a:lnTo>
                    <a:pt x="714204" y="2537261"/>
                  </a:lnTo>
                  <a:lnTo>
                    <a:pt x="702879" y="2581175"/>
                  </a:lnTo>
                  <a:lnTo>
                    <a:pt x="690799" y="2624930"/>
                  </a:lnTo>
                  <a:lnTo>
                    <a:pt x="677965" y="2668513"/>
                  </a:lnTo>
                  <a:lnTo>
                    <a:pt x="664375" y="2711917"/>
                  </a:lnTo>
                  <a:lnTo>
                    <a:pt x="650030" y="2755129"/>
                  </a:lnTo>
                  <a:lnTo>
                    <a:pt x="634931" y="2798140"/>
                  </a:lnTo>
                  <a:lnTo>
                    <a:pt x="619076" y="2840940"/>
                  </a:lnTo>
                  <a:lnTo>
                    <a:pt x="602467" y="2883517"/>
                  </a:lnTo>
                  <a:lnTo>
                    <a:pt x="585102" y="2925863"/>
                  </a:lnTo>
                  <a:lnTo>
                    <a:pt x="566983" y="2967965"/>
                  </a:lnTo>
                  <a:lnTo>
                    <a:pt x="548108" y="3009815"/>
                  </a:lnTo>
                  <a:lnTo>
                    <a:pt x="528479" y="3051402"/>
                  </a:lnTo>
                  <a:lnTo>
                    <a:pt x="508095" y="3092715"/>
                  </a:lnTo>
                  <a:lnTo>
                    <a:pt x="486955" y="3133744"/>
                  </a:lnTo>
                  <a:lnTo>
                    <a:pt x="465061" y="3174480"/>
                  </a:lnTo>
                  <a:lnTo>
                    <a:pt x="442411" y="3214910"/>
                  </a:lnTo>
                  <a:lnTo>
                    <a:pt x="419007" y="3255026"/>
                  </a:lnTo>
                  <a:lnTo>
                    <a:pt x="394848" y="3294817"/>
                  </a:lnTo>
                  <a:lnTo>
                    <a:pt x="369934" y="3334272"/>
                  </a:lnTo>
                  <a:lnTo>
                    <a:pt x="344264" y="3373382"/>
                  </a:lnTo>
                  <a:lnTo>
                    <a:pt x="317840" y="3412135"/>
                  </a:lnTo>
                  <a:lnTo>
                    <a:pt x="290661" y="3450522"/>
                  </a:lnTo>
                  <a:lnTo>
                    <a:pt x="262727" y="3488532"/>
                  </a:lnTo>
                  <a:lnTo>
                    <a:pt x="234038" y="3526156"/>
                  </a:lnTo>
                  <a:lnTo>
                    <a:pt x="204593" y="3563381"/>
                  </a:lnTo>
                  <a:lnTo>
                    <a:pt x="174394" y="3600200"/>
                  </a:lnTo>
                  <a:lnTo>
                    <a:pt x="143440" y="3636600"/>
                  </a:lnTo>
                  <a:lnTo>
                    <a:pt x="111731" y="3672571"/>
                  </a:lnTo>
                  <a:lnTo>
                    <a:pt x="79267" y="3708105"/>
                  </a:lnTo>
                  <a:lnTo>
                    <a:pt x="46048" y="3743189"/>
                  </a:lnTo>
                  <a:lnTo>
                    <a:pt x="12074" y="3777813"/>
                  </a:lnTo>
                  <a:lnTo>
                    <a:pt x="0" y="3765722"/>
                  </a:lnTo>
                  <a:lnTo>
                    <a:pt x="33756" y="3731318"/>
                  </a:lnTo>
                  <a:lnTo>
                    <a:pt x="66763" y="3696459"/>
                  </a:lnTo>
                  <a:lnTo>
                    <a:pt x="99019" y="3661153"/>
                  </a:lnTo>
                  <a:lnTo>
                    <a:pt x="130525" y="3625412"/>
                  </a:lnTo>
                  <a:lnTo>
                    <a:pt x="161281" y="3589245"/>
                  </a:lnTo>
                  <a:lnTo>
                    <a:pt x="191287" y="3552662"/>
                  </a:lnTo>
                  <a:lnTo>
                    <a:pt x="220543" y="3515674"/>
                  </a:lnTo>
                  <a:lnTo>
                    <a:pt x="249048" y="3478292"/>
                  </a:lnTo>
                  <a:lnTo>
                    <a:pt x="276804" y="3440525"/>
                  </a:lnTo>
                  <a:lnTo>
                    <a:pt x="303809" y="3402384"/>
                  </a:lnTo>
                  <a:lnTo>
                    <a:pt x="330064" y="3363878"/>
                  </a:lnTo>
                  <a:lnTo>
                    <a:pt x="355569" y="3325019"/>
                  </a:lnTo>
                  <a:lnTo>
                    <a:pt x="380324" y="3285816"/>
                  </a:lnTo>
                  <a:lnTo>
                    <a:pt x="404329" y="3246280"/>
                  </a:lnTo>
                  <a:lnTo>
                    <a:pt x="427583" y="3206421"/>
                  </a:lnTo>
                  <a:lnTo>
                    <a:pt x="450087" y="3166249"/>
                  </a:lnTo>
                  <a:lnTo>
                    <a:pt x="471842" y="3125775"/>
                  </a:lnTo>
                  <a:lnTo>
                    <a:pt x="492846" y="3085008"/>
                  </a:lnTo>
                  <a:lnTo>
                    <a:pt x="513100" y="3043959"/>
                  </a:lnTo>
                  <a:lnTo>
                    <a:pt x="532604" y="3002639"/>
                  </a:lnTo>
                  <a:lnTo>
                    <a:pt x="551357" y="2961057"/>
                  </a:lnTo>
                  <a:lnTo>
                    <a:pt x="569361" y="2919223"/>
                  </a:lnTo>
                  <a:lnTo>
                    <a:pt x="586614" y="2877149"/>
                  </a:lnTo>
                  <a:lnTo>
                    <a:pt x="603117" y="2834844"/>
                  </a:lnTo>
                  <a:lnTo>
                    <a:pt x="618870" y="2792318"/>
                  </a:lnTo>
                  <a:lnTo>
                    <a:pt x="633873" y="2749583"/>
                  </a:lnTo>
                  <a:lnTo>
                    <a:pt x="648126" y="2706647"/>
                  </a:lnTo>
                  <a:lnTo>
                    <a:pt x="661629" y="2663521"/>
                  </a:lnTo>
                  <a:lnTo>
                    <a:pt x="674381" y="2620216"/>
                  </a:lnTo>
                  <a:lnTo>
                    <a:pt x="686384" y="2576742"/>
                  </a:lnTo>
                  <a:lnTo>
                    <a:pt x="697636" y="2533109"/>
                  </a:lnTo>
                  <a:lnTo>
                    <a:pt x="708138" y="2489327"/>
                  </a:lnTo>
                  <a:lnTo>
                    <a:pt x="717890" y="2445407"/>
                  </a:lnTo>
                  <a:lnTo>
                    <a:pt x="726892" y="2401358"/>
                  </a:lnTo>
                  <a:lnTo>
                    <a:pt x="735143" y="2357192"/>
                  </a:lnTo>
                  <a:lnTo>
                    <a:pt x="742645" y="2312918"/>
                  </a:lnTo>
                  <a:lnTo>
                    <a:pt x="749396" y="2268546"/>
                  </a:lnTo>
                  <a:lnTo>
                    <a:pt x="755397" y="2224087"/>
                  </a:lnTo>
                  <a:lnTo>
                    <a:pt x="760648" y="2179552"/>
                  </a:lnTo>
                  <a:lnTo>
                    <a:pt x="765149" y="2134949"/>
                  </a:lnTo>
                  <a:lnTo>
                    <a:pt x="768900" y="2090291"/>
                  </a:lnTo>
                  <a:lnTo>
                    <a:pt x="771900" y="2045586"/>
                  </a:lnTo>
                  <a:lnTo>
                    <a:pt x="774151" y="2000845"/>
                  </a:lnTo>
                  <a:lnTo>
                    <a:pt x="775651" y="1956079"/>
                  </a:lnTo>
                  <a:lnTo>
                    <a:pt x="776401" y="1911297"/>
                  </a:lnTo>
                  <a:lnTo>
                    <a:pt x="776401" y="1866510"/>
                  </a:lnTo>
                  <a:lnTo>
                    <a:pt x="775651" y="1821728"/>
                  </a:lnTo>
                  <a:lnTo>
                    <a:pt x="774151" y="1776962"/>
                  </a:lnTo>
                  <a:lnTo>
                    <a:pt x="771900" y="1732221"/>
                  </a:lnTo>
                  <a:lnTo>
                    <a:pt x="768900" y="1687516"/>
                  </a:lnTo>
                  <a:lnTo>
                    <a:pt x="765149" y="1642857"/>
                  </a:lnTo>
                  <a:lnTo>
                    <a:pt x="760648" y="1598255"/>
                  </a:lnTo>
                  <a:lnTo>
                    <a:pt x="755397" y="1553720"/>
                  </a:lnTo>
                  <a:lnTo>
                    <a:pt x="749396" y="1509261"/>
                  </a:lnTo>
                  <a:lnTo>
                    <a:pt x="742645" y="1464889"/>
                  </a:lnTo>
                  <a:lnTo>
                    <a:pt x="735143" y="1420615"/>
                  </a:lnTo>
                  <a:lnTo>
                    <a:pt x="726892" y="1376449"/>
                  </a:lnTo>
                  <a:lnTo>
                    <a:pt x="717890" y="1332400"/>
                  </a:lnTo>
                  <a:lnTo>
                    <a:pt x="708138" y="1288480"/>
                  </a:lnTo>
                  <a:lnTo>
                    <a:pt x="697636" y="1244698"/>
                  </a:lnTo>
                  <a:lnTo>
                    <a:pt x="686384" y="1201065"/>
                  </a:lnTo>
                  <a:lnTo>
                    <a:pt x="674381" y="1157591"/>
                  </a:lnTo>
                  <a:lnTo>
                    <a:pt x="661629" y="1114286"/>
                  </a:lnTo>
                  <a:lnTo>
                    <a:pt x="648126" y="1071160"/>
                  </a:lnTo>
                  <a:lnTo>
                    <a:pt x="633873" y="1028224"/>
                  </a:lnTo>
                  <a:lnTo>
                    <a:pt x="618870" y="985489"/>
                  </a:lnTo>
                  <a:lnTo>
                    <a:pt x="603117" y="942963"/>
                  </a:lnTo>
                  <a:lnTo>
                    <a:pt x="586614" y="900658"/>
                  </a:lnTo>
                  <a:lnTo>
                    <a:pt x="569361" y="858584"/>
                  </a:lnTo>
                  <a:lnTo>
                    <a:pt x="551357" y="816750"/>
                  </a:lnTo>
                  <a:lnTo>
                    <a:pt x="532604" y="775168"/>
                  </a:lnTo>
                  <a:lnTo>
                    <a:pt x="513100" y="733848"/>
                  </a:lnTo>
                  <a:lnTo>
                    <a:pt x="492846" y="692799"/>
                  </a:lnTo>
                  <a:lnTo>
                    <a:pt x="471842" y="652032"/>
                  </a:lnTo>
                  <a:lnTo>
                    <a:pt x="450087" y="611558"/>
                  </a:lnTo>
                  <a:lnTo>
                    <a:pt x="427583" y="571386"/>
                  </a:lnTo>
                  <a:lnTo>
                    <a:pt x="404329" y="531527"/>
                  </a:lnTo>
                  <a:lnTo>
                    <a:pt x="380324" y="491991"/>
                  </a:lnTo>
                  <a:lnTo>
                    <a:pt x="355569" y="452788"/>
                  </a:lnTo>
                  <a:lnTo>
                    <a:pt x="330064" y="413929"/>
                  </a:lnTo>
                  <a:lnTo>
                    <a:pt x="303809" y="375423"/>
                  </a:lnTo>
                  <a:lnTo>
                    <a:pt x="276804" y="337282"/>
                  </a:lnTo>
                  <a:lnTo>
                    <a:pt x="249048" y="299515"/>
                  </a:lnTo>
                  <a:lnTo>
                    <a:pt x="220543" y="262132"/>
                  </a:lnTo>
                  <a:lnTo>
                    <a:pt x="191287" y="225145"/>
                  </a:lnTo>
                  <a:lnTo>
                    <a:pt x="161281" y="188562"/>
                  </a:lnTo>
                  <a:lnTo>
                    <a:pt x="130525" y="152395"/>
                  </a:lnTo>
                  <a:lnTo>
                    <a:pt x="99019" y="116654"/>
                  </a:lnTo>
                  <a:lnTo>
                    <a:pt x="66763" y="81348"/>
                  </a:lnTo>
                  <a:lnTo>
                    <a:pt x="33756" y="46488"/>
                  </a:lnTo>
                  <a:lnTo>
                    <a:pt x="0" y="12085"/>
                  </a:lnTo>
                  <a:lnTo>
                    <a:pt x="12074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0109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/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64534" name="object 8">
              <a:extLst>
                <a:ext uri="{FF2B5EF4-FFF2-40B4-BE49-F238E27FC236}">
                  <a16:creationId xmlns="" xmlns:a16="http://schemas.microsoft.com/office/drawing/2014/main" id="{B8037467-312D-4229-9FBC-FDD46B8B0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9876" y="2450715"/>
              <a:ext cx="7959725" cy="794385"/>
            </a:xfrm>
            <a:custGeom>
              <a:avLst/>
              <a:gdLst>
                <a:gd name="T0" fmla="*/ 7959369 w 7959725"/>
                <a:gd name="T1" fmla="*/ 0 h 794385"/>
                <a:gd name="T2" fmla="*/ 0 w 7959725"/>
                <a:gd name="T3" fmla="*/ 0 h 794385"/>
                <a:gd name="T4" fmla="*/ 0 w 7959725"/>
                <a:gd name="T5" fmla="*/ 793760 h 794385"/>
                <a:gd name="T6" fmla="*/ 7959369 w 7959725"/>
                <a:gd name="T7" fmla="*/ 793760 h 794385"/>
                <a:gd name="T8" fmla="*/ 7959369 w 7959725"/>
                <a:gd name="T9" fmla="*/ 0 h 794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59725"/>
                <a:gd name="T16" fmla="*/ 0 h 794385"/>
                <a:gd name="T17" fmla="*/ 7959725 w 7959725"/>
                <a:gd name="T18" fmla="*/ 794385 h 794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59725" h="794385">
                  <a:moveTo>
                    <a:pt x="7959371" y="0"/>
                  </a:moveTo>
                  <a:lnTo>
                    <a:pt x="0" y="0"/>
                  </a:lnTo>
                  <a:lnTo>
                    <a:pt x="0" y="793760"/>
                  </a:lnTo>
                  <a:lnTo>
                    <a:pt x="7959371" y="793760"/>
                  </a:lnTo>
                  <a:lnTo>
                    <a:pt x="7959371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64535" name="object 9">
              <a:extLst>
                <a:ext uri="{FF2B5EF4-FFF2-40B4-BE49-F238E27FC236}">
                  <a16:creationId xmlns="" xmlns:a16="http://schemas.microsoft.com/office/drawing/2014/main" id="{13201AF8-50BB-4E2C-9536-D4E50B4DB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9876" y="2450715"/>
              <a:ext cx="7959725" cy="794385"/>
            </a:xfrm>
            <a:custGeom>
              <a:avLst/>
              <a:gdLst>
                <a:gd name="T0" fmla="*/ 0 w 7959725"/>
                <a:gd name="T1" fmla="*/ 0 h 794385"/>
                <a:gd name="T2" fmla="*/ 7959369 w 7959725"/>
                <a:gd name="T3" fmla="*/ 0 h 794385"/>
                <a:gd name="T4" fmla="*/ 7959369 w 7959725"/>
                <a:gd name="T5" fmla="*/ 793760 h 794385"/>
                <a:gd name="T6" fmla="*/ 0 w 7959725"/>
                <a:gd name="T7" fmla="*/ 793760 h 794385"/>
                <a:gd name="T8" fmla="*/ 0 w 7959725"/>
                <a:gd name="T9" fmla="*/ 0 h 794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59725"/>
                <a:gd name="T16" fmla="*/ 0 h 794385"/>
                <a:gd name="T17" fmla="*/ 7959725 w 7959725"/>
                <a:gd name="T18" fmla="*/ 794385 h 794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59725" h="794385">
                  <a:moveTo>
                    <a:pt x="0" y="0"/>
                  </a:moveTo>
                  <a:lnTo>
                    <a:pt x="7959371" y="0"/>
                  </a:lnTo>
                  <a:lnTo>
                    <a:pt x="7959371" y="793760"/>
                  </a:lnTo>
                  <a:lnTo>
                    <a:pt x="0" y="79376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0131">
              <a:solidFill>
                <a:srgbClr val="4E6D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64519" name="object 10">
            <a:extLst>
              <a:ext uri="{FF2B5EF4-FFF2-40B4-BE49-F238E27FC236}">
                <a16:creationId xmlns="" xmlns:a16="http://schemas.microsoft.com/office/drawing/2014/main" id="{F7AC4CC9-08A5-4F21-9A44-3180325E2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0" y="2482850"/>
            <a:ext cx="6697662" cy="44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333500" eaLnBrk="1" hangingPunct="1"/>
            <a:r>
              <a:rPr lang="ru-RU" altLang="ru-RU" sz="1400" dirty="0">
                <a:solidFill>
                  <a:srgbClr val="FFFFFF"/>
                </a:solidFill>
                <a:latin typeface="+mn-lt"/>
                <a:cs typeface="Segoe UI" panose="020B0502040204020203" pitchFamily="34" charset="0"/>
              </a:rPr>
              <a:t>обучение по общим вопросам охраны труда и функционирования системы  управления охраной труда (не менее 16 часов)</a:t>
            </a:r>
          </a:p>
        </p:txBody>
      </p:sp>
      <p:grpSp>
        <p:nvGrpSpPr>
          <p:cNvPr id="64520" name="object 11">
            <a:extLst>
              <a:ext uri="{FF2B5EF4-FFF2-40B4-BE49-F238E27FC236}">
                <a16:creationId xmlns="" xmlns:a16="http://schemas.microsoft.com/office/drawing/2014/main" id="{921EF6B6-6D85-4EC4-A86F-3544479B9316}"/>
              </a:ext>
            </a:extLst>
          </p:cNvPr>
          <p:cNvGrpSpPr>
            <a:grpSpLocks/>
          </p:cNvGrpSpPr>
          <p:nvPr/>
        </p:nvGrpSpPr>
        <p:grpSpPr bwMode="auto">
          <a:xfrm>
            <a:off x="1415096" y="2351720"/>
            <a:ext cx="8461136" cy="3273943"/>
            <a:chOff x="1414354" y="2351493"/>
            <a:chExt cx="8462404" cy="3274890"/>
          </a:xfrm>
        </p:grpSpPr>
        <p:sp>
          <p:nvSpPr>
            <p:cNvPr id="64525" name="object 12">
              <a:extLst>
                <a:ext uri="{FF2B5EF4-FFF2-40B4-BE49-F238E27FC236}">
                  <a16:creationId xmlns="" xmlns:a16="http://schemas.microsoft.com/office/drawing/2014/main" id="{EC233AA5-B407-415C-8B8A-342AE5B93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354" y="2351493"/>
              <a:ext cx="991235" cy="992505"/>
            </a:xfrm>
            <a:custGeom>
              <a:avLst/>
              <a:gdLst>
                <a:gd name="T0" fmla="*/ 447799 w 991235"/>
                <a:gd name="T1" fmla="*/ 2271 h 992504"/>
                <a:gd name="T2" fmla="*/ 356413 w 991235"/>
                <a:gd name="T3" fmla="*/ 19815 h 992504"/>
                <a:gd name="T4" fmla="*/ 271822 w 991235"/>
                <a:gd name="T5" fmla="*/ 53310 h 992504"/>
                <a:gd name="T6" fmla="*/ 195687 w 991235"/>
                <a:gd name="T7" fmla="*/ 101092 h 992504"/>
                <a:gd name="T8" fmla="*/ 129669 w 991235"/>
                <a:gd name="T9" fmla="*/ 161498 h 992504"/>
                <a:gd name="T10" fmla="*/ 75431 w 991235"/>
                <a:gd name="T11" fmla="*/ 232865 h 992504"/>
                <a:gd name="T12" fmla="*/ 34632 w 991235"/>
                <a:gd name="T13" fmla="*/ 313530 h 992504"/>
                <a:gd name="T14" fmla="*/ 8934 w 991235"/>
                <a:gd name="T15" fmla="*/ 401830 h 992504"/>
                <a:gd name="T16" fmla="*/ 0 w 991235"/>
                <a:gd name="T17" fmla="*/ 496101 h 992504"/>
                <a:gd name="T18" fmla="*/ 8934 w 991235"/>
                <a:gd name="T19" fmla="*/ 590372 h 992504"/>
                <a:gd name="T20" fmla="*/ 34632 w 991235"/>
                <a:gd name="T21" fmla="*/ 678672 h 992504"/>
                <a:gd name="T22" fmla="*/ 75431 w 991235"/>
                <a:gd name="T23" fmla="*/ 759336 h 992504"/>
                <a:gd name="T24" fmla="*/ 129669 w 991235"/>
                <a:gd name="T25" fmla="*/ 830704 h 992504"/>
                <a:gd name="T26" fmla="*/ 195687 w 991235"/>
                <a:gd name="T27" fmla="*/ 891110 h 992504"/>
                <a:gd name="T28" fmla="*/ 271822 w 991235"/>
                <a:gd name="T29" fmla="*/ 938892 h 992504"/>
                <a:gd name="T30" fmla="*/ 356413 w 991235"/>
                <a:gd name="T31" fmla="*/ 972387 h 992504"/>
                <a:gd name="T32" fmla="*/ 447799 w 991235"/>
                <a:gd name="T33" fmla="*/ 989931 h 992504"/>
                <a:gd name="T34" fmla="*/ 543242 w 991235"/>
                <a:gd name="T35" fmla="*/ 989931 h 992504"/>
                <a:gd name="T36" fmla="*/ 634628 w 991235"/>
                <a:gd name="T37" fmla="*/ 972387 h 992504"/>
                <a:gd name="T38" fmla="*/ 719219 w 991235"/>
                <a:gd name="T39" fmla="*/ 938892 h 992504"/>
                <a:gd name="T40" fmla="*/ 795354 w 991235"/>
                <a:gd name="T41" fmla="*/ 891110 h 992504"/>
                <a:gd name="T42" fmla="*/ 861372 w 991235"/>
                <a:gd name="T43" fmla="*/ 830704 h 992504"/>
                <a:gd name="T44" fmla="*/ 915610 w 991235"/>
                <a:gd name="T45" fmla="*/ 759336 h 992504"/>
                <a:gd name="T46" fmla="*/ 956409 w 991235"/>
                <a:gd name="T47" fmla="*/ 678672 h 992504"/>
                <a:gd name="T48" fmla="*/ 982106 w 991235"/>
                <a:gd name="T49" fmla="*/ 590372 h 992504"/>
                <a:gd name="T50" fmla="*/ 991041 w 991235"/>
                <a:gd name="T51" fmla="*/ 496101 h 992504"/>
                <a:gd name="T52" fmla="*/ 982106 w 991235"/>
                <a:gd name="T53" fmla="*/ 401830 h 992504"/>
                <a:gd name="T54" fmla="*/ 956409 w 991235"/>
                <a:gd name="T55" fmla="*/ 313530 h 992504"/>
                <a:gd name="T56" fmla="*/ 915610 w 991235"/>
                <a:gd name="T57" fmla="*/ 232865 h 992504"/>
                <a:gd name="T58" fmla="*/ 861372 w 991235"/>
                <a:gd name="T59" fmla="*/ 161498 h 992504"/>
                <a:gd name="T60" fmla="*/ 795354 w 991235"/>
                <a:gd name="T61" fmla="*/ 101092 h 992504"/>
                <a:gd name="T62" fmla="*/ 719219 w 991235"/>
                <a:gd name="T63" fmla="*/ 53310 h 992504"/>
                <a:gd name="T64" fmla="*/ 634628 w 991235"/>
                <a:gd name="T65" fmla="*/ 19815 h 992504"/>
                <a:gd name="T66" fmla="*/ 543242 w 991235"/>
                <a:gd name="T67" fmla="*/ 2271 h 9925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1235"/>
                <a:gd name="T103" fmla="*/ 0 h 992504"/>
                <a:gd name="T104" fmla="*/ 991235 w 991235"/>
                <a:gd name="T105" fmla="*/ 992504 h 9925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1235" h="992504">
                  <a:moveTo>
                    <a:pt x="495520" y="0"/>
                  </a:moveTo>
                  <a:lnTo>
                    <a:pt x="447799" y="2271"/>
                  </a:lnTo>
                  <a:lnTo>
                    <a:pt x="401360" y="8945"/>
                  </a:lnTo>
                  <a:lnTo>
                    <a:pt x="356413" y="19815"/>
                  </a:lnTo>
                  <a:lnTo>
                    <a:pt x="313164" y="34672"/>
                  </a:lnTo>
                  <a:lnTo>
                    <a:pt x="271822" y="53310"/>
                  </a:lnTo>
                  <a:lnTo>
                    <a:pt x="232593" y="75519"/>
                  </a:lnTo>
                  <a:lnTo>
                    <a:pt x="195687" y="101092"/>
                  </a:lnTo>
                  <a:lnTo>
                    <a:pt x="161310" y="129821"/>
                  </a:lnTo>
                  <a:lnTo>
                    <a:pt x="129669" y="161498"/>
                  </a:lnTo>
                  <a:lnTo>
                    <a:pt x="100974" y="195916"/>
                  </a:lnTo>
                  <a:lnTo>
                    <a:pt x="75431" y="232865"/>
                  </a:lnTo>
                  <a:lnTo>
                    <a:pt x="53247" y="272140"/>
                  </a:lnTo>
                  <a:lnTo>
                    <a:pt x="34632" y="313530"/>
                  </a:lnTo>
                  <a:lnTo>
                    <a:pt x="19792" y="356830"/>
                  </a:lnTo>
                  <a:lnTo>
                    <a:pt x="8934" y="401830"/>
                  </a:lnTo>
                  <a:lnTo>
                    <a:pt x="2268" y="448323"/>
                  </a:lnTo>
                  <a:lnTo>
                    <a:pt x="0" y="496101"/>
                  </a:lnTo>
                  <a:lnTo>
                    <a:pt x="2268" y="543879"/>
                  </a:lnTo>
                  <a:lnTo>
                    <a:pt x="8934" y="590371"/>
                  </a:lnTo>
                  <a:lnTo>
                    <a:pt x="19792" y="635371"/>
                  </a:lnTo>
                  <a:lnTo>
                    <a:pt x="34632" y="678671"/>
                  </a:lnTo>
                  <a:lnTo>
                    <a:pt x="53247" y="720061"/>
                  </a:lnTo>
                  <a:lnTo>
                    <a:pt x="75431" y="759335"/>
                  </a:lnTo>
                  <a:lnTo>
                    <a:pt x="100974" y="796285"/>
                  </a:lnTo>
                  <a:lnTo>
                    <a:pt x="129669" y="830703"/>
                  </a:lnTo>
                  <a:lnTo>
                    <a:pt x="161310" y="862380"/>
                  </a:lnTo>
                  <a:lnTo>
                    <a:pt x="195687" y="891109"/>
                  </a:lnTo>
                  <a:lnTo>
                    <a:pt x="232593" y="916682"/>
                  </a:lnTo>
                  <a:lnTo>
                    <a:pt x="271822" y="938891"/>
                  </a:lnTo>
                  <a:lnTo>
                    <a:pt x="313164" y="957528"/>
                  </a:lnTo>
                  <a:lnTo>
                    <a:pt x="356413" y="972386"/>
                  </a:lnTo>
                  <a:lnTo>
                    <a:pt x="401360" y="983256"/>
                  </a:lnTo>
                  <a:lnTo>
                    <a:pt x="447799" y="989930"/>
                  </a:lnTo>
                  <a:lnTo>
                    <a:pt x="495520" y="992201"/>
                  </a:lnTo>
                  <a:lnTo>
                    <a:pt x="543242" y="989930"/>
                  </a:lnTo>
                  <a:lnTo>
                    <a:pt x="589681" y="983256"/>
                  </a:lnTo>
                  <a:lnTo>
                    <a:pt x="634628" y="972386"/>
                  </a:lnTo>
                  <a:lnTo>
                    <a:pt x="677877" y="957528"/>
                  </a:lnTo>
                  <a:lnTo>
                    <a:pt x="719219" y="938891"/>
                  </a:lnTo>
                  <a:lnTo>
                    <a:pt x="758448" y="916682"/>
                  </a:lnTo>
                  <a:lnTo>
                    <a:pt x="795354" y="891109"/>
                  </a:lnTo>
                  <a:lnTo>
                    <a:pt x="829731" y="862380"/>
                  </a:lnTo>
                  <a:lnTo>
                    <a:pt x="861372" y="830703"/>
                  </a:lnTo>
                  <a:lnTo>
                    <a:pt x="890067" y="796285"/>
                  </a:lnTo>
                  <a:lnTo>
                    <a:pt x="915610" y="759335"/>
                  </a:lnTo>
                  <a:lnTo>
                    <a:pt x="937793" y="720061"/>
                  </a:lnTo>
                  <a:lnTo>
                    <a:pt x="956409" y="678671"/>
                  </a:lnTo>
                  <a:lnTo>
                    <a:pt x="971249" y="635371"/>
                  </a:lnTo>
                  <a:lnTo>
                    <a:pt x="982106" y="590371"/>
                  </a:lnTo>
                  <a:lnTo>
                    <a:pt x="988773" y="543879"/>
                  </a:lnTo>
                  <a:lnTo>
                    <a:pt x="991041" y="496101"/>
                  </a:lnTo>
                  <a:lnTo>
                    <a:pt x="988773" y="448323"/>
                  </a:lnTo>
                  <a:lnTo>
                    <a:pt x="982106" y="401830"/>
                  </a:lnTo>
                  <a:lnTo>
                    <a:pt x="971249" y="356830"/>
                  </a:lnTo>
                  <a:lnTo>
                    <a:pt x="956409" y="313530"/>
                  </a:lnTo>
                  <a:lnTo>
                    <a:pt x="937793" y="272140"/>
                  </a:lnTo>
                  <a:lnTo>
                    <a:pt x="915610" y="232865"/>
                  </a:lnTo>
                  <a:lnTo>
                    <a:pt x="890067" y="195916"/>
                  </a:lnTo>
                  <a:lnTo>
                    <a:pt x="861372" y="161498"/>
                  </a:lnTo>
                  <a:lnTo>
                    <a:pt x="829731" y="129821"/>
                  </a:lnTo>
                  <a:lnTo>
                    <a:pt x="795354" y="101092"/>
                  </a:lnTo>
                  <a:lnTo>
                    <a:pt x="758448" y="75519"/>
                  </a:lnTo>
                  <a:lnTo>
                    <a:pt x="719219" y="53310"/>
                  </a:lnTo>
                  <a:lnTo>
                    <a:pt x="677877" y="34672"/>
                  </a:lnTo>
                  <a:lnTo>
                    <a:pt x="634628" y="19815"/>
                  </a:lnTo>
                  <a:lnTo>
                    <a:pt x="589681" y="8945"/>
                  </a:lnTo>
                  <a:lnTo>
                    <a:pt x="543242" y="2271"/>
                  </a:lnTo>
                  <a:lnTo>
                    <a:pt x="495520" y="0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2">
                  <a:lumMod val="75000"/>
                </a:schemeClr>
              </a:solidFill>
            </a:ln>
            <a:extLst/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64526" name="object 13">
              <a:extLst>
                <a:ext uri="{FF2B5EF4-FFF2-40B4-BE49-F238E27FC236}">
                  <a16:creationId xmlns="" xmlns:a16="http://schemas.microsoft.com/office/drawing/2014/main" id="{8090D0AD-83EC-4922-81C9-F71B517FD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354" y="2351493"/>
              <a:ext cx="991235" cy="992505"/>
            </a:xfrm>
            <a:custGeom>
              <a:avLst/>
              <a:gdLst>
                <a:gd name="T0" fmla="*/ 2268 w 991235"/>
                <a:gd name="T1" fmla="*/ 448322 h 992504"/>
                <a:gd name="T2" fmla="*/ 19792 w 991235"/>
                <a:gd name="T3" fmla="*/ 356829 h 992504"/>
                <a:gd name="T4" fmla="*/ 53247 w 991235"/>
                <a:gd name="T5" fmla="*/ 272139 h 992504"/>
                <a:gd name="T6" fmla="*/ 100974 w 991235"/>
                <a:gd name="T7" fmla="*/ 195916 h 992504"/>
                <a:gd name="T8" fmla="*/ 161309 w 991235"/>
                <a:gd name="T9" fmla="*/ 129821 h 992504"/>
                <a:gd name="T10" fmla="*/ 232593 w 991235"/>
                <a:gd name="T11" fmla="*/ 75519 h 992504"/>
                <a:gd name="T12" fmla="*/ 313164 w 991235"/>
                <a:gd name="T13" fmla="*/ 34672 h 992504"/>
                <a:gd name="T14" fmla="*/ 401360 w 991235"/>
                <a:gd name="T15" fmla="*/ 8945 h 992504"/>
                <a:gd name="T16" fmla="*/ 495521 w 991235"/>
                <a:gd name="T17" fmla="*/ 0 h 992504"/>
                <a:gd name="T18" fmla="*/ 589681 w 991235"/>
                <a:gd name="T19" fmla="*/ 8945 h 992504"/>
                <a:gd name="T20" fmla="*/ 677877 w 991235"/>
                <a:gd name="T21" fmla="*/ 34672 h 992504"/>
                <a:gd name="T22" fmla="*/ 758448 w 991235"/>
                <a:gd name="T23" fmla="*/ 75519 h 992504"/>
                <a:gd name="T24" fmla="*/ 829732 w 991235"/>
                <a:gd name="T25" fmla="*/ 129821 h 992504"/>
                <a:gd name="T26" fmla="*/ 890067 w 991235"/>
                <a:gd name="T27" fmla="*/ 195916 h 992504"/>
                <a:gd name="T28" fmla="*/ 937794 w 991235"/>
                <a:gd name="T29" fmla="*/ 272139 h 992504"/>
                <a:gd name="T30" fmla="*/ 971250 w 991235"/>
                <a:gd name="T31" fmla="*/ 356829 h 992504"/>
                <a:gd name="T32" fmla="*/ 988773 w 991235"/>
                <a:gd name="T33" fmla="*/ 448322 h 992504"/>
                <a:gd name="T34" fmla="*/ 988773 w 991235"/>
                <a:gd name="T35" fmla="*/ 543879 h 992504"/>
                <a:gd name="T36" fmla="*/ 971250 w 991235"/>
                <a:gd name="T37" fmla="*/ 635372 h 992504"/>
                <a:gd name="T38" fmla="*/ 937794 w 991235"/>
                <a:gd name="T39" fmla="*/ 720062 h 992504"/>
                <a:gd name="T40" fmla="*/ 890067 w 991235"/>
                <a:gd name="T41" fmla="*/ 796286 h 992504"/>
                <a:gd name="T42" fmla="*/ 829732 w 991235"/>
                <a:gd name="T43" fmla="*/ 862380 h 992504"/>
                <a:gd name="T44" fmla="*/ 758448 w 991235"/>
                <a:gd name="T45" fmla="*/ 916682 h 992504"/>
                <a:gd name="T46" fmla="*/ 677877 w 991235"/>
                <a:gd name="T47" fmla="*/ 957529 h 992504"/>
                <a:gd name="T48" fmla="*/ 589681 w 991235"/>
                <a:gd name="T49" fmla="*/ 983256 h 992504"/>
                <a:gd name="T50" fmla="*/ 495521 w 991235"/>
                <a:gd name="T51" fmla="*/ 992202 h 992504"/>
                <a:gd name="T52" fmla="*/ 401360 w 991235"/>
                <a:gd name="T53" fmla="*/ 983256 h 992504"/>
                <a:gd name="T54" fmla="*/ 313164 w 991235"/>
                <a:gd name="T55" fmla="*/ 957529 h 992504"/>
                <a:gd name="T56" fmla="*/ 232593 w 991235"/>
                <a:gd name="T57" fmla="*/ 916682 h 992504"/>
                <a:gd name="T58" fmla="*/ 161309 w 991235"/>
                <a:gd name="T59" fmla="*/ 862380 h 992504"/>
                <a:gd name="T60" fmla="*/ 100974 w 991235"/>
                <a:gd name="T61" fmla="*/ 796286 h 992504"/>
                <a:gd name="T62" fmla="*/ 53247 w 991235"/>
                <a:gd name="T63" fmla="*/ 720062 h 992504"/>
                <a:gd name="T64" fmla="*/ 19792 w 991235"/>
                <a:gd name="T65" fmla="*/ 635372 h 992504"/>
                <a:gd name="T66" fmla="*/ 2268 w 991235"/>
                <a:gd name="T67" fmla="*/ 543879 h 9925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1235"/>
                <a:gd name="T103" fmla="*/ 0 h 992504"/>
                <a:gd name="T104" fmla="*/ 991235 w 991235"/>
                <a:gd name="T105" fmla="*/ 992504 h 9925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1235" h="992504">
                  <a:moveTo>
                    <a:pt x="0" y="496100"/>
                  </a:moveTo>
                  <a:lnTo>
                    <a:pt x="2268" y="448322"/>
                  </a:lnTo>
                  <a:lnTo>
                    <a:pt x="8934" y="401829"/>
                  </a:lnTo>
                  <a:lnTo>
                    <a:pt x="19792" y="356829"/>
                  </a:lnTo>
                  <a:lnTo>
                    <a:pt x="34632" y="313530"/>
                  </a:lnTo>
                  <a:lnTo>
                    <a:pt x="53247" y="272139"/>
                  </a:lnTo>
                  <a:lnTo>
                    <a:pt x="75431" y="232865"/>
                  </a:lnTo>
                  <a:lnTo>
                    <a:pt x="100974" y="195916"/>
                  </a:lnTo>
                  <a:lnTo>
                    <a:pt x="129669" y="161498"/>
                  </a:lnTo>
                  <a:lnTo>
                    <a:pt x="161309" y="129821"/>
                  </a:lnTo>
                  <a:lnTo>
                    <a:pt x="195687" y="101092"/>
                  </a:lnTo>
                  <a:lnTo>
                    <a:pt x="232593" y="75519"/>
                  </a:lnTo>
                  <a:lnTo>
                    <a:pt x="271822" y="53310"/>
                  </a:lnTo>
                  <a:lnTo>
                    <a:pt x="313164" y="34672"/>
                  </a:lnTo>
                  <a:lnTo>
                    <a:pt x="356413" y="19815"/>
                  </a:lnTo>
                  <a:lnTo>
                    <a:pt x="401360" y="8945"/>
                  </a:lnTo>
                  <a:lnTo>
                    <a:pt x="447799" y="2271"/>
                  </a:lnTo>
                  <a:lnTo>
                    <a:pt x="495521" y="0"/>
                  </a:lnTo>
                  <a:lnTo>
                    <a:pt x="543243" y="2271"/>
                  </a:lnTo>
                  <a:lnTo>
                    <a:pt x="589681" y="8945"/>
                  </a:lnTo>
                  <a:lnTo>
                    <a:pt x="634629" y="19815"/>
                  </a:lnTo>
                  <a:lnTo>
                    <a:pt x="677877" y="34672"/>
                  </a:lnTo>
                  <a:lnTo>
                    <a:pt x="719220" y="53310"/>
                  </a:lnTo>
                  <a:lnTo>
                    <a:pt x="758448" y="75519"/>
                  </a:lnTo>
                  <a:lnTo>
                    <a:pt x="795355" y="101092"/>
                  </a:lnTo>
                  <a:lnTo>
                    <a:pt x="829732" y="129821"/>
                  </a:lnTo>
                  <a:lnTo>
                    <a:pt x="861372" y="161498"/>
                  </a:lnTo>
                  <a:lnTo>
                    <a:pt x="890067" y="195916"/>
                  </a:lnTo>
                  <a:lnTo>
                    <a:pt x="915611" y="232865"/>
                  </a:lnTo>
                  <a:lnTo>
                    <a:pt x="937794" y="272139"/>
                  </a:lnTo>
                  <a:lnTo>
                    <a:pt x="956409" y="313530"/>
                  </a:lnTo>
                  <a:lnTo>
                    <a:pt x="971250" y="356829"/>
                  </a:lnTo>
                  <a:lnTo>
                    <a:pt x="982107" y="401829"/>
                  </a:lnTo>
                  <a:lnTo>
                    <a:pt x="988773" y="448322"/>
                  </a:lnTo>
                  <a:lnTo>
                    <a:pt x="991042" y="496100"/>
                  </a:lnTo>
                  <a:lnTo>
                    <a:pt x="988773" y="543878"/>
                  </a:lnTo>
                  <a:lnTo>
                    <a:pt x="982107" y="590371"/>
                  </a:lnTo>
                  <a:lnTo>
                    <a:pt x="971250" y="635371"/>
                  </a:lnTo>
                  <a:lnTo>
                    <a:pt x="956409" y="678670"/>
                  </a:lnTo>
                  <a:lnTo>
                    <a:pt x="937794" y="720061"/>
                  </a:lnTo>
                  <a:lnTo>
                    <a:pt x="915611" y="759335"/>
                  </a:lnTo>
                  <a:lnTo>
                    <a:pt x="890067" y="796285"/>
                  </a:lnTo>
                  <a:lnTo>
                    <a:pt x="861372" y="830702"/>
                  </a:lnTo>
                  <a:lnTo>
                    <a:pt x="829732" y="862379"/>
                  </a:lnTo>
                  <a:lnTo>
                    <a:pt x="795355" y="891108"/>
                  </a:lnTo>
                  <a:lnTo>
                    <a:pt x="758448" y="916681"/>
                  </a:lnTo>
                  <a:lnTo>
                    <a:pt x="719220" y="938891"/>
                  </a:lnTo>
                  <a:lnTo>
                    <a:pt x="677877" y="957528"/>
                  </a:lnTo>
                  <a:lnTo>
                    <a:pt x="634629" y="972385"/>
                  </a:lnTo>
                  <a:lnTo>
                    <a:pt x="589681" y="983255"/>
                  </a:lnTo>
                  <a:lnTo>
                    <a:pt x="543243" y="989930"/>
                  </a:lnTo>
                  <a:lnTo>
                    <a:pt x="495521" y="992201"/>
                  </a:lnTo>
                  <a:lnTo>
                    <a:pt x="447799" y="989930"/>
                  </a:lnTo>
                  <a:lnTo>
                    <a:pt x="401360" y="983255"/>
                  </a:lnTo>
                  <a:lnTo>
                    <a:pt x="356413" y="972385"/>
                  </a:lnTo>
                  <a:lnTo>
                    <a:pt x="313164" y="957528"/>
                  </a:lnTo>
                  <a:lnTo>
                    <a:pt x="271822" y="938891"/>
                  </a:lnTo>
                  <a:lnTo>
                    <a:pt x="232593" y="916681"/>
                  </a:lnTo>
                  <a:lnTo>
                    <a:pt x="195687" y="891108"/>
                  </a:lnTo>
                  <a:lnTo>
                    <a:pt x="161309" y="862379"/>
                  </a:lnTo>
                  <a:lnTo>
                    <a:pt x="129669" y="830702"/>
                  </a:lnTo>
                  <a:lnTo>
                    <a:pt x="100974" y="796285"/>
                  </a:lnTo>
                  <a:lnTo>
                    <a:pt x="75431" y="759335"/>
                  </a:lnTo>
                  <a:lnTo>
                    <a:pt x="53247" y="720061"/>
                  </a:lnTo>
                  <a:lnTo>
                    <a:pt x="34632" y="678670"/>
                  </a:lnTo>
                  <a:lnTo>
                    <a:pt x="19792" y="635371"/>
                  </a:lnTo>
                  <a:lnTo>
                    <a:pt x="8934" y="590371"/>
                  </a:lnTo>
                  <a:lnTo>
                    <a:pt x="2268" y="543878"/>
                  </a:lnTo>
                  <a:lnTo>
                    <a:pt x="0" y="496100"/>
                  </a:lnTo>
                  <a:close/>
                </a:path>
              </a:pathLst>
            </a:custGeom>
            <a:noFill/>
            <a:ln w="20120">
              <a:solidFill>
                <a:srgbClr val="4E6D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64527" name="object 14">
              <a:extLst>
                <a:ext uri="{FF2B5EF4-FFF2-40B4-BE49-F238E27FC236}">
                  <a16:creationId xmlns="" xmlns:a16="http://schemas.microsoft.com/office/drawing/2014/main" id="{F4CD0EDA-998D-4958-A7AD-3AC1221E2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071" y="3641356"/>
              <a:ext cx="7671434" cy="794385"/>
            </a:xfrm>
            <a:custGeom>
              <a:avLst/>
              <a:gdLst>
                <a:gd name="T0" fmla="*/ 7671178 w 7671434"/>
                <a:gd name="T1" fmla="*/ 0 h 794385"/>
                <a:gd name="T2" fmla="*/ 0 w 7671434"/>
                <a:gd name="T3" fmla="*/ 0 h 794385"/>
                <a:gd name="T4" fmla="*/ 0 w 7671434"/>
                <a:gd name="T5" fmla="*/ 793761 h 794385"/>
                <a:gd name="T6" fmla="*/ 7671178 w 7671434"/>
                <a:gd name="T7" fmla="*/ 793761 h 794385"/>
                <a:gd name="T8" fmla="*/ 7671178 w 7671434"/>
                <a:gd name="T9" fmla="*/ 0 h 794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71434"/>
                <a:gd name="T16" fmla="*/ 0 h 794385"/>
                <a:gd name="T17" fmla="*/ 7671434 w 7671434"/>
                <a:gd name="T18" fmla="*/ 794385 h 794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71434" h="794385">
                  <a:moveTo>
                    <a:pt x="7671177" y="0"/>
                  </a:moveTo>
                  <a:lnTo>
                    <a:pt x="0" y="0"/>
                  </a:lnTo>
                  <a:lnTo>
                    <a:pt x="0" y="793761"/>
                  </a:lnTo>
                  <a:lnTo>
                    <a:pt x="7671177" y="793761"/>
                  </a:lnTo>
                  <a:lnTo>
                    <a:pt x="7671177" y="0"/>
                  </a:lnTo>
                  <a:close/>
                </a:path>
              </a:pathLst>
            </a:custGeom>
            <a:solidFill>
              <a:srgbClr val="3E92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64528" name="object 15">
              <a:extLst>
                <a:ext uri="{FF2B5EF4-FFF2-40B4-BE49-F238E27FC236}">
                  <a16:creationId xmlns="" xmlns:a16="http://schemas.microsoft.com/office/drawing/2014/main" id="{4681FF33-B5F7-40CB-8582-EAB693D8E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071" y="3641356"/>
              <a:ext cx="7671434" cy="794385"/>
            </a:xfrm>
            <a:custGeom>
              <a:avLst/>
              <a:gdLst>
                <a:gd name="T0" fmla="*/ 0 w 7671434"/>
                <a:gd name="T1" fmla="*/ 0 h 794385"/>
                <a:gd name="T2" fmla="*/ 7671178 w 7671434"/>
                <a:gd name="T3" fmla="*/ 0 h 794385"/>
                <a:gd name="T4" fmla="*/ 7671178 w 7671434"/>
                <a:gd name="T5" fmla="*/ 793760 h 794385"/>
                <a:gd name="T6" fmla="*/ 0 w 7671434"/>
                <a:gd name="T7" fmla="*/ 793760 h 794385"/>
                <a:gd name="T8" fmla="*/ 0 w 7671434"/>
                <a:gd name="T9" fmla="*/ 0 h 794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71434"/>
                <a:gd name="T16" fmla="*/ 0 h 794385"/>
                <a:gd name="T17" fmla="*/ 7671434 w 7671434"/>
                <a:gd name="T18" fmla="*/ 794385 h 794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71434" h="794385">
                  <a:moveTo>
                    <a:pt x="0" y="0"/>
                  </a:moveTo>
                  <a:lnTo>
                    <a:pt x="7671176" y="0"/>
                  </a:lnTo>
                  <a:lnTo>
                    <a:pt x="7671176" y="793760"/>
                  </a:lnTo>
                  <a:lnTo>
                    <a:pt x="0" y="79376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0131">
              <a:solidFill>
                <a:srgbClr val="53AE6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64529" name="object 16">
              <a:extLst>
                <a:ext uri="{FF2B5EF4-FFF2-40B4-BE49-F238E27FC236}">
                  <a16:creationId xmlns="" xmlns:a16="http://schemas.microsoft.com/office/drawing/2014/main" id="{F54D727B-75DD-4E88-8492-E2616A82A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549" y="3542135"/>
              <a:ext cx="991235" cy="992505"/>
            </a:xfrm>
            <a:custGeom>
              <a:avLst/>
              <a:gdLst>
                <a:gd name="T0" fmla="*/ 447800 w 991235"/>
                <a:gd name="T1" fmla="*/ 2271 h 992504"/>
                <a:gd name="T2" fmla="*/ 356413 w 991235"/>
                <a:gd name="T3" fmla="*/ 19815 h 992504"/>
                <a:gd name="T4" fmla="*/ 271822 w 991235"/>
                <a:gd name="T5" fmla="*/ 53310 h 992504"/>
                <a:gd name="T6" fmla="*/ 195687 w 991235"/>
                <a:gd name="T7" fmla="*/ 101092 h 992504"/>
                <a:gd name="T8" fmla="*/ 129669 w 991235"/>
                <a:gd name="T9" fmla="*/ 161499 h 992504"/>
                <a:gd name="T10" fmla="*/ 75431 w 991235"/>
                <a:gd name="T11" fmla="*/ 232866 h 992504"/>
                <a:gd name="T12" fmla="*/ 34632 w 991235"/>
                <a:gd name="T13" fmla="*/ 313531 h 992504"/>
                <a:gd name="T14" fmla="*/ 8934 w 991235"/>
                <a:gd name="T15" fmla="*/ 401830 h 992504"/>
                <a:gd name="T16" fmla="*/ 0 w 991235"/>
                <a:gd name="T17" fmla="*/ 496101 h 992504"/>
                <a:gd name="T18" fmla="*/ 8934 w 991235"/>
                <a:gd name="T19" fmla="*/ 590372 h 992504"/>
                <a:gd name="T20" fmla="*/ 34632 w 991235"/>
                <a:gd name="T21" fmla="*/ 678672 h 992504"/>
                <a:gd name="T22" fmla="*/ 75431 w 991235"/>
                <a:gd name="T23" fmla="*/ 759336 h 992504"/>
                <a:gd name="T24" fmla="*/ 129669 w 991235"/>
                <a:gd name="T25" fmla="*/ 830704 h 992504"/>
                <a:gd name="T26" fmla="*/ 195687 w 991235"/>
                <a:gd name="T27" fmla="*/ 891110 h 992504"/>
                <a:gd name="T28" fmla="*/ 271822 w 991235"/>
                <a:gd name="T29" fmla="*/ 938892 h 992504"/>
                <a:gd name="T30" fmla="*/ 356413 w 991235"/>
                <a:gd name="T31" fmla="*/ 972387 h 992504"/>
                <a:gd name="T32" fmla="*/ 447800 w 991235"/>
                <a:gd name="T33" fmla="*/ 989931 h 992504"/>
                <a:gd name="T34" fmla="*/ 543244 w 991235"/>
                <a:gd name="T35" fmla="*/ 989931 h 992504"/>
                <a:gd name="T36" fmla="*/ 634630 w 991235"/>
                <a:gd name="T37" fmla="*/ 972387 h 992504"/>
                <a:gd name="T38" fmla="*/ 719221 w 991235"/>
                <a:gd name="T39" fmla="*/ 938892 h 992504"/>
                <a:gd name="T40" fmla="*/ 795356 w 991235"/>
                <a:gd name="T41" fmla="*/ 891110 h 992504"/>
                <a:gd name="T42" fmla="*/ 861373 w 991235"/>
                <a:gd name="T43" fmla="*/ 830704 h 992504"/>
                <a:gd name="T44" fmla="*/ 915612 w 991235"/>
                <a:gd name="T45" fmla="*/ 759336 h 992504"/>
                <a:gd name="T46" fmla="*/ 956410 w 991235"/>
                <a:gd name="T47" fmla="*/ 678672 h 992504"/>
                <a:gd name="T48" fmla="*/ 982108 w 991235"/>
                <a:gd name="T49" fmla="*/ 590372 h 992504"/>
                <a:gd name="T50" fmla="*/ 991043 w 991235"/>
                <a:gd name="T51" fmla="*/ 496101 h 992504"/>
                <a:gd name="T52" fmla="*/ 982108 w 991235"/>
                <a:gd name="T53" fmla="*/ 401830 h 992504"/>
                <a:gd name="T54" fmla="*/ 956410 w 991235"/>
                <a:gd name="T55" fmla="*/ 313531 h 992504"/>
                <a:gd name="T56" fmla="*/ 915612 w 991235"/>
                <a:gd name="T57" fmla="*/ 232866 h 992504"/>
                <a:gd name="T58" fmla="*/ 861373 w 991235"/>
                <a:gd name="T59" fmla="*/ 161499 h 992504"/>
                <a:gd name="T60" fmla="*/ 795356 w 991235"/>
                <a:gd name="T61" fmla="*/ 101092 h 992504"/>
                <a:gd name="T62" fmla="*/ 719221 w 991235"/>
                <a:gd name="T63" fmla="*/ 53310 h 992504"/>
                <a:gd name="T64" fmla="*/ 634630 w 991235"/>
                <a:gd name="T65" fmla="*/ 19815 h 992504"/>
                <a:gd name="T66" fmla="*/ 543244 w 991235"/>
                <a:gd name="T67" fmla="*/ 2271 h 9925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1235"/>
                <a:gd name="T103" fmla="*/ 0 h 992504"/>
                <a:gd name="T104" fmla="*/ 991235 w 991235"/>
                <a:gd name="T105" fmla="*/ 992504 h 9925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1235" h="992504">
                  <a:moveTo>
                    <a:pt x="495522" y="0"/>
                  </a:moveTo>
                  <a:lnTo>
                    <a:pt x="447800" y="2271"/>
                  </a:lnTo>
                  <a:lnTo>
                    <a:pt x="401361" y="8945"/>
                  </a:lnTo>
                  <a:lnTo>
                    <a:pt x="356413" y="19815"/>
                  </a:lnTo>
                  <a:lnTo>
                    <a:pt x="313164" y="34673"/>
                  </a:lnTo>
                  <a:lnTo>
                    <a:pt x="271822" y="53310"/>
                  </a:lnTo>
                  <a:lnTo>
                    <a:pt x="232594" y="75519"/>
                  </a:lnTo>
                  <a:lnTo>
                    <a:pt x="195687" y="101092"/>
                  </a:lnTo>
                  <a:lnTo>
                    <a:pt x="161310" y="129821"/>
                  </a:lnTo>
                  <a:lnTo>
                    <a:pt x="129669" y="161499"/>
                  </a:lnTo>
                  <a:lnTo>
                    <a:pt x="100974" y="195916"/>
                  </a:lnTo>
                  <a:lnTo>
                    <a:pt x="75431" y="232866"/>
                  </a:lnTo>
                  <a:lnTo>
                    <a:pt x="53248" y="272140"/>
                  </a:lnTo>
                  <a:lnTo>
                    <a:pt x="34632" y="313531"/>
                  </a:lnTo>
                  <a:lnTo>
                    <a:pt x="19792" y="356830"/>
                  </a:lnTo>
                  <a:lnTo>
                    <a:pt x="8934" y="401830"/>
                  </a:lnTo>
                  <a:lnTo>
                    <a:pt x="2268" y="448323"/>
                  </a:lnTo>
                  <a:lnTo>
                    <a:pt x="0" y="496101"/>
                  </a:lnTo>
                  <a:lnTo>
                    <a:pt x="2268" y="543879"/>
                  </a:lnTo>
                  <a:lnTo>
                    <a:pt x="8934" y="590371"/>
                  </a:lnTo>
                  <a:lnTo>
                    <a:pt x="19792" y="635371"/>
                  </a:lnTo>
                  <a:lnTo>
                    <a:pt x="34632" y="678671"/>
                  </a:lnTo>
                  <a:lnTo>
                    <a:pt x="53248" y="720061"/>
                  </a:lnTo>
                  <a:lnTo>
                    <a:pt x="75431" y="759335"/>
                  </a:lnTo>
                  <a:lnTo>
                    <a:pt x="100974" y="796285"/>
                  </a:lnTo>
                  <a:lnTo>
                    <a:pt x="129669" y="830703"/>
                  </a:lnTo>
                  <a:lnTo>
                    <a:pt x="161310" y="862380"/>
                  </a:lnTo>
                  <a:lnTo>
                    <a:pt x="195687" y="891109"/>
                  </a:lnTo>
                  <a:lnTo>
                    <a:pt x="232594" y="916682"/>
                  </a:lnTo>
                  <a:lnTo>
                    <a:pt x="271822" y="938891"/>
                  </a:lnTo>
                  <a:lnTo>
                    <a:pt x="313164" y="957528"/>
                  </a:lnTo>
                  <a:lnTo>
                    <a:pt x="356413" y="972386"/>
                  </a:lnTo>
                  <a:lnTo>
                    <a:pt x="401361" y="983256"/>
                  </a:lnTo>
                  <a:lnTo>
                    <a:pt x="447800" y="989930"/>
                  </a:lnTo>
                  <a:lnTo>
                    <a:pt x="495522" y="992201"/>
                  </a:lnTo>
                  <a:lnTo>
                    <a:pt x="543244" y="989930"/>
                  </a:lnTo>
                  <a:lnTo>
                    <a:pt x="589682" y="983256"/>
                  </a:lnTo>
                  <a:lnTo>
                    <a:pt x="634630" y="972386"/>
                  </a:lnTo>
                  <a:lnTo>
                    <a:pt x="677878" y="957528"/>
                  </a:lnTo>
                  <a:lnTo>
                    <a:pt x="719221" y="938891"/>
                  </a:lnTo>
                  <a:lnTo>
                    <a:pt x="758449" y="916682"/>
                  </a:lnTo>
                  <a:lnTo>
                    <a:pt x="795356" y="891109"/>
                  </a:lnTo>
                  <a:lnTo>
                    <a:pt x="829733" y="862380"/>
                  </a:lnTo>
                  <a:lnTo>
                    <a:pt x="861373" y="830703"/>
                  </a:lnTo>
                  <a:lnTo>
                    <a:pt x="890068" y="796285"/>
                  </a:lnTo>
                  <a:lnTo>
                    <a:pt x="915612" y="759335"/>
                  </a:lnTo>
                  <a:lnTo>
                    <a:pt x="937795" y="720061"/>
                  </a:lnTo>
                  <a:lnTo>
                    <a:pt x="956410" y="678671"/>
                  </a:lnTo>
                  <a:lnTo>
                    <a:pt x="971250" y="635371"/>
                  </a:lnTo>
                  <a:lnTo>
                    <a:pt x="982108" y="590371"/>
                  </a:lnTo>
                  <a:lnTo>
                    <a:pt x="988774" y="543879"/>
                  </a:lnTo>
                  <a:lnTo>
                    <a:pt x="991043" y="496101"/>
                  </a:lnTo>
                  <a:lnTo>
                    <a:pt x="988774" y="448323"/>
                  </a:lnTo>
                  <a:lnTo>
                    <a:pt x="982108" y="401830"/>
                  </a:lnTo>
                  <a:lnTo>
                    <a:pt x="971250" y="356830"/>
                  </a:lnTo>
                  <a:lnTo>
                    <a:pt x="956410" y="313531"/>
                  </a:lnTo>
                  <a:lnTo>
                    <a:pt x="937795" y="272140"/>
                  </a:lnTo>
                  <a:lnTo>
                    <a:pt x="915612" y="232866"/>
                  </a:lnTo>
                  <a:lnTo>
                    <a:pt x="890068" y="195916"/>
                  </a:lnTo>
                  <a:lnTo>
                    <a:pt x="861373" y="161499"/>
                  </a:lnTo>
                  <a:lnTo>
                    <a:pt x="829733" y="129821"/>
                  </a:lnTo>
                  <a:lnTo>
                    <a:pt x="795356" y="101092"/>
                  </a:lnTo>
                  <a:lnTo>
                    <a:pt x="758449" y="75519"/>
                  </a:lnTo>
                  <a:lnTo>
                    <a:pt x="719221" y="53310"/>
                  </a:lnTo>
                  <a:lnTo>
                    <a:pt x="677878" y="34673"/>
                  </a:lnTo>
                  <a:lnTo>
                    <a:pt x="634630" y="19815"/>
                  </a:lnTo>
                  <a:lnTo>
                    <a:pt x="589682" y="8945"/>
                  </a:lnTo>
                  <a:lnTo>
                    <a:pt x="543244" y="2271"/>
                  </a:lnTo>
                  <a:lnTo>
                    <a:pt x="495522" y="0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3E9276"/>
              </a:solidFill>
            </a:ln>
            <a:extLst/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64530" name="object 17">
              <a:extLst>
                <a:ext uri="{FF2B5EF4-FFF2-40B4-BE49-F238E27FC236}">
                  <a16:creationId xmlns="" xmlns:a16="http://schemas.microsoft.com/office/drawing/2014/main" id="{F0BC37D9-3ACD-478C-8A1A-E69C3CBDD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549" y="3542135"/>
              <a:ext cx="991235" cy="992505"/>
            </a:xfrm>
            <a:custGeom>
              <a:avLst/>
              <a:gdLst>
                <a:gd name="T0" fmla="*/ 2268 w 991235"/>
                <a:gd name="T1" fmla="*/ 448322 h 992504"/>
                <a:gd name="T2" fmla="*/ 19792 w 991235"/>
                <a:gd name="T3" fmla="*/ 356829 h 992504"/>
                <a:gd name="T4" fmla="*/ 53247 w 991235"/>
                <a:gd name="T5" fmla="*/ 272139 h 992504"/>
                <a:gd name="T6" fmla="*/ 100974 w 991235"/>
                <a:gd name="T7" fmla="*/ 195916 h 992504"/>
                <a:gd name="T8" fmla="*/ 161309 w 991235"/>
                <a:gd name="T9" fmla="*/ 129821 h 992504"/>
                <a:gd name="T10" fmla="*/ 232593 w 991235"/>
                <a:gd name="T11" fmla="*/ 75519 h 992504"/>
                <a:gd name="T12" fmla="*/ 313164 w 991235"/>
                <a:gd name="T13" fmla="*/ 34672 h 992504"/>
                <a:gd name="T14" fmla="*/ 401360 w 991235"/>
                <a:gd name="T15" fmla="*/ 8945 h 992504"/>
                <a:gd name="T16" fmla="*/ 495521 w 991235"/>
                <a:gd name="T17" fmla="*/ 0 h 992504"/>
                <a:gd name="T18" fmla="*/ 589681 w 991235"/>
                <a:gd name="T19" fmla="*/ 8945 h 992504"/>
                <a:gd name="T20" fmla="*/ 677877 w 991235"/>
                <a:gd name="T21" fmla="*/ 34672 h 992504"/>
                <a:gd name="T22" fmla="*/ 758448 w 991235"/>
                <a:gd name="T23" fmla="*/ 75519 h 992504"/>
                <a:gd name="T24" fmla="*/ 829732 w 991235"/>
                <a:gd name="T25" fmla="*/ 129821 h 992504"/>
                <a:gd name="T26" fmla="*/ 890067 w 991235"/>
                <a:gd name="T27" fmla="*/ 195916 h 992504"/>
                <a:gd name="T28" fmla="*/ 937794 w 991235"/>
                <a:gd name="T29" fmla="*/ 272139 h 992504"/>
                <a:gd name="T30" fmla="*/ 971250 w 991235"/>
                <a:gd name="T31" fmla="*/ 356829 h 992504"/>
                <a:gd name="T32" fmla="*/ 988773 w 991235"/>
                <a:gd name="T33" fmla="*/ 448322 h 992504"/>
                <a:gd name="T34" fmla="*/ 988773 w 991235"/>
                <a:gd name="T35" fmla="*/ 543879 h 992504"/>
                <a:gd name="T36" fmla="*/ 971250 w 991235"/>
                <a:gd name="T37" fmla="*/ 635372 h 992504"/>
                <a:gd name="T38" fmla="*/ 937794 w 991235"/>
                <a:gd name="T39" fmla="*/ 720062 h 992504"/>
                <a:gd name="T40" fmla="*/ 890067 w 991235"/>
                <a:gd name="T41" fmla="*/ 796286 h 992504"/>
                <a:gd name="T42" fmla="*/ 829732 w 991235"/>
                <a:gd name="T43" fmla="*/ 862380 h 992504"/>
                <a:gd name="T44" fmla="*/ 758448 w 991235"/>
                <a:gd name="T45" fmla="*/ 916682 h 992504"/>
                <a:gd name="T46" fmla="*/ 677877 w 991235"/>
                <a:gd name="T47" fmla="*/ 957529 h 992504"/>
                <a:gd name="T48" fmla="*/ 589681 w 991235"/>
                <a:gd name="T49" fmla="*/ 983256 h 992504"/>
                <a:gd name="T50" fmla="*/ 495521 w 991235"/>
                <a:gd name="T51" fmla="*/ 992202 h 992504"/>
                <a:gd name="T52" fmla="*/ 401360 w 991235"/>
                <a:gd name="T53" fmla="*/ 983256 h 992504"/>
                <a:gd name="T54" fmla="*/ 313164 w 991235"/>
                <a:gd name="T55" fmla="*/ 957529 h 992504"/>
                <a:gd name="T56" fmla="*/ 232593 w 991235"/>
                <a:gd name="T57" fmla="*/ 916682 h 992504"/>
                <a:gd name="T58" fmla="*/ 161309 w 991235"/>
                <a:gd name="T59" fmla="*/ 862380 h 992504"/>
                <a:gd name="T60" fmla="*/ 100974 w 991235"/>
                <a:gd name="T61" fmla="*/ 796286 h 992504"/>
                <a:gd name="T62" fmla="*/ 53247 w 991235"/>
                <a:gd name="T63" fmla="*/ 720062 h 992504"/>
                <a:gd name="T64" fmla="*/ 19792 w 991235"/>
                <a:gd name="T65" fmla="*/ 635372 h 992504"/>
                <a:gd name="T66" fmla="*/ 2268 w 991235"/>
                <a:gd name="T67" fmla="*/ 543879 h 9925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1235"/>
                <a:gd name="T103" fmla="*/ 0 h 992504"/>
                <a:gd name="T104" fmla="*/ 991235 w 991235"/>
                <a:gd name="T105" fmla="*/ 992504 h 9925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1235" h="992504">
                  <a:moveTo>
                    <a:pt x="0" y="496100"/>
                  </a:moveTo>
                  <a:lnTo>
                    <a:pt x="2268" y="448322"/>
                  </a:lnTo>
                  <a:lnTo>
                    <a:pt x="8934" y="401829"/>
                  </a:lnTo>
                  <a:lnTo>
                    <a:pt x="19792" y="356829"/>
                  </a:lnTo>
                  <a:lnTo>
                    <a:pt x="34632" y="313530"/>
                  </a:lnTo>
                  <a:lnTo>
                    <a:pt x="53247" y="272139"/>
                  </a:lnTo>
                  <a:lnTo>
                    <a:pt x="75431" y="232865"/>
                  </a:lnTo>
                  <a:lnTo>
                    <a:pt x="100974" y="195916"/>
                  </a:lnTo>
                  <a:lnTo>
                    <a:pt x="129669" y="161498"/>
                  </a:lnTo>
                  <a:lnTo>
                    <a:pt x="161309" y="129821"/>
                  </a:lnTo>
                  <a:lnTo>
                    <a:pt x="195687" y="101092"/>
                  </a:lnTo>
                  <a:lnTo>
                    <a:pt x="232593" y="75519"/>
                  </a:lnTo>
                  <a:lnTo>
                    <a:pt x="271822" y="53310"/>
                  </a:lnTo>
                  <a:lnTo>
                    <a:pt x="313164" y="34672"/>
                  </a:lnTo>
                  <a:lnTo>
                    <a:pt x="356413" y="19815"/>
                  </a:lnTo>
                  <a:lnTo>
                    <a:pt x="401360" y="8945"/>
                  </a:lnTo>
                  <a:lnTo>
                    <a:pt x="447799" y="2271"/>
                  </a:lnTo>
                  <a:lnTo>
                    <a:pt x="495521" y="0"/>
                  </a:lnTo>
                  <a:lnTo>
                    <a:pt x="543243" y="2271"/>
                  </a:lnTo>
                  <a:lnTo>
                    <a:pt x="589681" y="8945"/>
                  </a:lnTo>
                  <a:lnTo>
                    <a:pt x="634629" y="19815"/>
                  </a:lnTo>
                  <a:lnTo>
                    <a:pt x="677877" y="34672"/>
                  </a:lnTo>
                  <a:lnTo>
                    <a:pt x="719220" y="53310"/>
                  </a:lnTo>
                  <a:lnTo>
                    <a:pt x="758448" y="75519"/>
                  </a:lnTo>
                  <a:lnTo>
                    <a:pt x="795355" y="101092"/>
                  </a:lnTo>
                  <a:lnTo>
                    <a:pt x="829732" y="129821"/>
                  </a:lnTo>
                  <a:lnTo>
                    <a:pt x="861372" y="161498"/>
                  </a:lnTo>
                  <a:lnTo>
                    <a:pt x="890067" y="195916"/>
                  </a:lnTo>
                  <a:lnTo>
                    <a:pt x="915611" y="232865"/>
                  </a:lnTo>
                  <a:lnTo>
                    <a:pt x="937794" y="272139"/>
                  </a:lnTo>
                  <a:lnTo>
                    <a:pt x="956409" y="313530"/>
                  </a:lnTo>
                  <a:lnTo>
                    <a:pt x="971250" y="356829"/>
                  </a:lnTo>
                  <a:lnTo>
                    <a:pt x="982107" y="401829"/>
                  </a:lnTo>
                  <a:lnTo>
                    <a:pt x="988773" y="448322"/>
                  </a:lnTo>
                  <a:lnTo>
                    <a:pt x="991042" y="496100"/>
                  </a:lnTo>
                  <a:lnTo>
                    <a:pt x="988773" y="543878"/>
                  </a:lnTo>
                  <a:lnTo>
                    <a:pt x="982107" y="590371"/>
                  </a:lnTo>
                  <a:lnTo>
                    <a:pt x="971250" y="635371"/>
                  </a:lnTo>
                  <a:lnTo>
                    <a:pt x="956409" y="678670"/>
                  </a:lnTo>
                  <a:lnTo>
                    <a:pt x="937794" y="720061"/>
                  </a:lnTo>
                  <a:lnTo>
                    <a:pt x="915611" y="759335"/>
                  </a:lnTo>
                  <a:lnTo>
                    <a:pt x="890067" y="796285"/>
                  </a:lnTo>
                  <a:lnTo>
                    <a:pt x="861372" y="830702"/>
                  </a:lnTo>
                  <a:lnTo>
                    <a:pt x="829732" y="862379"/>
                  </a:lnTo>
                  <a:lnTo>
                    <a:pt x="795355" y="891108"/>
                  </a:lnTo>
                  <a:lnTo>
                    <a:pt x="758448" y="916681"/>
                  </a:lnTo>
                  <a:lnTo>
                    <a:pt x="719220" y="938891"/>
                  </a:lnTo>
                  <a:lnTo>
                    <a:pt x="677877" y="957528"/>
                  </a:lnTo>
                  <a:lnTo>
                    <a:pt x="634629" y="972385"/>
                  </a:lnTo>
                  <a:lnTo>
                    <a:pt x="589681" y="983255"/>
                  </a:lnTo>
                  <a:lnTo>
                    <a:pt x="543243" y="989930"/>
                  </a:lnTo>
                  <a:lnTo>
                    <a:pt x="495521" y="992201"/>
                  </a:lnTo>
                  <a:lnTo>
                    <a:pt x="447799" y="989930"/>
                  </a:lnTo>
                  <a:lnTo>
                    <a:pt x="401360" y="983255"/>
                  </a:lnTo>
                  <a:lnTo>
                    <a:pt x="356413" y="972385"/>
                  </a:lnTo>
                  <a:lnTo>
                    <a:pt x="313164" y="957528"/>
                  </a:lnTo>
                  <a:lnTo>
                    <a:pt x="271822" y="938891"/>
                  </a:lnTo>
                  <a:lnTo>
                    <a:pt x="232593" y="916681"/>
                  </a:lnTo>
                  <a:lnTo>
                    <a:pt x="195687" y="891108"/>
                  </a:lnTo>
                  <a:lnTo>
                    <a:pt x="161309" y="862379"/>
                  </a:lnTo>
                  <a:lnTo>
                    <a:pt x="129669" y="830702"/>
                  </a:lnTo>
                  <a:lnTo>
                    <a:pt x="100974" y="796285"/>
                  </a:lnTo>
                  <a:lnTo>
                    <a:pt x="75431" y="759335"/>
                  </a:lnTo>
                  <a:lnTo>
                    <a:pt x="53247" y="720061"/>
                  </a:lnTo>
                  <a:lnTo>
                    <a:pt x="34632" y="678670"/>
                  </a:lnTo>
                  <a:lnTo>
                    <a:pt x="19792" y="635371"/>
                  </a:lnTo>
                  <a:lnTo>
                    <a:pt x="8934" y="590371"/>
                  </a:lnTo>
                  <a:lnTo>
                    <a:pt x="2268" y="543878"/>
                  </a:lnTo>
                  <a:lnTo>
                    <a:pt x="0" y="496100"/>
                  </a:lnTo>
                  <a:close/>
                </a:path>
              </a:pathLst>
            </a:custGeom>
            <a:noFill/>
            <a:ln w="20120">
              <a:solidFill>
                <a:srgbClr val="53AE6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64531" name="object 18">
              <a:extLst>
                <a:ext uri="{FF2B5EF4-FFF2-40B4-BE49-F238E27FC236}">
                  <a16:creationId xmlns="" xmlns:a16="http://schemas.microsoft.com/office/drawing/2014/main" id="{4514B566-406E-47CC-B8A4-6C87AB690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7033" y="4769322"/>
              <a:ext cx="7959725" cy="794385"/>
            </a:xfrm>
            <a:custGeom>
              <a:avLst/>
              <a:gdLst>
                <a:gd name="T0" fmla="*/ 7959369 w 7959725"/>
                <a:gd name="T1" fmla="*/ 0 h 794385"/>
                <a:gd name="T2" fmla="*/ 0 w 7959725"/>
                <a:gd name="T3" fmla="*/ 0 h 794385"/>
                <a:gd name="T4" fmla="*/ 0 w 7959725"/>
                <a:gd name="T5" fmla="*/ 793761 h 794385"/>
                <a:gd name="T6" fmla="*/ 7959369 w 7959725"/>
                <a:gd name="T7" fmla="*/ 793761 h 794385"/>
                <a:gd name="T8" fmla="*/ 7959369 w 7959725"/>
                <a:gd name="T9" fmla="*/ 0 h 794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59725"/>
                <a:gd name="T16" fmla="*/ 0 h 794385"/>
                <a:gd name="T17" fmla="*/ 7959725 w 7959725"/>
                <a:gd name="T18" fmla="*/ 794385 h 794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59725" h="794385">
                  <a:moveTo>
                    <a:pt x="7959371" y="0"/>
                  </a:moveTo>
                  <a:lnTo>
                    <a:pt x="0" y="0"/>
                  </a:lnTo>
                  <a:lnTo>
                    <a:pt x="0" y="793761"/>
                  </a:lnTo>
                  <a:lnTo>
                    <a:pt x="7959371" y="793761"/>
                  </a:lnTo>
                  <a:lnTo>
                    <a:pt x="7959371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64532" name="object 19">
              <a:extLst>
                <a:ext uri="{FF2B5EF4-FFF2-40B4-BE49-F238E27FC236}">
                  <a16:creationId xmlns="" xmlns:a16="http://schemas.microsoft.com/office/drawing/2014/main" id="{9F4AAD60-E84A-42D7-94FD-91401DD93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9876" y="4831998"/>
              <a:ext cx="7959725" cy="794385"/>
            </a:xfrm>
            <a:custGeom>
              <a:avLst/>
              <a:gdLst>
                <a:gd name="T0" fmla="*/ 0 w 7959725"/>
                <a:gd name="T1" fmla="*/ 0 h 794385"/>
                <a:gd name="T2" fmla="*/ 7959369 w 7959725"/>
                <a:gd name="T3" fmla="*/ 0 h 794385"/>
                <a:gd name="T4" fmla="*/ 7959369 w 7959725"/>
                <a:gd name="T5" fmla="*/ 793760 h 794385"/>
                <a:gd name="T6" fmla="*/ 0 w 7959725"/>
                <a:gd name="T7" fmla="*/ 793760 h 794385"/>
                <a:gd name="T8" fmla="*/ 0 w 7959725"/>
                <a:gd name="T9" fmla="*/ 0 h 794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59725"/>
                <a:gd name="T16" fmla="*/ 0 h 794385"/>
                <a:gd name="T17" fmla="*/ 7959725 w 7959725"/>
                <a:gd name="T18" fmla="*/ 794385 h 794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59725" h="794385">
                  <a:moveTo>
                    <a:pt x="0" y="0"/>
                  </a:moveTo>
                  <a:lnTo>
                    <a:pt x="7959371" y="0"/>
                  </a:lnTo>
                  <a:lnTo>
                    <a:pt x="7959371" y="793760"/>
                  </a:lnTo>
                  <a:lnTo>
                    <a:pt x="0" y="79376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0131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64521" name="object 20">
            <a:extLst>
              <a:ext uri="{FF2B5EF4-FFF2-40B4-BE49-F238E27FC236}">
                <a16:creationId xmlns="" xmlns:a16="http://schemas.microsoft.com/office/drawing/2014/main" id="{6ABA5AC7-9B73-435D-AF95-1475E080F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0" y="3702050"/>
            <a:ext cx="8343900" cy="265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333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>
                <a:solidFill>
                  <a:srgbClr val="FFFFFF"/>
                </a:solidFill>
                <a:latin typeface="+mn-lt"/>
                <a:cs typeface="Segoe UI" panose="020B0502040204020203" pitchFamily="34" charset="0"/>
              </a:rPr>
              <a:t>обучение безопасным методам и приемам выполнения работ при  воздействии вредных и (или) опасных производственных факторов,  опасностей, идентифицированных в рамках СОУТ и ОПР (не менее 16 часов)</a:t>
            </a:r>
          </a:p>
          <a:p>
            <a:pPr eaLnBrk="1" hangingPunct="1">
              <a:spcBef>
                <a:spcPts val="63"/>
              </a:spcBef>
            </a:pPr>
            <a:endParaRPr lang="ru-RU" altLang="ru-RU" sz="2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/>
            <a:r>
              <a:rPr lang="ru-RU" altLang="ru-RU" sz="1500" dirty="0">
                <a:solidFill>
                  <a:srgbClr val="FFFFFF"/>
                </a:solidFill>
                <a:latin typeface="+mn-lt"/>
                <a:cs typeface="Segoe UI" panose="020B0502040204020203" pitchFamily="34" charset="0"/>
              </a:rPr>
              <a:t>обучение безопасным методам и приемам выполнения работ повышенной  опасности, к которым предъявляются дополнительные требования в соответствии  с НПА, содержащими государственные нормативные требования охраны труда</a:t>
            </a:r>
            <a:endParaRPr lang="ru-RU" altLang="ru-RU" sz="1500" dirty="0">
              <a:latin typeface="+mn-lt"/>
              <a:cs typeface="Segoe UI" panose="020B0502040204020203" pitchFamily="34" charset="0"/>
            </a:endParaRPr>
          </a:p>
          <a:p>
            <a:pPr eaLnBrk="1" hangingPunct="1">
              <a:spcBef>
                <a:spcPts val="38"/>
              </a:spcBef>
            </a:pPr>
            <a:endParaRPr lang="ru-RU" altLang="ru-RU" sz="2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/>
            <a:r>
              <a:rPr lang="ru-RU" altLang="ru-RU" sz="1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ru-RU" alt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25"/>
              </a:spcBef>
            </a:pPr>
            <a:r>
              <a:rPr lang="ru-RU" altLang="ru-RU" sz="1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ru-RU" alt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4522" name="object 21">
            <a:extLst>
              <a:ext uri="{FF2B5EF4-FFF2-40B4-BE49-F238E27FC236}">
                <a16:creationId xmlns="" xmlns:a16="http://schemas.microsoft.com/office/drawing/2014/main" id="{5E67F83E-7E77-43F3-9E79-63F7B186D68B}"/>
              </a:ext>
            </a:extLst>
          </p:cNvPr>
          <p:cNvGrpSpPr>
            <a:grpSpLocks/>
          </p:cNvGrpSpPr>
          <p:nvPr/>
        </p:nvGrpSpPr>
        <p:grpSpPr bwMode="auto">
          <a:xfrm>
            <a:off x="1404938" y="4722813"/>
            <a:ext cx="1011237" cy="1012825"/>
            <a:chOff x="1404294" y="4722718"/>
            <a:chExt cx="1011555" cy="1012825"/>
          </a:xfrm>
        </p:grpSpPr>
        <p:sp>
          <p:nvSpPr>
            <p:cNvPr id="64523" name="object 22">
              <a:extLst>
                <a:ext uri="{FF2B5EF4-FFF2-40B4-BE49-F238E27FC236}">
                  <a16:creationId xmlns="" xmlns:a16="http://schemas.microsoft.com/office/drawing/2014/main" id="{3E943D5C-3CFA-471E-BA57-A78C21CC6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354" y="4732778"/>
              <a:ext cx="991235" cy="992505"/>
            </a:xfrm>
            <a:custGeom>
              <a:avLst/>
              <a:gdLst>
                <a:gd name="T0" fmla="*/ 447799 w 991235"/>
                <a:gd name="T1" fmla="*/ 2271 h 992504"/>
                <a:gd name="T2" fmla="*/ 356413 w 991235"/>
                <a:gd name="T3" fmla="*/ 19815 h 992504"/>
                <a:gd name="T4" fmla="*/ 271822 w 991235"/>
                <a:gd name="T5" fmla="*/ 53310 h 992504"/>
                <a:gd name="T6" fmla="*/ 195687 w 991235"/>
                <a:gd name="T7" fmla="*/ 101092 h 992504"/>
                <a:gd name="T8" fmla="*/ 129669 w 991235"/>
                <a:gd name="T9" fmla="*/ 161498 h 992504"/>
                <a:gd name="T10" fmla="*/ 75431 w 991235"/>
                <a:gd name="T11" fmla="*/ 232865 h 992504"/>
                <a:gd name="T12" fmla="*/ 34632 w 991235"/>
                <a:gd name="T13" fmla="*/ 313530 h 992504"/>
                <a:gd name="T14" fmla="*/ 8934 w 991235"/>
                <a:gd name="T15" fmla="*/ 401829 h 992504"/>
                <a:gd name="T16" fmla="*/ 0 w 991235"/>
                <a:gd name="T17" fmla="*/ 496100 h 992504"/>
                <a:gd name="T18" fmla="*/ 8934 w 991235"/>
                <a:gd name="T19" fmla="*/ 590372 h 992504"/>
                <a:gd name="T20" fmla="*/ 34632 w 991235"/>
                <a:gd name="T21" fmla="*/ 678671 h 992504"/>
                <a:gd name="T22" fmla="*/ 75431 w 991235"/>
                <a:gd name="T23" fmla="*/ 759336 h 992504"/>
                <a:gd name="T24" fmla="*/ 129669 w 991235"/>
                <a:gd name="T25" fmla="*/ 830703 h 992504"/>
                <a:gd name="T26" fmla="*/ 195687 w 991235"/>
                <a:gd name="T27" fmla="*/ 891110 h 992504"/>
                <a:gd name="T28" fmla="*/ 271822 w 991235"/>
                <a:gd name="T29" fmla="*/ 938892 h 992504"/>
                <a:gd name="T30" fmla="*/ 356413 w 991235"/>
                <a:gd name="T31" fmla="*/ 972387 h 992504"/>
                <a:gd name="T32" fmla="*/ 447799 w 991235"/>
                <a:gd name="T33" fmla="*/ 989931 h 992504"/>
                <a:gd name="T34" fmla="*/ 543242 w 991235"/>
                <a:gd name="T35" fmla="*/ 989931 h 992504"/>
                <a:gd name="T36" fmla="*/ 634628 w 991235"/>
                <a:gd name="T37" fmla="*/ 972387 h 992504"/>
                <a:gd name="T38" fmla="*/ 719219 w 991235"/>
                <a:gd name="T39" fmla="*/ 938892 h 992504"/>
                <a:gd name="T40" fmla="*/ 795354 w 991235"/>
                <a:gd name="T41" fmla="*/ 891110 h 992504"/>
                <a:gd name="T42" fmla="*/ 861372 w 991235"/>
                <a:gd name="T43" fmla="*/ 830703 h 992504"/>
                <a:gd name="T44" fmla="*/ 915610 w 991235"/>
                <a:gd name="T45" fmla="*/ 759336 h 992504"/>
                <a:gd name="T46" fmla="*/ 956409 w 991235"/>
                <a:gd name="T47" fmla="*/ 678671 h 992504"/>
                <a:gd name="T48" fmla="*/ 982106 w 991235"/>
                <a:gd name="T49" fmla="*/ 590372 h 992504"/>
                <a:gd name="T50" fmla="*/ 991041 w 991235"/>
                <a:gd name="T51" fmla="*/ 496100 h 992504"/>
                <a:gd name="T52" fmla="*/ 982106 w 991235"/>
                <a:gd name="T53" fmla="*/ 401829 h 992504"/>
                <a:gd name="T54" fmla="*/ 956409 w 991235"/>
                <a:gd name="T55" fmla="*/ 313530 h 992504"/>
                <a:gd name="T56" fmla="*/ 915610 w 991235"/>
                <a:gd name="T57" fmla="*/ 232865 h 992504"/>
                <a:gd name="T58" fmla="*/ 861372 w 991235"/>
                <a:gd name="T59" fmla="*/ 161498 h 992504"/>
                <a:gd name="T60" fmla="*/ 795354 w 991235"/>
                <a:gd name="T61" fmla="*/ 101092 h 992504"/>
                <a:gd name="T62" fmla="*/ 719219 w 991235"/>
                <a:gd name="T63" fmla="*/ 53310 h 992504"/>
                <a:gd name="T64" fmla="*/ 634628 w 991235"/>
                <a:gd name="T65" fmla="*/ 19815 h 992504"/>
                <a:gd name="T66" fmla="*/ 543242 w 991235"/>
                <a:gd name="T67" fmla="*/ 2271 h 9925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1235"/>
                <a:gd name="T103" fmla="*/ 0 h 992504"/>
                <a:gd name="T104" fmla="*/ 991235 w 991235"/>
                <a:gd name="T105" fmla="*/ 992504 h 9925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1235" h="992504">
                  <a:moveTo>
                    <a:pt x="495520" y="0"/>
                  </a:moveTo>
                  <a:lnTo>
                    <a:pt x="447799" y="2271"/>
                  </a:lnTo>
                  <a:lnTo>
                    <a:pt x="401360" y="8945"/>
                  </a:lnTo>
                  <a:lnTo>
                    <a:pt x="356413" y="19815"/>
                  </a:lnTo>
                  <a:lnTo>
                    <a:pt x="313164" y="34672"/>
                  </a:lnTo>
                  <a:lnTo>
                    <a:pt x="271822" y="53310"/>
                  </a:lnTo>
                  <a:lnTo>
                    <a:pt x="232593" y="75519"/>
                  </a:lnTo>
                  <a:lnTo>
                    <a:pt x="195687" y="101092"/>
                  </a:lnTo>
                  <a:lnTo>
                    <a:pt x="161310" y="129821"/>
                  </a:lnTo>
                  <a:lnTo>
                    <a:pt x="129669" y="161498"/>
                  </a:lnTo>
                  <a:lnTo>
                    <a:pt x="100974" y="195915"/>
                  </a:lnTo>
                  <a:lnTo>
                    <a:pt x="75431" y="232865"/>
                  </a:lnTo>
                  <a:lnTo>
                    <a:pt x="53247" y="272139"/>
                  </a:lnTo>
                  <a:lnTo>
                    <a:pt x="34632" y="313530"/>
                  </a:lnTo>
                  <a:lnTo>
                    <a:pt x="19792" y="356829"/>
                  </a:lnTo>
                  <a:lnTo>
                    <a:pt x="8934" y="401829"/>
                  </a:lnTo>
                  <a:lnTo>
                    <a:pt x="2268" y="448322"/>
                  </a:lnTo>
                  <a:lnTo>
                    <a:pt x="0" y="496100"/>
                  </a:lnTo>
                  <a:lnTo>
                    <a:pt x="2268" y="543878"/>
                  </a:lnTo>
                  <a:lnTo>
                    <a:pt x="8934" y="590371"/>
                  </a:lnTo>
                  <a:lnTo>
                    <a:pt x="19792" y="635371"/>
                  </a:lnTo>
                  <a:lnTo>
                    <a:pt x="34632" y="678670"/>
                  </a:lnTo>
                  <a:lnTo>
                    <a:pt x="53247" y="720061"/>
                  </a:lnTo>
                  <a:lnTo>
                    <a:pt x="75431" y="759335"/>
                  </a:lnTo>
                  <a:lnTo>
                    <a:pt x="100974" y="796285"/>
                  </a:lnTo>
                  <a:lnTo>
                    <a:pt x="129669" y="830702"/>
                  </a:lnTo>
                  <a:lnTo>
                    <a:pt x="161310" y="862380"/>
                  </a:lnTo>
                  <a:lnTo>
                    <a:pt x="195687" y="891109"/>
                  </a:lnTo>
                  <a:lnTo>
                    <a:pt x="232593" y="916682"/>
                  </a:lnTo>
                  <a:lnTo>
                    <a:pt x="271822" y="938891"/>
                  </a:lnTo>
                  <a:lnTo>
                    <a:pt x="313164" y="957528"/>
                  </a:lnTo>
                  <a:lnTo>
                    <a:pt x="356413" y="972386"/>
                  </a:lnTo>
                  <a:lnTo>
                    <a:pt x="401360" y="983256"/>
                  </a:lnTo>
                  <a:lnTo>
                    <a:pt x="447799" y="989930"/>
                  </a:lnTo>
                  <a:lnTo>
                    <a:pt x="495520" y="992201"/>
                  </a:lnTo>
                  <a:lnTo>
                    <a:pt x="543242" y="989930"/>
                  </a:lnTo>
                  <a:lnTo>
                    <a:pt x="589681" y="983256"/>
                  </a:lnTo>
                  <a:lnTo>
                    <a:pt x="634628" y="972386"/>
                  </a:lnTo>
                  <a:lnTo>
                    <a:pt x="677877" y="957528"/>
                  </a:lnTo>
                  <a:lnTo>
                    <a:pt x="719219" y="938891"/>
                  </a:lnTo>
                  <a:lnTo>
                    <a:pt x="758448" y="916682"/>
                  </a:lnTo>
                  <a:lnTo>
                    <a:pt x="795354" y="891109"/>
                  </a:lnTo>
                  <a:lnTo>
                    <a:pt x="829731" y="862380"/>
                  </a:lnTo>
                  <a:lnTo>
                    <a:pt x="861372" y="830702"/>
                  </a:lnTo>
                  <a:lnTo>
                    <a:pt x="890067" y="796285"/>
                  </a:lnTo>
                  <a:lnTo>
                    <a:pt x="915610" y="759335"/>
                  </a:lnTo>
                  <a:lnTo>
                    <a:pt x="937793" y="720061"/>
                  </a:lnTo>
                  <a:lnTo>
                    <a:pt x="956409" y="678670"/>
                  </a:lnTo>
                  <a:lnTo>
                    <a:pt x="971249" y="635371"/>
                  </a:lnTo>
                  <a:lnTo>
                    <a:pt x="982106" y="590371"/>
                  </a:lnTo>
                  <a:lnTo>
                    <a:pt x="988773" y="543878"/>
                  </a:lnTo>
                  <a:lnTo>
                    <a:pt x="991041" y="496100"/>
                  </a:lnTo>
                  <a:lnTo>
                    <a:pt x="988773" y="448322"/>
                  </a:lnTo>
                  <a:lnTo>
                    <a:pt x="982106" y="401829"/>
                  </a:lnTo>
                  <a:lnTo>
                    <a:pt x="971249" y="356829"/>
                  </a:lnTo>
                  <a:lnTo>
                    <a:pt x="956409" y="313530"/>
                  </a:lnTo>
                  <a:lnTo>
                    <a:pt x="937793" y="272139"/>
                  </a:lnTo>
                  <a:lnTo>
                    <a:pt x="915610" y="232865"/>
                  </a:lnTo>
                  <a:lnTo>
                    <a:pt x="890067" y="195915"/>
                  </a:lnTo>
                  <a:lnTo>
                    <a:pt x="861372" y="161498"/>
                  </a:lnTo>
                  <a:lnTo>
                    <a:pt x="829731" y="129821"/>
                  </a:lnTo>
                  <a:lnTo>
                    <a:pt x="795354" y="101092"/>
                  </a:lnTo>
                  <a:lnTo>
                    <a:pt x="758448" y="75519"/>
                  </a:lnTo>
                  <a:lnTo>
                    <a:pt x="719219" y="53310"/>
                  </a:lnTo>
                  <a:lnTo>
                    <a:pt x="677877" y="34672"/>
                  </a:lnTo>
                  <a:lnTo>
                    <a:pt x="634628" y="19815"/>
                  </a:lnTo>
                  <a:lnTo>
                    <a:pt x="589681" y="8945"/>
                  </a:lnTo>
                  <a:lnTo>
                    <a:pt x="543242" y="2271"/>
                  </a:lnTo>
                  <a:lnTo>
                    <a:pt x="495520" y="0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C00000"/>
              </a:solidFill>
            </a:ln>
            <a:extLst/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64524" name="object 23">
              <a:extLst>
                <a:ext uri="{FF2B5EF4-FFF2-40B4-BE49-F238E27FC236}">
                  <a16:creationId xmlns="" xmlns:a16="http://schemas.microsoft.com/office/drawing/2014/main" id="{F5694B68-B168-450E-B308-98F6F0908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354" y="4732778"/>
              <a:ext cx="991235" cy="992505"/>
            </a:xfrm>
            <a:custGeom>
              <a:avLst/>
              <a:gdLst>
                <a:gd name="T0" fmla="*/ 2268 w 991235"/>
                <a:gd name="T1" fmla="*/ 448322 h 992504"/>
                <a:gd name="T2" fmla="*/ 19792 w 991235"/>
                <a:gd name="T3" fmla="*/ 356829 h 992504"/>
                <a:gd name="T4" fmla="*/ 53247 w 991235"/>
                <a:gd name="T5" fmla="*/ 272139 h 992504"/>
                <a:gd name="T6" fmla="*/ 100974 w 991235"/>
                <a:gd name="T7" fmla="*/ 195916 h 992504"/>
                <a:gd name="T8" fmla="*/ 161309 w 991235"/>
                <a:gd name="T9" fmla="*/ 129821 h 992504"/>
                <a:gd name="T10" fmla="*/ 232593 w 991235"/>
                <a:gd name="T11" fmla="*/ 75519 h 992504"/>
                <a:gd name="T12" fmla="*/ 313164 w 991235"/>
                <a:gd name="T13" fmla="*/ 34672 h 992504"/>
                <a:gd name="T14" fmla="*/ 401360 w 991235"/>
                <a:gd name="T15" fmla="*/ 8945 h 992504"/>
                <a:gd name="T16" fmla="*/ 495521 w 991235"/>
                <a:gd name="T17" fmla="*/ 0 h 992504"/>
                <a:gd name="T18" fmla="*/ 589681 w 991235"/>
                <a:gd name="T19" fmla="*/ 8945 h 992504"/>
                <a:gd name="T20" fmla="*/ 677877 w 991235"/>
                <a:gd name="T21" fmla="*/ 34672 h 992504"/>
                <a:gd name="T22" fmla="*/ 758448 w 991235"/>
                <a:gd name="T23" fmla="*/ 75519 h 992504"/>
                <a:gd name="T24" fmla="*/ 829732 w 991235"/>
                <a:gd name="T25" fmla="*/ 129821 h 992504"/>
                <a:gd name="T26" fmla="*/ 890067 w 991235"/>
                <a:gd name="T27" fmla="*/ 195916 h 992504"/>
                <a:gd name="T28" fmla="*/ 937794 w 991235"/>
                <a:gd name="T29" fmla="*/ 272139 h 992504"/>
                <a:gd name="T30" fmla="*/ 971250 w 991235"/>
                <a:gd name="T31" fmla="*/ 356829 h 992504"/>
                <a:gd name="T32" fmla="*/ 988773 w 991235"/>
                <a:gd name="T33" fmla="*/ 448322 h 992504"/>
                <a:gd name="T34" fmla="*/ 988773 w 991235"/>
                <a:gd name="T35" fmla="*/ 543879 h 992504"/>
                <a:gd name="T36" fmla="*/ 971250 w 991235"/>
                <a:gd name="T37" fmla="*/ 635372 h 992504"/>
                <a:gd name="T38" fmla="*/ 937794 w 991235"/>
                <a:gd name="T39" fmla="*/ 720062 h 992504"/>
                <a:gd name="T40" fmla="*/ 890067 w 991235"/>
                <a:gd name="T41" fmla="*/ 796286 h 992504"/>
                <a:gd name="T42" fmla="*/ 829732 w 991235"/>
                <a:gd name="T43" fmla="*/ 862380 h 992504"/>
                <a:gd name="T44" fmla="*/ 758448 w 991235"/>
                <a:gd name="T45" fmla="*/ 916682 h 992504"/>
                <a:gd name="T46" fmla="*/ 677877 w 991235"/>
                <a:gd name="T47" fmla="*/ 957529 h 992504"/>
                <a:gd name="T48" fmla="*/ 589681 w 991235"/>
                <a:gd name="T49" fmla="*/ 983256 h 992504"/>
                <a:gd name="T50" fmla="*/ 495521 w 991235"/>
                <a:gd name="T51" fmla="*/ 992202 h 992504"/>
                <a:gd name="T52" fmla="*/ 401360 w 991235"/>
                <a:gd name="T53" fmla="*/ 983256 h 992504"/>
                <a:gd name="T54" fmla="*/ 313164 w 991235"/>
                <a:gd name="T55" fmla="*/ 957529 h 992504"/>
                <a:gd name="T56" fmla="*/ 232593 w 991235"/>
                <a:gd name="T57" fmla="*/ 916682 h 992504"/>
                <a:gd name="T58" fmla="*/ 161309 w 991235"/>
                <a:gd name="T59" fmla="*/ 862380 h 992504"/>
                <a:gd name="T60" fmla="*/ 100974 w 991235"/>
                <a:gd name="T61" fmla="*/ 796286 h 992504"/>
                <a:gd name="T62" fmla="*/ 53247 w 991235"/>
                <a:gd name="T63" fmla="*/ 720062 h 992504"/>
                <a:gd name="T64" fmla="*/ 19792 w 991235"/>
                <a:gd name="T65" fmla="*/ 635372 h 992504"/>
                <a:gd name="T66" fmla="*/ 2268 w 991235"/>
                <a:gd name="T67" fmla="*/ 543879 h 9925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1235"/>
                <a:gd name="T103" fmla="*/ 0 h 992504"/>
                <a:gd name="T104" fmla="*/ 991235 w 991235"/>
                <a:gd name="T105" fmla="*/ 992504 h 9925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1235" h="992504">
                  <a:moveTo>
                    <a:pt x="0" y="496100"/>
                  </a:moveTo>
                  <a:lnTo>
                    <a:pt x="2268" y="448322"/>
                  </a:lnTo>
                  <a:lnTo>
                    <a:pt x="8934" y="401829"/>
                  </a:lnTo>
                  <a:lnTo>
                    <a:pt x="19792" y="356829"/>
                  </a:lnTo>
                  <a:lnTo>
                    <a:pt x="34632" y="313530"/>
                  </a:lnTo>
                  <a:lnTo>
                    <a:pt x="53247" y="272139"/>
                  </a:lnTo>
                  <a:lnTo>
                    <a:pt x="75431" y="232865"/>
                  </a:lnTo>
                  <a:lnTo>
                    <a:pt x="100974" y="195916"/>
                  </a:lnTo>
                  <a:lnTo>
                    <a:pt x="129669" y="161498"/>
                  </a:lnTo>
                  <a:lnTo>
                    <a:pt x="161309" y="129821"/>
                  </a:lnTo>
                  <a:lnTo>
                    <a:pt x="195687" y="101092"/>
                  </a:lnTo>
                  <a:lnTo>
                    <a:pt x="232593" y="75519"/>
                  </a:lnTo>
                  <a:lnTo>
                    <a:pt x="271822" y="53310"/>
                  </a:lnTo>
                  <a:lnTo>
                    <a:pt x="313164" y="34672"/>
                  </a:lnTo>
                  <a:lnTo>
                    <a:pt x="356413" y="19815"/>
                  </a:lnTo>
                  <a:lnTo>
                    <a:pt x="401360" y="8945"/>
                  </a:lnTo>
                  <a:lnTo>
                    <a:pt x="447799" y="2271"/>
                  </a:lnTo>
                  <a:lnTo>
                    <a:pt x="495521" y="0"/>
                  </a:lnTo>
                  <a:lnTo>
                    <a:pt x="543243" y="2271"/>
                  </a:lnTo>
                  <a:lnTo>
                    <a:pt x="589681" y="8945"/>
                  </a:lnTo>
                  <a:lnTo>
                    <a:pt x="634629" y="19815"/>
                  </a:lnTo>
                  <a:lnTo>
                    <a:pt x="677877" y="34672"/>
                  </a:lnTo>
                  <a:lnTo>
                    <a:pt x="719220" y="53310"/>
                  </a:lnTo>
                  <a:lnTo>
                    <a:pt x="758448" y="75519"/>
                  </a:lnTo>
                  <a:lnTo>
                    <a:pt x="795355" y="101092"/>
                  </a:lnTo>
                  <a:lnTo>
                    <a:pt x="829732" y="129821"/>
                  </a:lnTo>
                  <a:lnTo>
                    <a:pt x="861372" y="161498"/>
                  </a:lnTo>
                  <a:lnTo>
                    <a:pt x="890067" y="195916"/>
                  </a:lnTo>
                  <a:lnTo>
                    <a:pt x="915611" y="232865"/>
                  </a:lnTo>
                  <a:lnTo>
                    <a:pt x="937794" y="272139"/>
                  </a:lnTo>
                  <a:lnTo>
                    <a:pt x="956409" y="313530"/>
                  </a:lnTo>
                  <a:lnTo>
                    <a:pt x="971250" y="356829"/>
                  </a:lnTo>
                  <a:lnTo>
                    <a:pt x="982107" y="401829"/>
                  </a:lnTo>
                  <a:lnTo>
                    <a:pt x="988773" y="448322"/>
                  </a:lnTo>
                  <a:lnTo>
                    <a:pt x="991042" y="496100"/>
                  </a:lnTo>
                  <a:lnTo>
                    <a:pt x="988773" y="543878"/>
                  </a:lnTo>
                  <a:lnTo>
                    <a:pt x="982107" y="590371"/>
                  </a:lnTo>
                  <a:lnTo>
                    <a:pt x="971250" y="635371"/>
                  </a:lnTo>
                  <a:lnTo>
                    <a:pt x="956409" y="678670"/>
                  </a:lnTo>
                  <a:lnTo>
                    <a:pt x="937794" y="720061"/>
                  </a:lnTo>
                  <a:lnTo>
                    <a:pt x="915611" y="759335"/>
                  </a:lnTo>
                  <a:lnTo>
                    <a:pt x="890067" y="796285"/>
                  </a:lnTo>
                  <a:lnTo>
                    <a:pt x="861372" y="830702"/>
                  </a:lnTo>
                  <a:lnTo>
                    <a:pt x="829732" y="862379"/>
                  </a:lnTo>
                  <a:lnTo>
                    <a:pt x="795355" y="891108"/>
                  </a:lnTo>
                  <a:lnTo>
                    <a:pt x="758448" y="916681"/>
                  </a:lnTo>
                  <a:lnTo>
                    <a:pt x="719220" y="938891"/>
                  </a:lnTo>
                  <a:lnTo>
                    <a:pt x="677877" y="957528"/>
                  </a:lnTo>
                  <a:lnTo>
                    <a:pt x="634629" y="972385"/>
                  </a:lnTo>
                  <a:lnTo>
                    <a:pt x="589681" y="983255"/>
                  </a:lnTo>
                  <a:lnTo>
                    <a:pt x="543243" y="989930"/>
                  </a:lnTo>
                  <a:lnTo>
                    <a:pt x="495521" y="992201"/>
                  </a:lnTo>
                  <a:lnTo>
                    <a:pt x="447799" y="989930"/>
                  </a:lnTo>
                  <a:lnTo>
                    <a:pt x="401360" y="983255"/>
                  </a:lnTo>
                  <a:lnTo>
                    <a:pt x="356413" y="972385"/>
                  </a:lnTo>
                  <a:lnTo>
                    <a:pt x="313164" y="957528"/>
                  </a:lnTo>
                  <a:lnTo>
                    <a:pt x="271822" y="938891"/>
                  </a:lnTo>
                  <a:lnTo>
                    <a:pt x="232593" y="916681"/>
                  </a:lnTo>
                  <a:lnTo>
                    <a:pt x="195687" y="891108"/>
                  </a:lnTo>
                  <a:lnTo>
                    <a:pt x="161309" y="862379"/>
                  </a:lnTo>
                  <a:lnTo>
                    <a:pt x="129669" y="830702"/>
                  </a:lnTo>
                  <a:lnTo>
                    <a:pt x="100974" y="796285"/>
                  </a:lnTo>
                  <a:lnTo>
                    <a:pt x="75431" y="759335"/>
                  </a:lnTo>
                  <a:lnTo>
                    <a:pt x="53247" y="720061"/>
                  </a:lnTo>
                  <a:lnTo>
                    <a:pt x="34632" y="678670"/>
                  </a:lnTo>
                  <a:lnTo>
                    <a:pt x="19792" y="635371"/>
                  </a:lnTo>
                  <a:lnTo>
                    <a:pt x="8934" y="590371"/>
                  </a:lnTo>
                  <a:lnTo>
                    <a:pt x="2268" y="543878"/>
                  </a:lnTo>
                  <a:lnTo>
                    <a:pt x="0" y="496100"/>
                  </a:lnTo>
                  <a:close/>
                </a:path>
              </a:pathLst>
            </a:custGeom>
            <a:noFill/>
            <a:ln w="2012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25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51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04473"/>
              </p:ext>
            </p:extLst>
          </p:nvPr>
        </p:nvGraphicFramePr>
        <p:xfrm>
          <a:off x="279400" y="928370"/>
          <a:ext cx="9867900" cy="6169660"/>
        </p:xfrm>
        <a:graphic>
          <a:graphicData uri="http://schemas.openxmlformats.org/drawingml/2006/table">
            <a:tbl>
              <a:tblPr/>
              <a:tblGrid>
                <a:gridCol w="23978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700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38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от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Пункт Правил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46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а)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 программы обучения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90725" indent="-1978025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менее 16 часов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Периодичность обучения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реже 1 раза в 3 года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3089131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Категории работников, подлежащих обучению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 федеральных органов исполнительной власти, органов исполнительной власти субъектов Российской Федерации и органов местного самоуправления: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заместитель руководителя, в ведении которого находятся вопросы охраны труда;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руководители структурных подразделений;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специалисты, осуществляющие функции специалиста по охране труда.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 организаций: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работодатель (руководитель организации);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заместители руководителя организации, на которых приказом работодателя возложены обязанности по охране труда;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руководители филиалов и их заместители, на которых приказом работодателя возложены обязанности по охране труда;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руководители структурных подразделений организации и их заместители;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руководители структурных подразделений филиала и их заместители;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специалисты по охране труда</a:t>
                      </a:r>
                    </a:p>
                    <a:p>
                      <a:pPr marL="0" indent="-285750"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члены комитетов (комиссий) по охране труда;</a:t>
                      </a:r>
                    </a:p>
                    <a:p>
                      <a:pPr marL="0" indent="-285750">
                        <a:spcBef>
                          <a:spcPts val="125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уполномоченные (доверенные) лица по охране труда профессиональных  союзов и иных уполномоченных работниками представительных органов.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5" descr="только-знак">
            <a:extLst>
              <a:ext uri="{FF2B5EF4-FFF2-40B4-BE49-F238E27FC236}">
                <a16:creationId xmlns="" xmlns:a16="http://schemas.microsoft.com/office/drawing/2014/main" id="{9DA9A201-9DA8-4A11-94F0-9DDB20FA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120650"/>
            <a:ext cx="1066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594100" y="7302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2"/>
          <p:cNvSpPr>
            <a:spLocks noGrp="1"/>
          </p:cNvSpPr>
          <p:nvPr>
            <p:ph type="title"/>
          </p:nvPr>
        </p:nvSpPr>
        <p:spPr>
          <a:xfrm>
            <a:off x="774700" y="0"/>
            <a:ext cx="9372600" cy="628377"/>
          </a:xfrm>
        </p:spPr>
        <p:txBody>
          <a:bodyPr tIns="12700"/>
          <a:lstStyle/>
          <a:p>
            <a:pPr marL="3081338" algn="r" eaLnBrk="1" hangingPunct="1">
              <a:spcBef>
                <a:spcPts val="25"/>
              </a:spcBef>
            </a:pPr>
            <a:r>
              <a:rPr lang="ru-RU" altLang="ru-RU" sz="2000" dirty="0" smtClean="0">
                <a:solidFill>
                  <a:schemeClr val="tx1"/>
                </a:solidFill>
                <a:cs typeface="Segoe UI" panose="020B0502040204020203" pitchFamily="34" charset="0"/>
              </a:rPr>
              <a:t>Обучение по общим вопросам охраны труда и функционирования системы  управления охраной труда 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52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04473"/>
              </p:ext>
            </p:extLst>
          </p:nvPr>
        </p:nvGraphicFramePr>
        <p:xfrm>
          <a:off x="469900" y="822960"/>
          <a:ext cx="10020300" cy="673354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86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38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от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Пункт Правил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46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б)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 программы обучения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90725" indent="-1978025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менее 16 часов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Практические занятия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90725" indent="-1978025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менее 25%  от общего количества часов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Периодичность обучения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реже 1 раза в 3 года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3089131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Особенность программы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Программа разрабатывается с учетом проведенных на рабочем месте  работника СОУТ и ОПР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Категории работников, подлежащих обучению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специалисты федеральных органов исполнительной власти, органов исполнительной власти субъектов Российской Федерации и органов местного самоуправления, осуществляющие функции специалиста по охране труда;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руководители структурных подразделений организации и их заместители;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руководители структурных подразделений филиала и их заместители;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специалисты по охране труда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 организации, отнесенные к категории специалисты;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 рабочих профессий;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члены комиссий по проверке знания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требований охраны труда;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лица, проводящие инструктажи по охране труда;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лица, проводящие обучение требованиям охраны труда по программе обучения безопасным методам и приемам выполнения работ при воздействии ВОПФ, опасностей, идентифицированных в рамках СОУТ, ОПР;</a:t>
                      </a:r>
                    </a:p>
                    <a:p>
                      <a:pPr marL="0" indent="-285750"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члены комитетов (комиссий) по охране труда;</a:t>
                      </a:r>
                    </a:p>
                    <a:p>
                      <a:pPr marL="0" indent="-285750">
                        <a:spcBef>
                          <a:spcPts val="125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уполномоченные (доверенные) лица по охране труда профессиональных  союзов и иных уполномоченных работниками представительных органов.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5" descr="только-знак">
            <a:extLst>
              <a:ext uri="{FF2B5EF4-FFF2-40B4-BE49-F238E27FC236}">
                <a16:creationId xmlns="" xmlns:a16="http://schemas.microsoft.com/office/drawing/2014/main" id="{9DA9A201-9DA8-4A11-94F0-9DDB20FA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20650"/>
            <a:ext cx="87085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670300" y="654050"/>
            <a:ext cx="64770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2"/>
          <p:cNvSpPr>
            <a:spLocks noGrp="1"/>
          </p:cNvSpPr>
          <p:nvPr>
            <p:ph type="title"/>
          </p:nvPr>
        </p:nvSpPr>
        <p:spPr>
          <a:xfrm>
            <a:off x="-1511300" y="0"/>
            <a:ext cx="11582400" cy="505267"/>
          </a:xfrm>
        </p:spPr>
        <p:txBody>
          <a:bodyPr tIns="12700"/>
          <a:lstStyle/>
          <a:p>
            <a:pPr marL="3081338" algn="r" eaLnBrk="1" hangingPunct="1">
              <a:spcBef>
                <a:spcPts val="25"/>
              </a:spcBef>
            </a:pPr>
            <a:r>
              <a:rPr lang="ru-RU" altLang="ru-RU" sz="1600" dirty="0" smtClean="0">
                <a:solidFill>
                  <a:schemeClr val="tx1"/>
                </a:solidFill>
                <a:cs typeface="Segoe UI" panose="020B0502040204020203" pitchFamily="34" charset="0"/>
              </a:rPr>
              <a:t>Обучение безопасным методам и приемам выполнения работ при  воздействии вредных и (или) опасных производственных факторов,  опасностей, идентифицированных в рамках СОУТ и ОПР  </a:t>
            </a:r>
            <a:endParaRPr lang="ru-RU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53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04473"/>
              </p:ext>
            </p:extLst>
          </p:nvPr>
        </p:nvGraphicFramePr>
        <p:xfrm>
          <a:off x="469900" y="1873250"/>
          <a:ext cx="9753600" cy="4602480"/>
        </p:xfrm>
        <a:graphic>
          <a:graphicData uri="http://schemas.openxmlformats.org/drawingml/2006/table">
            <a:tbl>
              <a:tblPr/>
              <a:tblGrid>
                <a:gridCol w="20768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76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01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от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8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Условия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непроведения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обучения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решению работодателя обучение может не проводиться работникам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категории «специалисты»,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а также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руководителям структурных подразделений организации и их заместителям, руководителям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структурных подразделений филиала и их заместителям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при соблюдении следующих условий: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трудовая деятельность связана с  опасностями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источниками которых  является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«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офисная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»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и бытовая техника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; 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другие источники опасности отсутствуют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условия труда по результатам СОУТ являются оптимальными или допустимыми.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Lucida Sans Unicode" pitchFamily="34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этом информация о безопасных методах и приемах выполнения работ при наличии таких источников опасности доводится до работников в рамках проведения вводного или первичного инструктажа по охране труда.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5" descr="только-знак">
            <a:extLst>
              <a:ext uri="{FF2B5EF4-FFF2-40B4-BE49-F238E27FC236}">
                <a16:creationId xmlns="" xmlns:a16="http://schemas.microsoft.com/office/drawing/2014/main" id="{9DA9A201-9DA8-4A11-94F0-9DDB20FA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87085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46500" y="1492250"/>
            <a:ext cx="64770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2"/>
          <p:cNvSpPr>
            <a:spLocks noGrp="1"/>
          </p:cNvSpPr>
          <p:nvPr>
            <p:ph type="title"/>
          </p:nvPr>
        </p:nvSpPr>
        <p:spPr>
          <a:xfrm>
            <a:off x="-1435100" y="577850"/>
            <a:ext cx="11582400" cy="843821"/>
          </a:xfrm>
        </p:spPr>
        <p:txBody>
          <a:bodyPr tIns="12700"/>
          <a:lstStyle/>
          <a:p>
            <a:pPr marL="3081338" algn="r" eaLnBrk="1" hangingPunct="1">
              <a:spcBef>
                <a:spcPts val="25"/>
              </a:spcBef>
            </a:pPr>
            <a:r>
              <a:rPr lang="ru-RU" altLang="ru-RU" sz="1800" dirty="0" smtClean="0">
                <a:solidFill>
                  <a:schemeClr val="tx1"/>
                </a:solidFill>
                <a:cs typeface="Segoe UI" panose="020B0502040204020203" pitchFamily="34" charset="0"/>
              </a:rPr>
              <a:t>Обучение безопасным методам и приемам выполнения работ при  воздействии вредных и (или) опасных производственных факторов,  опасностей, идентифицированных в рамках СОУТ и ОПР  </a:t>
            </a:r>
            <a:endParaRPr lang="ru-RU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04384"/>
            <a:ext cx="10693400" cy="675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54</a:t>
            </a:fld>
            <a:endParaRPr lang="ru-RU" sz="1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04473"/>
              </p:ext>
            </p:extLst>
          </p:nvPr>
        </p:nvGraphicFramePr>
        <p:xfrm>
          <a:off x="469900" y="1568450"/>
          <a:ext cx="9677400" cy="5029202"/>
        </p:xfrm>
        <a:graphic>
          <a:graphicData uri="http://schemas.openxmlformats.org/drawingml/2006/table">
            <a:tbl>
              <a:tblPr/>
              <a:tblGrid>
                <a:gridCol w="20605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16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12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от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8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Пункт Правил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46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в)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 программы обучения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90725" indent="-1978025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 определена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Практические занятия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90725" indent="-1978025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менее 25%  от общего количества учебных часов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Периодичность обучения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Устанавливается соответствующими НПА, содержащими государственные нормативные требования охраны труда, но не реже одного раза в год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30891311"/>
                  </a:ext>
                </a:extLst>
              </a:tr>
              <a:tr h="83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Особенность программы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Программы разрабатываются на основании Приложения № 2 к Примерному положению о системе управления охраной труда, утвержденному приказом Минтруда России  от 29 октября 2021 года № 776н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6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Категории работников, подлежащих обучению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работники, непосредственно выполняющие работы повышенной опасности;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лица, ответственные за организацию, выполнение и контроль работ повышенной опасности, определенные локальными нормативными актами работодателя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5" descr="только-знак">
            <a:extLst>
              <a:ext uri="{FF2B5EF4-FFF2-40B4-BE49-F238E27FC236}">
                <a16:creationId xmlns="" xmlns:a16="http://schemas.microsoft.com/office/drawing/2014/main" id="{9DA9A201-9DA8-4A11-94F0-9DDB20FA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20650"/>
            <a:ext cx="87085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670300" y="13398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2"/>
          <p:cNvSpPr>
            <a:spLocks noGrp="1"/>
          </p:cNvSpPr>
          <p:nvPr>
            <p:ph type="title"/>
          </p:nvPr>
        </p:nvSpPr>
        <p:spPr>
          <a:xfrm>
            <a:off x="-1358900" y="273050"/>
            <a:ext cx="11582400" cy="843821"/>
          </a:xfrm>
        </p:spPr>
        <p:txBody>
          <a:bodyPr tIns="12700"/>
          <a:lstStyle/>
          <a:p>
            <a:pPr marL="3081338" algn="r" eaLnBrk="1" hangingPunct="1">
              <a:spcBef>
                <a:spcPts val="25"/>
              </a:spcBef>
            </a:pPr>
            <a:r>
              <a:rPr lang="ru-RU" altLang="ru-RU" sz="1800" dirty="0" smtClean="0">
                <a:solidFill>
                  <a:schemeClr val="tx1"/>
                </a:solidFill>
                <a:cs typeface="Segoe UI" panose="020B0502040204020203" pitchFamily="34" charset="0"/>
              </a:rPr>
              <a:t>Обучение безопасным методам и приемам выполнения работ повышенной опасности, к которым предъявляются дополнительные требования в соответствии с НПА, содержащими государственные нормативные требования охраны труда  </a:t>
            </a:r>
            <a:endParaRPr lang="ru-RU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55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960227"/>
              </p:ext>
            </p:extLst>
          </p:nvPr>
        </p:nvGraphicFramePr>
        <p:xfrm>
          <a:off x="546100" y="806450"/>
          <a:ext cx="9448800" cy="5743198"/>
        </p:xfrm>
        <a:graphic>
          <a:graphicData uri="http://schemas.openxmlformats.org/drawingml/2006/table">
            <a:tbl>
              <a:tblPr/>
              <a:tblGrid>
                <a:gridCol w="18471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20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796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03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24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Планирование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предусмотрено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Предусмотрено,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осуществляется посредством установления потребности организации в проведении обучения требованиям охраны труда , с указанием профессии и должности работников, подлежащих обучению требованиям охраны труда, а так же освобожденных от прохождения обучения требованиям охраны труда.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Форма и порядок учета работников, подлежащих обучению, устанавливаются работодателем.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Технологический процесс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indent="-28575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в учебных центрах;</a:t>
                      </a:r>
                    </a:p>
                    <a:p>
                      <a:pPr marL="12700" indent="-28575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внутри организации (у  работодателя);</a:t>
                      </a:r>
                    </a:p>
                    <a:p>
                      <a:pPr marL="12700" indent="-285750">
                        <a:lnSpc>
                          <a:spcPct val="104000"/>
                        </a:lnSpc>
                        <a:spcBef>
                          <a:spcPts val="5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знаний требований  охраны труда;</a:t>
                      </a:r>
                    </a:p>
                    <a:p>
                      <a:pPr marL="12700" indent="-285750">
                        <a:lnSpc>
                          <a:spcPct val="104000"/>
                        </a:lnSpc>
                        <a:spcBef>
                          <a:spcPts val="5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документирование обучения.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5000"/>
                        </a:lnSpc>
                        <a:spcBef>
                          <a:spcPts val="1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планирование обучения;  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1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разработка программ обучения;  </a:t>
                      </a:r>
                    </a:p>
                    <a:p>
                      <a:pPr marL="12700">
                        <a:lnSpc>
                          <a:spcPct val="105000"/>
                        </a:lnSpc>
                        <a:spcBef>
                          <a:spcPts val="163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проведение обучения;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проведение проверки знания требований охраны труда; 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контроль актуальности программ обучения и соответствия условиям труда работников;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документирование обучения;</a:t>
                      </a:r>
                    </a:p>
                    <a:p>
                      <a:pPr marL="1270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внесение сведений о проведенном обучении в реестр обученных по  охране труда лиц.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64053086"/>
                  </a:ext>
                </a:extLst>
              </a:tr>
            </a:tbl>
          </a:graphicData>
        </a:graphic>
      </p:graphicFrame>
      <p:pic>
        <p:nvPicPr>
          <p:cNvPr id="5" name="Picture 5" descr="только-знак">
            <a:extLst>
              <a:ext uri="{FF2B5EF4-FFF2-40B4-BE49-F238E27FC236}">
                <a16:creationId xmlns="" xmlns:a16="http://schemas.microsoft.com/office/drawing/2014/main" id="{8E59B39C-D38E-4843-B0A0-744E7F5EA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700" y="1968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41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56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64514"/>
              </p:ext>
            </p:extLst>
          </p:nvPr>
        </p:nvGraphicFramePr>
        <p:xfrm>
          <a:off x="469900" y="806450"/>
          <a:ext cx="9753600" cy="5372812"/>
        </p:xfrm>
        <a:graphic>
          <a:graphicData uri="http://schemas.openxmlformats.org/drawingml/2006/table">
            <a:tbl>
              <a:tblPr/>
              <a:tblGrid>
                <a:gridCol w="19067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00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7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17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1919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Взаимосвязь с  другими процессами  СУОТ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СОУТ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и ОПР: программы обучения должны учитывать специфику вида деятельности организации, трудовые функции и условия труда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276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Электронный документооборот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предусмотрен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возможен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2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Места проведения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определены: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у работодателя;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 организации или ИП, оказывающих услуги по обучению работодателей и работников вопросам охраны труда.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определены: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у работодателя;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 организации или ИП, оказывающих услуги по обучению работодателей и работников вопросам охраны труда.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54023291"/>
                  </a:ext>
                </a:extLst>
              </a:tr>
              <a:tr h="831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Требования к проведению обучения у работодателя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 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163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3404985"/>
                  </a:ext>
                </a:extLst>
              </a:tr>
            </a:tbl>
          </a:graphicData>
        </a:graphic>
      </p:graphicFrame>
      <p:pic>
        <p:nvPicPr>
          <p:cNvPr id="5" name="Picture 5" descr="только-знак">
            <a:extLst>
              <a:ext uri="{FF2B5EF4-FFF2-40B4-BE49-F238E27FC236}">
                <a16:creationId xmlns="" xmlns:a16="http://schemas.microsoft.com/office/drawing/2014/main" id="{1EA20EBE-45B0-4A0F-A12F-710A81932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1968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71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57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951442"/>
              </p:ext>
            </p:extLst>
          </p:nvPr>
        </p:nvGraphicFramePr>
        <p:xfrm>
          <a:off x="279400" y="698500"/>
          <a:ext cx="10134600" cy="6053773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76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1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Категории работников, подлежащих обучению в учебных центрах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Определены размыто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indent="0">
                        <a:lnSpc>
                          <a:spcPct val="108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Определены четко:</a:t>
                      </a:r>
                    </a:p>
                    <a:p>
                      <a:pPr marL="298450" indent="-285750">
                        <a:lnSpc>
                          <a:spcPct val="102000"/>
                        </a:lnSpc>
                        <a:spcBef>
                          <a:spcPts val="7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работодатель (руководитель организации); </a:t>
                      </a:r>
                    </a:p>
                    <a:p>
                      <a:pPr marL="298450" indent="-285750">
                        <a:lnSpc>
                          <a:spcPct val="102000"/>
                        </a:lnSpc>
                        <a:spcBef>
                          <a:spcPts val="7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руководители филиалов организации;</a:t>
                      </a:r>
                    </a:p>
                    <a:p>
                      <a:pPr marL="298450" indent="-285750">
                        <a:lnSpc>
                          <a:spcPct val="102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председатель (заместители председателя) и члены комиссий  по проверке знания требований охраны труда;</a:t>
                      </a:r>
                    </a:p>
                    <a:p>
                      <a:pPr marL="298450" indent="-285750">
                        <a:lnSpc>
                          <a:spcPct val="102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работники, проводящие инструктаж по охране труда и  обучение требованиям охраны труда;</a:t>
                      </a:r>
                    </a:p>
                    <a:p>
                      <a:pPr marL="298450" indent="-285750">
                        <a:spcBef>
                          <a:spcPts val="12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специалисты по охране труда;</a:t>
                      </a:r>
                    </a:p>
                    <a:p>
                      <a:pPr marL="298450" indent="-285750">
                        <a:spcBef>
                          <a:spcPts val="2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члены комитетов (комиссий) по охране труда;</a:t>
                      </a:r>
                    </a:p>
                    <a:p>
                      <a:pPr marL="298450" indent="-285750">
                        <a:lnSpc>
                          <a:spcPct val="106000"/>
                        </a:lnSpc>
                        <a:spcBef>
                          <a:spcPts val="5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уполномоченные (доверенные) лица по охране труда  профессиональных союзов и иных уполномоченных  работниками представительных органов организаций; 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98450" indent="-285750">
                        <a:lnSpc>
                          <a:spcPct val="106000"/>
                        </a:lnSpc>
                        <a:spcBef>
                          <a:spcPts val="5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лицо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, назначенное на микропредприятии работодателем  для проведения проверки знания требований охраны труда; </a:t>
                      </a:r>
                    </a:p>
                    <a:p>
                      <a:pPr marL="298450" indent="-285750">
                        <a:lnSpc>
                          <a:spcPct val="106000"/>
                        </a:lnSpc>
                        <a:spcBef>
                          <a:spcPts val="5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работники федеральных органов исполнительной власти,  органов исполнительной власти субъектов Российской Федерации, органов местного самоуправления.</a:t>
                      </a:r>
                    </a:p>
                    <a:p>
                      <a:pPr marL="12700" marR="0" lvl="0" indent="0" defTabSz="914400" eaLnBrk="1" fontAlgn="auto" latinLnBrk="0" hangingPunct="1">
                        <a:lnSpc>
                          <a:spcPct val="106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Определено минимальное количество работников,  подлежащих обучению в учебных центрах в зависимости от  среднесписочной численности и категории риска  организации</a:t>
                      </a:r>
                    </a:p>
                    <a:p>
                      <a:pPr marL="12700">
                        <a:lnSpc>
                          <a:spcPct val="106000"/>
                        </a:lnSpc>
                        <a:spcBef>
                          <a:spcPts val="50"/>
                        </a:spcBef>
                      </a:pPr>
                      <a:r>
                        <a:rPr lang="ru-RU" sz="1400" dirty="0">
                          <a:solidFill>
                            <a:srgbClr val="535353"/>
                          </a:solidFill>
                          <a:latin typeface="Verdana" pitchFamily="34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3386753"/>
                  </a:ext>
                </a:extLst>
              </a:tr>
            </a:tbl>
          </a:graphicData>
        </a:graphic>
      </p:graphicFrame>
      <p:pic>
        <p:nvPicPr>
          <p:cNvPr id="6" name="Picture 5" descr="только-знак">
            <a:extLst>
              <a:ext uri="{FF2B5EF4-FFF2-40B4-BE49-F238E27FC236}">
                <a16:creationId xmlns="" xmlns:a16="http://schemas.microsoft.com/office/drawing/2014/main" id="{80359B63-7978-41B3-B2FD-7FC4BEE75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118068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71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58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881777"/>
              </p:ext>
            </p:extLst>
          </p:nvPr>
        </p:nvGraphicFramePr>
        <p:xfrm>
          <a:off x="279400" y="751904"/>
          <a:ext cx="10134600" cy="6074345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54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сравнения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34287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Требования к  продолжительности  обучения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определены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части обучения по охране труда для руководителей и специалистов – 40 часов (определено иными подзаконными актами)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Определены: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 Обучение по общим вопросам охраны труда и функционирования системы управления охраной труда - не менее 16 часов;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2) Обучение безопасным методам и приемам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выполнения работ при воздействии вредных и (или)  опасных производственных факторов, источников  опасности, идентифицированных в рамках СОУТ и  ОПР - не менее 16 часов;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3) Обучение безопасным методам и приемам  выполнения работ повышенной опасности - в  соответствии с требованиями нормативных правовых  актов, содержащих государственные нормативные  требования охраны труда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85574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примерных тем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Определены рядом отдельных актов Минтруда России,  некоторые из которых не имеют статуса нормативного  правового акта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Да (приложение № 3 к Правилам),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за исключением программы обучения безопасным  методам и приемам выполнения работ повышенной  опасности, содержание которой определяется в  зависимости от вида работ повышенной опасности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94720007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1968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97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59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79984"/>
              </p:ext>
            </p:extLst>
          </p:nvPr>
        </p:nvGraphicFramePr>
        <p:xfrm>
          <a:off x="279400" y="661065"/>
          <a:ext cx="10134600" cy="6369304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4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101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30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сравнения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alt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Требования к  программам обучения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Нет, за исключением единственного требования о  разработке программ на основании примерных  учебных планов и программ обучения по охране  труда, изданных Минтрудом России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spcBef>
                          <a:spcPts val="200"/>
                        </a:spcBef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Да:</a:t>
                      </a:r>
                    </a:p>
                    <a:p>
                      <a:pPr marL="12700">
                        <a:lnSpc>
                          <a:spcPct val="104000"/>
                        </a:lnSpc>
                        <a:spcBef>
                          <a:spcPts val="50"/>
                        </a:spcBef>
                        <a:buFont typeface="Trebuchet MS" pitchFamily="34" charset="0"/>
                        <a:buAutoNum type="arabicParenR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программы обучения должны содержать информацию о  темах обучения, практических занятиях, формах обучения,  формах проведения проверки знания требований охраны  труда, а также о количестве часов, отведенных на изучение  каждой темы, выполнение практических занятий и на  проверку знания требований охраны труда;</a:t>
                      </a:r>
                    </a:p>
                    <a:p>
                      <a:pPr marL="12700">
                        <a:spcBef>
                          <a:spcPts val="100"/>
                        </a:spcBef>
                        <a:buFont typeface="Trebuchet MS" pitchFamily="34" charset="0"/>
                        <a:buAutoNum type="arabicParenR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программы разрабатываются учебным центром или  работодателем на основе примерных перечней тем;</a:t>
                      </a:r>
                    </a:p>
                    <a:p>
                      <a:pPr marL="12700">
                        <a:lnSpc>
                          <a:spcPct val="104000"/>
                        </a:lnSpc>
                        <a:spcBef>
                          <a:spcPts val="75"/>
                        </a:spcBef>
                        <a:buFont typeface="Trebuchet MS" pitchFamily="34" charset="0"/>
                        <a:buAutoNum type="arabicParenR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программы утверждаются руководителем учебного центра  или работодателем с учетом мнения профсоюзной  организации;</a:t>
                      </a:r>
                    </a:p>
                    <a:p>
                      <a:pPr marL="12700">
                        <a:lnSpc>
                          <a:spcPct val="104000"/>
                        </a:lnSpc>
                        <a:spcBef>
                          <a:spcPts val="50"/>
                        </a:spcBef>
                        <a:buFont typeface="Trebuchet MS" pitchFamily="34" charset="0"/>
                        <a:buAutoNum type="arabicParenR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программы должны содержать практические занятия по  формированию умений и навыков безопасного  выполнения работ (для отдельных программ);</a:t>
                      </a:r>
                    </a:p>
                    <a:p>
                      <a:pPr marL="12700">
                        <a:buFont typeface="Trebuchet MS" pitchFamily="34" charset="0"/>
                        <a:buAutoNum type="arabicParenR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программы должны учитывать специфику вида</a:t>
                      </a:r>
                    </a:p>
                    <a:p>
                      <a:pPr marL="12700">
                        <a:lnSpc>
                          <a:spcPct val="104000"/>
                        </a:lnSpc>
                        <a:spcBef>
                          <a:spcPts val="75"/>
                        </a:spcBef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деятельности организации, трудовые функции работников  и содержать темы, соответствующие условиям труда  работников;</a:t>
                      </a:r>
                    </a:p>
                    <a:p>
                      <a:pPr marL="12700">
                        <a:buFont typeface="Trebuchet MS" pitchFamily="34" charset="0"/>
                        <a:buAutoNum type="arabicParenR" startAt="6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программы должны актуализироваться по</a:t>
                      </a:r>
                    </a:p>
                    <a:p>
                      <a:pPr marL="12700">
                        <a:spcBef>
                          <a:spcPts val="100"/>
                        </a:spcBef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соответствующим основаниям</a:t>
                      </a:r>
                    </a:p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1968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83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Dyakova.LV\Desktop\8.jpg">
            <a:extLst>
              <a:ext uri="{FF2B5EF4-FFF2-40B4-BE49-F238E27FC236}">
                <a16:creationId xmlns="" xmlns:a16="http://schemas.microsoft.com/office/drawing/2014/main" id="{33886BEE-1650-4CEC-8AC7-78537505A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30250"/>
            <a:ext cx="10693400" cy="6826250"/>
          </a:xfrm>
          <a:prstGeom prst="rect">
            <a:avLst/>
          </a:prstGeom>
          <a:noFill/>
        </p:spPr>
      </p:pic>
      <p:sp>
        <p:nvSpPr>
          <p:cNvPr id="77826" name="object 2"/>
          <p:cNvSpPr>
            <a:spLocks noGrp="1"/>
          </p:cNvSpPr>
          <p:nvPr>
            <p:ph type="title"/>
          </p:nvPr>
        </p:nvSpPr>
        <p:spPr>
          <a:xfrm>
            <a:off x="849313" y="273051"/>
            <a:ext cx="8994775" cy="597599"/>
          </a:xfrm>
        </p:spPr>
        <p:txBody>
          <a:bodyPr tIns="12700"/>
          <a:lstStyle/>
          <a:p>
            <a:pPr marL="4084638" algn="r" eaLnBrk="1" hangingPunct="1">
              <a:spcBef>
                <a:spcPts val="25"/>
              </a:spcBef>
            </a:pP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Условия проведения обучения по охране труда</a:t>
            </a:r>
            <a:b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 работодателя</a:t>
            </a:r>
          </a:p>
        </p:txBody>
      </p:sp>
      <p:sp>
        <p:nvSpPr>
          <p:cNvPr id="77827" name="object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tIns="9525"/>
          <a:lstStyle/>
          <a:p>
            <a:pPr marL="47625">
              <a:spcBef>
                <a:spcPts val="75"/>
              </a:spcBef>
            </a:pPr>
            <a:fld id="{E002C345-3337-487E-BB39-26513EDA655F}" type="slidenum">
              <a:rPr lang="ru-RU"/>
              <a:pPr marL="47625">
                <a:spcBef>
                  <a:spcPts val="75"/>
                </a:spcBef>
              </a:pPr>
              <a:t>6</a:t>
            </a:fld>
            <a:endParaRPr lang="ru-RU"/>
          </a:p>
        </p:txBody>
      </p:sp>
      <p:sp>
        <p:nvSpPr>
          <p:cNvPr id="77828" name="object 3"/>
          <p:cNvSpPr txBox="1">
            <a:spLocks noChangeArrowheads="1"/>
          </p:cNvSpPr>
          <p:nvPr/>
        </p:nvSpPr>
        <p:spPr bwMode="auto">
          <a:xfrm>
            <a:off x="774700" y="1339850"/>
            <a:ext cx="2576513" cy="5302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66675" rIns="0" bIns="0">
            <a:spAutoFit/>
          </a:bodyPr>
          <a:lstStyle/>
          <a:p>
            <a:pPr marL="1111250" indent="-874713">
              <a:lnSpc>
                <a:spcPts val="1513"/>
              </a:lnSpc>
              <a:spcBef>
                <a:spcPts val="525"/>
              </a:spcBef>
            </a:pPr>
            <a:r>
              <a:rPr lang="ru-RU" sz="1300" dirty="0">
                <a:solidFill>
                  <a:srgbClr val="FFFFFF"/>
                </a:solidFill>
                <a:latin typeface="Verdana" pitchFamily="34" charset="0"/>
              </a:rPr>
              <a:t>Материально</a:t>
            </a:r>
            <a:r>
              <a:rPr lang="ru-RU" sz="1300" dirty="0">
                <a:solidFill>
                  <a:srgbClr val="FFFFFF"/>
                </a:solidFill>
                <a:latin typeface="Trebuchet MS" pitchFamily="34" charset="0"/>
              </a:rPr>
              <a:t>-</a:t>
            </a:r>
            <a:r>
              <a:rPr lang="ru-RU" sz="1300" dirty="0">
                <a:solidFill>
                  <a:srgbClr val="FFFFFF"/>
                </a:solidFill>
                <a:latin typeface="Verdana" pitchFamily="34" charset="0"/>
              </a:rPr>
              <a:t>техническая  база</a:t>
            </a:r>
            <a:endParaRPr lang="ru-RU" sz="1300" dirty="0">
              <a:latin typeface="Verdana" pitchFamily="34" charset="0"/>
            </a:endParaRPr>
          </a:p>
        </p:txBody>
      </p:sp>
      <p:sp>
        <p:nvSpPr>
          <p:cNvPr id="77829" name="object 4"/>
          <p:cNvSpPr txBox="1">
            <a:spLocks noChangeArrowheads="1"/>
          </p:cNvSpPr>
          <p:nvPr/>
        </p:nvSpPr>
        <p:spPr bwMode="auto">
          <a:xfrm>
            <a:off x="774700" y="1797050"/>
            <a:ext cx="2576513" cy="5098191"/>
          </a:xfrm>
          <a:prstGeom prst="rect">
            <a:avLst/>
          </a:prstGeom>
          <a:solidFill>
            <a:srgbClr val="CFD5EA">
              <a:alpha val="9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0" tIns="50165" rIns="0" bIns="0">
            <a:spAutoFit/>
          </a:bodyPr>
          <a:lstStyle/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места обучения или  учебные помещения (не  менее одного на 100  работников)</a:t>
            </a: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оборудование</a:t>
            </a: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технические средства  обучения</a:t>
            </a: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нормативные правовые  акты</a:t>
            </a: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информационно-  справочные </a:t>
            </a:r>
            <a:r>
              <a:rPr lang="ru-RU" dirty="0" smtClean="0">
                <a:latin typeface="+mn-lt"/>
              </a:rPr>
              <a:t>системы</a:t>
            </a: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0"/>
              </a:spcBef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0"/>
              </a:spcBef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dirty="0">
              <a:latin typeface="+mn-lt"/>
            </a:endParaRPr>
          </a:p>
        </p:txBody>
      </p:sp>
      <p:sp>
        <p:nvSpPr>
          <p:cNvPr id="77830" name="object 5"/>
          <p:cNvSpPr txBox="1">
            <a:spLocks noChangeArrowheads="1"/>
          </p:cNvSpPr>
          <p:nvPr/>
        </p:nvSpPr>
        <p:spPr bwMode="auto">
          <a:xfrm>
            <a:off x="3822700" y="1339850"/>
            <a:ext cx="2574925" cy="530225"/>
          </a:xfrm>
          <a:prstGeom prst="rect">
            <a:avLst/>
          </a:prstGeom>
          <a:solidFill>
            <a:srgbClr val="3E9276"/>
          </a:solidFill>
          <a:ln w="9525">
            <a:noFill/>
            <a:miter lim="800000"/>
            <a:headEnd/>
            <a:tailEnd/>
          </a:ln>
        </p:spPr>
        <p:txBody>
          <a:bodyPr lIns="0" tIns="155575" rIns="0" bIns="0">
            <a:spAutoFit/>
          </a:bodyPr>
          <a:lstStyle/>
          <a:p>
            <a:pPr marL="223838">
              <a:spcBef>
                <a:spcPts val="1225"/>
              </a:spcBef>
            </a:pPr>
            <a:r>
              <a:rPr lang="ru-RU" sz="1300" dirty="0">
                <a:solidFill>
                  <a:srgbClr val="FFFFFF"/>
                </a:solidFill>
                <a:latin typeface="Verdana" pitchFamily="34" charset="0"/>
              </a:rPr>
              <a:t>Учебно</a:t>
            </a:r>
            <a:r>
              <a:rPr lang="ru-RU" sz="1300" dirty="0">
                <a:solidFill>
                  <a:srgbClr val="FFFFFF"/>
                </a:solidFill>
                <a:latin typeface="Trebuchet MS" pitchFamily="34" charset="0"/>
              </a:rPr>
              <a:t>-</a:t>
            </a:r>
            <a:r>
              <a:rPr lang="ru-RU" sz="1300" dirty="0">
                <a:solidFill>
                  <a:srgbClr val="FFFFFF"/>
                </a:solidFill>
                <a:latin typeface="Verdana" pitchFamily="34" charset="0"/>
              </a:rPr>
              <a:t>методическая база</a:t>
            </a:r>
            <a:endParaRPr lang="ru-RU" sz="1300" dirty="0">
              <a:latin typeface="Verdana" pitchFamily="34" charset="0"/>
            </a:endParaRPr>
          </a:p>
        </p:txBody>
      </p:sp>
      <p:sp>
        <p:nvSpPr>
          <p:cNvPr id="77831" name="object 6"/>
          <p:cNvSpPr txBox="1">
            <a:spLocks noChangeArrowheads="1"/>
          </p:cNvSpPr>
          <p:nvPr/>
        </p:nvSpPr>
        <p:spPr bwMode="auto">
          <a:xfrm>
            <a:off x="3822700" y="1873250"/>
            <a:ext cx="2574925" cy="4992392"/>
          </a:xfrm>
          <a:prstGeom prst="rect">
            <a:avLst/>
          </a:prstGeom>
          <a:solidFill>
            <a:srgbClr val="CFE6E0">
              <a:alpha val="9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0" tIns="46990" rIns="0" bIns="0">
            <a:spAutoFit/>
          </a:bodyPr>
          <a:lstStyle/>
          <a:p>
            <a:pPr marL="363537" indent="-285750">
              <a:spcBef>
                <a:spcPts val="375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программы обучения</a:t>
            </a: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учебные материалы</a:t>
            </a: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материалы для проведения  проверки знания требований  охраны </a:t>
            </a:r>
            <a:r>
              <a:rPr lang="ru-RU" dirty="0" smtClean="0">
                <a:latin typeface="+mn-lt"/>
              </a:rPr>
              <a:t>труда</a:t>
            </a: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sz="1400" dirty="0" smtClean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endParaRPr lang="ru-RU" dirty="0">
              <a:latin typeface="+mn-lt"/>
            </a:endParaRPr>
          </a:p>
        </p:txBody>
      </p:sp>
      <p:sp>
        <p:nvSpPr>
          <p:cNvPr id="77832" name="object 7"/>
          <p:cNvSpPr txBox="1">
            <a:spLocks noChangeArrowheads="1"/>
          </p:cNvSpPr>
          <p:nvPr/>
        </p:nvSpPr>
        <p:spPr bwMode="auto">
          <a:xfrm>
            <a:off x="6946900" y="1339850"/>
            <a:ext cx="3172984" cy="71109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lIns="0" tIns="155575" rIns="0" bIns="0">
            <a:spAutoFit/>
          </a:bodyPr>
          <a:lstStyle/>
          <a:p>
            <a:pPr marL="268288">
              <a:spcBef>
                <a:spcPts val="1225"/>
              </a:spcBef>
            </a:pPr>
            <a:r>
              <a:rPr lang="ru-RU" sz="1300" dirty="0">
                <a:solidFill>
                  <a:srgbClr val="FFFFFF"/>
                </a:solidFill>
                <a:latin typeface="Verdana" pitchFamily="34" charset="0"/>
              </a:rPr>
              <a:t>Дополнительные </a:t>
            </a:r>
            <a:r>
              <a:rPr lang="ru-RU" sz="1300" dirty="0" smtClean="0">
                <a:solidFill>
                  <a:srgbClr val="FFFFFF"/>
                </a:solidFill>
                <a:latin typeface="Verdana" pitchFamily="34" charset="0"/>
              </a:rPr>
              <a:t>условия</a:t>
            </a:r>
          </a:p>
          <a:p>
            <a:pPr marL="268288">
              <a:spcBef>
                <a:spcPts val="1225"/>
              </a:spcBef>
            </a:pPr>
            <a:endParaRPr lang="ru-RU" sz="1300" dirty="0">
              <a:latin typeface="Verdana" pitchFamily="34" charset="0"/>
            </a:endParaRPr>
          </a:p>
        </p:txBody>
      </p:sp>
      <p:sp>
        <p:nvSpPr>
          <p:cNvPr id="77833" name="object 8"/>
          <p:cNvSpPr txBox="1">
            <a:spLocks noChangeArrowheads="1"/>
          </p:cNvSpPr>
          <p:nvPr/>
        </p:nvSpPr>
        <p:spPr bwMode="auto">
          <a:xfrm>
            <a:off x="6946900" y="1949450"/>
            <a:ext cx="3172985" cy="4953000"/>
          </a:xfrm>
          <a:prstGeom prst="rect">
            <a:avLst/>
          </a:prstGeom>
          <a:solidFill>
            <a:srgbClr val="D5E3CF">
              <a:alpha val="9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0" tIns="48894" rIns="0" bIns="0">
            <a:spAutoFit/>
          </a:bodyPr>
          <a:lstStyle/>
          <a:p>
            <a:pPr marL="363537" indent="-285750">
              <a:lnSpc>
                <a:spcPct val="99000"/>
              </a:lnSpc>
              <a:spcBef>
                <a:spcPts val="38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не менее 2 лиц, проводящих обучение в штате или по договору  </a:t>
            </a:r>
            <a:r>
              <a:rPr lang="ru-RU" dirty="0" smtClean="0">
                <a:latin typeface="+mn-lt"/>
              </a:rPr>
              <a:t>ГПХ</a:t>
            </a:r>
          </a:p>
          <a:p>
            <a:pPr marL="363537" indent="-285750">
              <a:lnSpc>
                <a:spcPct val="99000"/>
              </a:lnSpc>
              <a:spcBef>
                <a:spcPts val="38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 smtClean="0">
                <a:latin typeface="+mn-lt"/>
              </a:rPr>
              <a:t>Комиссия по проверке знания требований охраны труда (единая и (или) специализированные)</a:t>
            </a:r>
            <a:endParaRPr lang="ru-RU" dirty="0">
              <a:latin typeface="+mn-lt"/>
            </a:endParaRPr>
          </a:p>
          <a:p>
            <a:pPr marL="363537" indent="-285750">
              <a:spcBef>
                <a:spcPts val="238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регистрация в реестре ИП и  ЮЛ, осуществляющих  деятельность по обучению  своих работников вопросам  охраны труда (личный  кабинет)</a:t>
            </a:r>
          </a:p>
          <a:p>
            <a:pPr marL="363537" indent="-285750">
              <a:lnSpc>
                <a:spcPct val="99000"/>
              </a:lnSpc>
              <a:spcBef>
                <a:spcPts val="263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dirty="0">
                <a:latin typeface="+mn-lt"/>
              </a:rPr>
              <a:t>внесение сведений о лицах,  прошедших обучение и  проверку знания, в реестр  обученных </a:t>
            </a:r>
            <a:r>
              <a:rPr lang="ru-RU" dirty="0" smtClean="0">
                <a:latin typeface="+mn-lt"/>
              </a:rPr>
              <a:t>лиц</a:t>
            </a:r>
            <a:endParaRPr lang="ru-RU" dirty="0">
              <a:latin typeface="+mn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670300" y="9588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только-знак">
            <a:extLst>
              <a:ext uri="{FF2B5EF4-FFF2-40B4-BE49-F238E27FC236}">
                <a16:creationId xmlns="" xmlns:a16="http://schemas.microsoft.com/office/drawing/2014/main" id="{9DA9A201-9DA8-4A11-94F0-9DDB20FA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" y="196850"/>
            <a:ext cx="87085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60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193851"/>
              </p:ext>
            </p:extLst>
          </p:nvPr>
        </p:nvGraphicFramePr>
        <p:xfrm>
          <a:off x="241300" y="654050"/>
          <a:ext cx="10134600" cy="633984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30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сравнения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Требования к лицам, проводящим обучение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определены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определены, количество – не менее 2 человек.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833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периодичности 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Определены только для обучения руководителей и специалистов (не реже одного раза в 3 года)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spcBef>
                          <a:spcPts val="100"/>
                        </a:spcBef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Установлена единая периодичность обучения для всех категорий обучающихся:</a:t>
                      </a:r>
                    </a:p>
                    <a:p>
                      <a:pPr marL="12700">
                        <a:buFont typeface="Trebuchet MS" pitchFamily="34" charset="0"/>
                        <a:buAutoNum type="arabicParenR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для программы обучения по общим вопросам охраны труда и функционирования СУОТ и программы обучения  безопасным методам и приемам выполнения работ при  воздействии вредных и (или) опасных производственных  факторов, источников опасности, идентифицированных в  рамках СОУТ и ОПР - не реже одного раза в 3 года;</a:t>
                      </a:r>
                    </a:p>
                    <a:p>
                      <a:pPr marL="12700">
                        <a:buFont typeface="Trebuchet MS" pitchFamily="34" charset="0"/>
                        <a:buAutoNum type="arabicParenR" startAt="2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 для программы обучения безопасным методам и приемам выполнения работ повышенной опасности - в соответствии  с требованиями с нормативных правовых актов,  содержащих государственные нормативные требования охраны труда, а при отсутствии – не реже 1 раза в год.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94720007"/>
                  </a:ext>
                </a:extLst>
              </a:tr>
              <a:tr h="39833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Виды обучения с точки  зрения периодичности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по охране труда при приеме на работу;</a:t>
                      </a:r>
                    </a:p>
                    <a:p>
                      <a:pPr marL="2984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периодическое обучение по охране труда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по охране труда при приеме на работу;</a:t>
                      </a:r>
                    </a:p>
                    <a:p>
                      <a:pPr marL="2984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плановое обучение по охране труда; </a:t>
                      </a:r>
                    </a:p>
                    <a:p>
                      <a:pPr marL="2984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внеплановое обучение по охране труда</a:t>
                      </a:r>
                    </a:p>
                    <a:p>
                      <a:pPr marL="12700">
                        <a:buFont typeface="Trebuchet MS" pitchFamily="34" charset="0"/>
                        <a:buAutoNum type="arabicParenR" startAt="2"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21940628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100" y="1968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94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61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2973"/>
              </p:ext>
            </p:extLst>
          </p:nvPr>
        </p:nvGraphicFramePr>
        <p:xfrm>
          <a:off x="279400" y="751905"/>
          <a:ext cx="10134600" cy="56515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30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сравнения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Срок обучения при приеме на работу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первого месяца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-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60 календарных дней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833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внепланового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определен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60 календарных дней</a:t>
                      </a:r>
                    </a:p>
                    <a:p>
                      <a:pPr marL="12700">
                        <a:spcBef>
                          <a:spcPts val="100"/>
                        </a:spcBef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94720007"/>
                  </a:ext>
                </a:extLst>
              </a:tr>
              <a:tr h="39833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Особенности проведения обучения на микропредприятиях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buFont typeface="Trebuchet MS" pitchFamily="34" charset="0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21940628"/>
                  </a:ext>
                </a:extLst>
              </a:tr>
              <a:tr h="39833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Необходимость проверки знаний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да, проверка знания требований охраны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труда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(комиссионная)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buFont typeface="Trebuchet MS" pitchFamily="34" charset="0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да, проверка знания требований охраны труда (комиссионная)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3685980"/>
                  </a:ext>
                </a:extLst>
              </a:tr>
              <a:tr h="39833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обучения без отрыва от работы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buFont typeface="Trebuchet MS" pitchFamily="34" charset="0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2369471"/>
                  </a:ext>
                </a:extLst>
              </a:tr>
              <a:tr h="39833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обучения с использованием дистанционных технологий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buFont typeface="Trebuchet MS" pitchFamily="34" charset="0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74066930"/>
                  </a:ext>
                </a:extLst>
              </a:tr>
              <a:tr h="398332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самоподготовки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buFont typeface="Trebuchet MS" pitchFamily="34" charset="0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67668312"/>
                  </a:ext>
                </a:extLst>
              </a:tr>
            </a:tbl>
          </a:graphicData>
        </a:graphic>
      </p:graphicFrame>
      <p:pic>
        <p:nvPicPr>
          <p:cNvPr id="7" name="Picture 5" descr="только-зна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100" y="1968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71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C:\Users\Dyakova.LV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ject 22"/>
          <p:cNvSpPr txBox="1">
            <a:spLocks noChangeArrowheads="1"/>
          </p:cNvSpPr>
          <p:nvPr/>
        </p:nvSpPr>
        <p:spPr bwMode="auto">
          <a:xfrm>
            <a:off x="1481138" y="6162675"/>
            <a:ext cx="1412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38100">
              <a:spcBef>
                <a:spcPts val="50"/>
              </a:spcBef>
            </a:pPr>
            <a:fld id="{F3CDA078-EDF5-424C-BE90-A98F2BD0D22D}" type="slidenum">
              <a:rPr lang="ru-RU" sz="10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marL="38100">
                <a:spcBef>
                  <a:spcPts val="50"/>
                </a:spcBef>
              </a:pPr>
              <a:t>62</a:t>
            </a:fld>
            <a:endParaRPr lang="ru-RU" sz="1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955261"/>
              </p:ext>
            </p:extLst>
          </p:nvPr>
        </p:nvGraphicFramePr>
        <p:xfrm>
          <a:off x="165100" y="273050"/>
          <a:ext cx="10134600" cy="665859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92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Критерий  сравнения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Минтруда России и  Минобразования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 13.01.2003 №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Постановление Правительства РФ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 24.12.2021 № 2464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6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Форма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протокол проверки знаний требований охраны труда;</a:t>
                      </a:r>
                    </a:p>
                    <a:p>
                      <a:pPr marL="2984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удостоверение о проверке знаний требований охраны труда.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Trebuchet MS" panose="020B0603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протокол проверки знания требований охраны труда</a:t>
                      </a:r>
                    </a:p>
                    <a:p>
                      <a:pPr eaLnBrk="1" hangingPunct="1">
                        <a:spcBef>
                          <a:spcPts val="100"/>
                        </a:spcBef>
                        <a:buFont typeface="Trebuchet MS" panose="020B0603020202020204" pitchFamily="34" charset="0"/>
                        <a:buNone/>
                      </a:pPr>
                      <a:endParaRPr lang="ru-RU" alt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15227326"/>
                  </a:ext>
                </a:extLst>
              </a:tr>
              <a:tr h="3633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Содержание формы документирования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Не определено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(Установленные формы)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1" hangingPunct="1">
                        <a:lnSpc>
                          <a:spcPct val="104000"/>
                        </a:lnSpc>
                        <a:spcBef>
                          <a:spcPts val="150"/>
                        </a:spcBef>
                        <a:buFont typeface="Trebuchet MS" panose="020B0603020202020204" pitchFamily="34" charset="0"/>
                        <a:buAutoNum type="arabicParenR"/>
                      </a:pPr>
                      <a:r>
                        <a:rPr lang="ru-RU" alt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 полное наименование организации или индивидуального предпринимателя, оказывающих  услуги по обучению работодателей и работников вопросам охраны труда, или работодателя,  проводившего обучение по охране труда;</a:t>
                      </a:r>
                    </a:p>
                    <a:p>
                      <a:pPr eaLnBrk="1" hangingPunct="1">
                        <a:lnSpc>
                          <a:spcPct val="104000"/>
                        </a:lnSpc>
                        <a:spcBef>
                          <a:spcPts val="50"/>
                        </a:spcBef>
                        <a:buFont typeface="Trebuchet MS" panose="020B0603020202020204" pitchFamily="34" charset="0"/>
                        <a:buAutoNum type="arabicParenR"/>
                      </a:pPr>
                      <a:r>
                        <a:rPr lang="ru-RU" alt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 дата и номер приказа руководителя организации или индивидуального предпринимателя,  оказывающих услуги по обучению работодателей и работников вопросам охраны труда, или  работодателя о создании комиссии по проверке знания требований охраны труда;</a:t>
                      </a:r>
                    </a:p>
                    <a:p>
                      <a:pPr eaLnBrk="1" hangingPunct="1">
                        <a:spcBef>
                          <a:spcPts val="25"/>
                        </a:spcBef>
                        <a:buFont typeface="Trebuchet MS" panose="020B0603020202020204" pitchFamily="34" charset="0"/>
                        <a:buAutoNum type="arabicParenR"/>
                      </a:pPr>
                      <a:r>
                        <a:rPr lang="ru-RU" alt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 фамилия, имя, отчество (при наличии) председателя, заместителя (заместителей) председателя (при наличии) и членов комиссии по проверке знания требований охраны труда;</a:t>
                      </a:r>
                    </a:p>
                    <a:p>
                      <a:pPr eaLnBrk="1" hangingPunct="1">
                        <a:buFont typeface="Trebuchet MS" panose="020B0603020202020204" pitchFamily="34" charset="0"/>
                        <a:buAutoNum type="arabicParenR" startAt="4"/>
                      </a:pPr>
                      <a:r>
                        <a:rPr lang="ru-RU" alt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 наименование и продолжительность программы обучения по охране труда;</a:t>
                      </a:r>
                    </a:p>
                    <a:p>
                      <a:pPr eaLnBrk="1" hangingPunct="1">
                        <a:lnSpc>
                          <a:spcPct val="108000"/>
                        </a:lnSpc>
                      </a:pPr>
                      <a:r>
                        <a:rPr lang="ru-RU" alt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5) фамилия, имя, отчество (при наличии), профессия (должность), место работы работника,  прошедшего проверку знания требований охраны труда;</a:t>
                      </a:r>
                    </a:p>
                    <a:p>
                      <a:pPr eaLnBrk="1" hangingPunct="1"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6) результат проверки знания требований охраны труда (оценка результата проверки "удовлетворительно" или "неудовлетворительно");</a:t>
                      </a:r>
                    </a:p>
                    <a:p>
                      <a:pPr eaLnBrk="1" hangingPunct="1"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7) дата проверки знания требований охраны труда;</a:t>
                      </a:r>
                    </a:p>
                    <a:p>
                      <a:pPr eaLnBrk="1" hangingPunct="1">
                        <a:spcBef>
                          <a:spcPts val="100"/>
                        </a:spcBef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8) регистрационный номер записи о прохождении проверки знания требований охраны труда в  реестре обученных по охране труда лиц;</a:t>
                      </a:r>
                    </a:p>
                    <a:p>
                      <a:pPr eaLnBrk="1" hangingPunct="1">
                        <a:spcBef>
                          <a:spcPts val="100"/>
                        </a:spcBef>
                        <a:buFont typeface="Trebuchet MS" panose="020B0603020202020204" pitchFamily="34" charset="0"/>
                        <a:buNone/>
                      </a:pPr>
                      <a:r>
                        <a:rPr lang="ru-RU" altLang="ru-RU" sz="1300" dirty="0">
                          <a:solidFill>
                            <a:schemeClr val="tx1"/>
                          </a:solidFill>
                          <a:latin typeface="+mn-lt"/>
                        </a:rPr>
                        <a:t>9) подпись работника, прошедшего проверку знания требований охраны труда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6384610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6F4C6A99-4618-46E8-A182-CCA6D6E983B9}"/>
              </a:ext>
            </a:extLst>
          </p:cNvPr>
          <p:cNvGraphicFramePr>
            <a:graphicFrameLocks noGrp="1"/>
          </p:cNvGraphicFramePr>
          <p:nvPr/>
        </p:nvGraphicFramePr>
        <p:xfrm>
          <a:off x="13437031" y="4417017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3073229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  <a:prstDash val="solid"/>
                    </a:lnL>
                    <a:lnR w="12700" cmpd="sng">
                      <a:solidFill>
                        <a:srgbClr val="4F81BD"/>
                      </a:solidFill>
                      <a:prstDash val="solid"/>
                    </a:lnR>
                    <a:lnT w="12700" cmpd="sng">
                      <a:solidFill>
                        <a:srgbClr val="4F81BD"/>
                      </a:solidFill>
                      <a:prstDash val="solid"/>
                    </a:lnT>
                    <a:lnB w="12700" cmpd="sng">
                      <a:solidFill>
                        <a:srgbClr val="4F81B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23815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8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yakova.LV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30250"/>
            <a:ext cx="10693400" cy="6826250"/>
          </a:xfrm>
          <a:prstGeom prst="rect">
            <a:avLst/>
          </a:prstGeom>
          <a:noFill/>
        </p:spPr>
      </p:pic>
      <p:pic>
        <p:nvPicPr>
          <p:cNvPr id="4" name="Picture 5" descr="только-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7305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08300" y="1187450"/>
            <a:ext cx="5256584" cy="10801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/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Телефон горячей линии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 8(8172) 23-00-66</a:t>
            </a:r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98500" y="3016250"/>
            <a:ext cx="4067944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u="sng" dirty="0" smtClean="0">
                <a:cs typeface="Arial" pitchFamily="34" charset="0"/>
              </a:rPr>
              <a:t>Дьякова Лариса Васильевна</a:t>
            </a:r>
          </a:p>
          <a:p>
            <a:pPr algn="ctr">
              <a:defRPr/>
            </a:pPr>
            <a:r>
              <a:rPr lang="ru-RU" b="1" dirty="0" smtClean="0">
                <a:cs typeface="Arial" pitchFamily="34" charset="0"/>
              </a:rPr>
              <a:t>главный консультант отдела труда управления труда и финансово-экономического обеспечения Департамента труда и занятости населения Вологодской области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Dyakova.LV@depzan.gov35.ru</a:t>
            </a:r>
            <a:r>
              <a:rPr lang="ru-RU" b="1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 </a:t>
            </a:r>
            <a:endParaRPr lang="ru-RU" b="1" dirty="0" smtClean="0">
              <a:cs typeface="Arial" pitchFamily="34" charset="0"/>
            </a:endParaRPr>
          </a:p>
          <a:p>
            <a:pPr algn="ctr">
              <a:defRPr/>
            </a:pPr>
            <a:r>
              <a:rPr lang="ru-RU" b="1" dirty="0" smtClean="0">
                <a:cs typeface="Arial" pitchFamily="34" charset="0"/>
              </a:rPr>
              <a:t>Тел. 23-00-66 </a:t>
            </a:r>
            <a:r>
              <a:rPr lang="ru-RU" b="1" dirty="0" err="1" smtClean="0">
                <a:cs typeface="Arial" pitchFamily="34" charset="0"/>
              </a:rPr>
              <a:t>доб</a:t>
            </a:r>
            <a:r>
              <a:rPr lang="ru-RU" b="1" dirty="0" smtClean="0">
                <a:cs typeface="Arial" pitchFamily="34" charset="0"/>
              </a:rPr>
              <a:t>. (0642)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5300" y="3016250"/>
            <a:ext cx="4283968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u="sng" dirty="0" smtClean="0">
                <a:cs typeface="Arial" pitchFamily="34" charset="0"/>
              </a:rPr>
              <a:t>Степанова Валентина Никол</a:t>
            </a:r>
            <a:r>
              <a:rPr lang="ru-RU" b="1" dirty="0" smtClean="0">
                <a:cs typeface="Arial" pitchFamily="34" charset="0"/>
              </a:rPr>
              <a:t>аевна</a:t>
            </a:r>
          </a:p>
          <a:p>
            <a:pPr algn="ctr">
              <a:defRPr/>
            </a:pPr>
            <a:r>
              <a:rPr lang="ru-RU" b="1" dirty="0" smtClean="0">
                <a:cs typeface="Arial" pitchFamily="34" charset="0"/>
              </a:rPr>
              <a:t>консультант отдела</a:t>
            </a:r>
          </a:p>
          <a:p>
            <a:pPr algn="ctr">
              <a:defRPr/>
            </a:pPr>
            <a:r>
              <a:rPr lang="ru-RU" b="1" dirty="0" smtClean="0">
                <a:cs typeface="Arial" pitchFamily="34" charset="0"/>
              </a:rPr>
              <a:t>труда управления труда и финансово-экономического обеспечения Департамента труда и занятости населения Вологодской области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Stepanova.VN@depzan.gov35.ru</a:t>
            </a:r>
            <a:endParaRPr lang="ru-RU" b="1" dirty="0" smtClean="0">
              <a:solidFill>
                <a:srgbClr val="C00000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ru-RU" b="1" dirty="0" smtClean="0">
                <a:cs typeface="Arial" pitchFamily="34" charset="0"/>
              </a:rPr>
              <a:t>Тел. 23-00-66 </a:t>
            </a:r>
            <a:r>
              <a:rPr lang="ru-RU" b="1" dirty="0" err="1" smtClean="0">
                <a:cs typeface="Arial" pitchFamily="34" charset="0"/>
              </a:rPr>
              <a:t>доб</a:t>
            </a:r>
            <a:r>
              <a:rPr lang="ru-RU" b="1" dirty="0" smtClean="0">
                <a:cs typeface="Arial" pitchFamily="34" charset="0"/>
              </a:rPr>
              <a:t>. (0641)</a:t>
            </a:r>
            <a:endParaRPr lang="en-US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1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C:\Users\Dyakova.LV\Desktop\8.jpg">
            <a:extLst>
              <a:ext uri="{FF2B5EF4-FFF2-40B4-BE49-F238E27FC236}">
                <a16:creationId xmlns="" xmlns:a16="http://schemas.microsoft.com/office/drawing/2014/main" id="{72EEAFD1-F4A7-4DEC-8748-C7FE51B6B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206"/>
            <a:ext cx="10693400" cy="6937294"/>
          </a:xfrm>
          <a:prstGeom prst="rect">
            <a:avLst/>
          </a:prstGeom>
          <a:noFill/>
        </p:spPr>
      </p:pic>
      <p:sp>
        <p:nvSpPr>
          <p:cNvPr id="79874" name="object 2"/>
          <p:cNvSpPr txBox="1">
            <a:spLocks noChangeArrowheads="1"/>
          </p:cNvSpPr>
          <p:nvPr/>
        </p:nvSpPr>
        <p:spPr bwMode="auto">
          <a:xfrm>
            <a:off x="3822700" y="577850"/>
            <a:ext cx="601027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22860" rIns="0" bIns="0">
            <a:spAutoFit/>
          </a:bodyPr>
          <a:lstStyle/>
          <a:p>
            <a:pPr marL="12700" indent="1044575">
              <a:lnSpc>
                <a:spcPts val="1900"/>
              </a:lnSpc>
              <a:spcBef>
                <a:spcPts val="175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Сведения, вносимые в реестр ИП и ЮЛ, осуществляющих  деятельность по обучению своих работников вопросам охраны труда</a:t>
            </a:r>
          </a:p>
        </p:txBody>
      </p:sp>
      <p:sp>
        <p:nvSpPr>
          <p:cNvPr id="79875" name="object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tIns="9525"/>
          <a:lstStyle/>
          <a:p>
            <a:pPr marL="47625">
              <a:spcBef>
                <a:spcPts val="75"/>
              </a:spcBef>
            </a:pPr>
            <a:fld id="{3E764BF8-39EE-4D2C-ADF0-FD7D4B8F006D}" type="slidenum">
              <a:rPr lang="ru-RU"/>
              <a:pPr marL="47625">
                <a:spcBef>
                  <a:spcPts val="75"/>
                </a:spcBef>
              </a:pPr>
              <a:t>7</a:t>
            </a:fld>
            <a:endParaRPr lang="ru-RU"/>
          </a:p>
        </p:txBody>
      </p:sp>
      <p:sp>
        <p:nvSpPr>
          <p:cNvPr id="79876" name="object 3"/>
          <p:cNvSpPr txBox="1">
            <a:spLocks noChangeArrowheads="1"/>
          </p:cNvSpPr>
          <p:nvPr/>
        </p:nvSpPr>
        <p:spPr bwMode="auto">
          <a:xfrm>
            <a:off x="1393825" y="2106613"/>
            <a:ext cx="1878013" cy="1127125"/>
          </a:xfrm>
          <a:prstGeom prst="rect">
            <a:avLst/>
          </a:prstGeom>
          <a:solidFill>
            <a:srgbClr val="4472C4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9000"/>
              </a:lnSpc>
            </a:pP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наименование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организационно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-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правовая  форма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адрес места нахождения  ЮЛ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ГРН записи в ЕГРЮЛ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номер  телефона и адрес электронной  почты</a:t>
            </a:r>
            <a:endParaRPr lang="ru-RU" sz="900">
              <a:latin typeface="Verdana" pitchFamily="34" charset="0"/>
            </a:endParaRPr>
          </a:p>
        </p:txBody>
      </p:sp>
      <p:sp>
        <p:nvSpPr>
          <p:cNvPr id="79877" name="object 4"/>
          <p:cNvSpPr txBox="1">
            <a:spLocks noChangeArrowheads="1"/>
          </p:cNvSpPr>
          <p:nvPr/>
        </p:nvSpPr>
        <p:spPr bwMode="auto">
          <a:xfrm>
            <a:off x="3459163" y="2106613"/>
            <a:ext cx="1878012" cy="1127125"/>
          </a:xfrm>
          <a:prstGeom prst="rect">
            <a:avLst/>
          </a:prstGeom>
          <a:solidFill>
            <a:srgbClr val="4489C2"/>
          </a:solidFill>
          <a:ln w="9525">
            <a:noFill/>
            <a:miter lim="800000"/>
            <a:headEnd/>
            <a:tailEnd/>
          </a:ln>
        </p:spPr>
        <p:txBody>
          <a:bodyPr lIns="0" tIns="3175" rIns="0" bIns="0">
            <a:spAutoFit/>
          </a:bodyPr>
          <a:lstStyle/>
          <a:p>
            <a:pPr>
              <a:spcBef>
                <a:spcPts val="25"/>
              </a:spcBef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9000"/>
              </a:lnSpc>
            </a:pP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ФИО ИП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адрес места  жительства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документ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удостоверяющий личность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ГРН  в ЕГРИП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номер телефона и  адрес электронной почты</a:t>
            </a:r>
            <a:endParaRPr lang="ru-RU" sz="900">
              <a:latin typeface="Verdana" pitchFamily="34" charset="0"/>
            </a:endParaRPr>
          </a:p>
        </p:txBody>
      </p:sp>
      <p:sp>
        <p:nvSpPr>
          <p:cNvPr id="79878" name="object 5"/>
          <p:cNvSpPr txBox="1">
            <a:spLocks noChangeArrowheads="1"/>
          </p:cNvSpPr>
          <p:nvPr/>
        </p:nvSpPr>
        <p:spPr bwMode="auto">
          <a:xfrm>
            <a:off x="5524500" y="2106613"/>
            <a:ext cx="1878013" cy="1127125"/>
          </a:xfrm>
          <a:prstGeom prst="rect">
            <a:avLst/>
          </a:prstGeom>
          <a:solidFill>
            <a:srgbClr val="449FC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063"/>
              </a:spcBef>
            </a:pP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ИНН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ОГРН</a:t>
            </a:r>
            <a:endParaRPr lang="ru-RU" sz="900">
              <a:latin typeface="Verdana" pitchFamily="34" charset="0"/>
            </a:endParaRPr>
          </a:p>
        </p:txBody>
      </p:sp>
      <p:sp>
        <p:nvSpPr>
          <p:cNvPr id="79879" name="object 6"/>
          <p:cNvSpPr txBox="1">
            <a:spLocks noChangeArrowheads="1"/>
          </p:cNvSpPr>
          <p:nvPr/>
        </p:nvSpPr>
        <p:spPr bwMode="auto">
          <a:xfrm>
            <a:off x="7589838" y="2106613"/>
            <a:ext cx="1878012" cy="1127125"/>
          </a:xfrm>
          <a:prstGeom prst="rect">
            <a:avLst/>
          </a:prstGeom>
          <a:solidFill>
            <a:srgbClr val="43B5BF"/>
          </a:solidFill>
          <a:ln w="9525">
            <a:noFill/>
            <a:miter lim="800000"/>
            <a:headEnd/>
            <a:tailEnd/>
          </a:ln>
        </p:spPr>
        <p:txBody>
          <a:bodyPr lIns="0" tIns="78740" rIns="0" bIns="0">
            <a:spAutoFit/>
          </a:bodyPr>
          <a:lstStyle/>
          <a:p>
            <a:pPr marL="42863" algn="ctr">
              <a:lnSpc>
                <a:spcPct val="99000"/>
              </a:lnSpc>
              <a:spcBef>
                <a:spcPts val="625"/>
              </a:spcBef>
            </a:pP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заверенная копия ЛНА о  проведении обучения по охране  труда без привлечения  специализированной  организации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принятого с  учетом мнения профсоюза 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(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при  наличии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)</a:t>
            </a:r>
            <a:endParaRPr lang="ru-RU" sz="900">
              <a:latin typeface="Trebuchet MS" pitchFamily="34" charset="0"/>
            </a:endParaRPr>
          </a:p>
        </p:txBody>
      </p:sp>
      <p:sp>
        <p:nvSpPr>
          <p:cNvPr id="79880" name="object 7"/>
          <p:cNvSpPr txBox="1">
            <a:spLocks noChangeArrowheads="1"/>
          </p:cNvSpPr>
          <p:nvPr/>
        </p:nvSpPr>
        <p:spPr bwMode="auto">
          <a:xfrm>
            <a:off x="1393825" y="3421062"/>
            <a:ext cx="1878013" cy="1137171"/>
          </a:xfrm>
          <a:prstGeom prst="rect">
            <a:avLst/>
          </a:prstGeom>
          <a:solidFill>
            <a:srgbClr val="43BEB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2000"/>
              </a:lnSpc>
            </a:pPr>
            <a:r>
              <a:rPr lang="ru-RU" sz="900" dirty="0">
                <a:solidFill>
                  <a:srgbClr val="FFFFFF"/>
                </a:solidFill>
                <a:latin typeface="Verdana" pitchFamily="34" charset="0"/>
              </a:rPr>
              <a:t>адрес сайта организации </a:t>
            </a:r>
            <a:endParaRPr lang="ru-RU" sz="9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ctr">
              <a:lnSpc>
                <a:spcPct val="102000"/>
              </a:lnSpc>
            </a:pPr>
            <a:r>
              <a:rPr lang="ru-RU" sz="900" dirty="0" smtClean="0">
                <a:solidFill>
                  <a:srgbClr val="FFFFFF"/>
                </a:solidFill>
                <a:latin typeface="Trebuchet MS" pitchFamily="34" charset="0"/>
              </a:rPr>
              <a:t>(</a:t>
            </a:r>
            <a:r>
              <a:rPr lang="ru-RU" sz="900" dirty="0">
                <a:solidFill>
                  <a:srgbClr val="FFFFFF"/>
                </a:solidFill>
                <a:latin typeface="Verdana" pitchFamily="34" charset="0"/>
              </a:rPr>
              <a:t>при  наличии</a:t>
            </a:r>
            <a:r>
              <a:rPr lang="ru-RU" sz="900" dirty="0" smtClean="0">
                <a:solidFill>
                  <a:srgbClr val="FFFFFF"/>
                </a:solidFill>
                <a:latin typeface="Trebuchet MS" pitchFamily="34" charset="0"/>
              </a:rPr>
              <a:t>)</a:t>
            </a:r>
          </a:p>
          <a:p>
            <a:pPr>
              <a:lnSpc>
                <a:spcPct val="102000"/>
              </a:lnSpc>
            </a:pPr>
            <a:endParaRPr lang="ru-RU" sz="900" dirty="0" smtClean="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ct val="102000"/>
              </a:lnSpc>
            </a:pPr>
            <a:endParaRPr lang="ru-RU" sz="900" dirty="0" smtClean="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ct val="102000"/>
              </a:lnSpc>
            </a:pPr>
            <a:endParaRPr lang="ru-RU" sz="900" dirty="0">
              <a:latin typeface="Trebuchet MS" pitchFamily="34" charset="0"/>
            </a:endParaRPr>
          </a:p>
        </p:txBody>
      </p:sp>
      <p:sp>
        <p:nvSpPr>
          <p:cNvPr id="79881" name="object 8"/>
          <p:cNvSpPr txBox="1">
            <a:spLocks noChangeArrowheads="1"/>
          </p:cNvSpPr>
          <p:nvPr/>
        </p:nvSpPr>
        <p:spPr bwMode="auto">
          <a:xfrm>
            <a:off x="3459163" y="3421063"/>
            <a:ext cx="1878012" cy="1128712"/>
          </a:xfrm>
          <a:prstGeom prst="rect">
            <a:avLst/>
          </a:prstGeom>
          <a:solidFill>
            <a:srgbClr val="43BC99"/>
          </a:solidFill>
          <a:ln w="9525">
            <a:noFill/>
            <a:miter lim="800000"/>
            <a:headEnd/>
            <a:tailEnd/>
          </a:ln>
        </p:spPr>
        <p:txBody>
          <a:bodyPr lIns="0" tIns="4445" rIns="0" bIns="0">
            <a:spAutoFit/>
          </a:bodyPr>
          <a:lstStyle/>
          <a:p>
            <a:pPr>
              <a:spcBef>
                <a:spcPts val="38"/>
              </a:spcBef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9000"/>
              </a:lnSpc>
            </a:pP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сведения о среднесписочной  численности работников и  количестве работников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подлежащих обучению по  охране труда</a:t>
            </a:r>
            <a:endParaRPr lang="ru-RU" sz="900">
              <a:latin typeface="Verdana" pitchFamily="34" charset="0"/>
            </a:endParaRPr>
          </a:p>
        </p:txBody>
      </p:sp>
      <p:sp>
        <p:nvSpPr>
          <p:cNvPr id="79882" name="object 9"/>
          <p:cNvSpPr txBox="1">
            <a:spLocks noChangeArrowheads="1"/>
          </p:cNvSpPr>
          <p:nvPr/>
        </p:nvSpPr>
        <p:spPr bwMode="auto">
          <a:xfrm>
            <a:off x="5524500" y="3421063"/>
            <a:ext cx="1878013" cy="1128712"/>
          </a:xfrm>
          <a:prstGeom prst="rect">
            <a:avLst/>
          </a:prstGeom>
          <a:solidFill>
            <a:srgbClr val="44B982"/>
          </a:solidFill>
          <a:ln w="9525">
            <a:noFill/>
            <a:miter lim="800000"/>
            <a:headEnd/>
            <a:tailEnd/>
          </a:ln>
        </p:spPr>
        <p:txBody>
          <a:bodyPr lIns="0" tIns="4445" rIns="0" bIns="0">
            <a:spAutoFit/>
          </a:bodyPr>
          <a:lstStyle/>
          <a:p>
            <a:pPr>
              <a:spcBef>
                <a:spcPts val="38"/>
              </a:spcBef>
            </a:pP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8000"/>
              </a:lnSpc>
            </a:pP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сведения о наличии мест  обучения по охране труда  работников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оснащенных  необходимым оборудованием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, 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информационно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-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справочными  системами</a:t>
            </a:r>
            <a:endParaRPr lang="ru-RU" sz="900">
              <a:latin typeface="Verdana" pitchFamily="34" charset="0"/>
            </a:endParaRPr>
          </a:p>
        </p:txBody>
      </p:sp>
      <p:sp>
        <p:nvSpPr>
          <p:cNvPr id="79883" name="object 10"/>
          <p:cNvSpPr txBox="1">
            <a:spLocks noChangeArrowheads="1"/>
          </p:cNvSpPr>
          <p:nvPr/>
        </p:nvSpPr>
        <p:spPr bwMode="auto">
          <a:xfrm>
            <a:off x="7589838" y="3421063"/>
            <a:ext cx="1878012" cy="1128712"/>
          </a:xfrm>
          <a:prstGeom prst="rect">
            <a:avLst/>
          </a:prstGeom>
          <a:solidFill>
            <a:srgbClr val="44B76B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3"/>
              </a:spcBef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8000"/>
              </a:lnSpc>
            </a:pP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сведения о наличии технических  средств обучения для отработки  практических навыков</a:t>
            </a:r>
            <a:endParaRPr lang="ru-RU" sz="900">
              <a:latin typeface="Verdana" pitchFamily="34" charset="0"/>
            </a:endParaRPr>
          </a:p>
        </p:txBody>
      </p:sp>
      <p:sp>
        <p:nvSpPr>
          <p:cNvPr id="79884" name="object 11"/>
          <p:cNvSpPr txBox="1">
            <a:spLocks noChangeArrowheads="1"/>
          </p:cNvSpPr>
          <p:nvPr/>
        </p:nvSpPr>
        <p:spPr bwMode="auto">
          <a:xfrm>
            <a:off x="1393825" y="4737100"/>
            <a:ext cx="1878013" cy="1137171"/>
          </a:xfrm>
          <a:prstGeom prst="rect">
            <a:avLst/>
          </a:prstGeom>
          <a:solidFill>
            <a:srgbClr val="45B456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3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2000"/>
              </a:lnSpc>
            </a:pPr>
            <a:r>
              <a:rPr lang="ru-RU" sz="900" dirty="0">
                <a:solidFill>
                  <a:srgbClr val="FFFFFF"/>
                </a:solidFill>
                <a:latin typeface="Verdana" pitchFamily="34" charset="0"/>
              </a:rPr>
              <a:t>сведения о наличии программ  обучения по охране </a:t>
            </a:r>
            <a:r>
              <a:rPr lang="ru-RU" sz="900" dirty="0" smtClean="0">
                <a:solidFill>
                  <a:srgbClr val="FFFFFF"/>
                </a:solidFill>
                <a:latin typeface="Verdana" pitchFamily="34" charset="0"/>
              </a:rPr>
              <a:t>труда</a:t>
            </a:r>
          </a:p>
          <a:p>
            <a:pPr algn="ctr">
              <a:lnSpc>
                <a:spcPct val="102000"/>
              </a:lnSpc>
            </a:pPr>
            <a:endParaRPr lang="ru-RU" sz="9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ctr">
              <a:lnSpc>
                <a:spcPct val="102000"/>
              </a:lnSpc>
            </a:pPr>
            <a:endParaRPr lang="ru-RU" sz="9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ctr">
              <a:lnSpc>
                <a:spcPct val="102000"/>
              </a:lnSpc>
            </a:pPr>
            <a:endParaRPr lang="ru-RU" sz="900" dirty="0">
              <a:latin typeface="Verdana" pitchFamily="34" charset="0"/>
            </a:endParaRPr>
          </a:p>
        </p:txBody>
      </p:sp>
      <p:sp>
        <p:nvSpPr>
          <p:cNvPr id="79885" name="object 12"/>
          <p:cNvSpPr txBox="1">
            <a:spLocks noChangeArrowheads="1"/>
          </p:cNvSpPr>
          <p:nvPr/>
        </p:nvSpPr>
        <p:spPr bwMode="auto">
          <a:xfrm>
            <a:off x="3459163" y="4737100"/>
            <a:ext cx="1878012" cy="1128713"/>
          </a:xfrm>
          <a:prstGeom prst="rect">
            <a:avLst/>
          </a:prstGeom>
          <a:solidFill>
            <a:srgbClr val="49B246"/>
          </a:solidFill>
          <a:ln w="9525">
            <a:noFill/>
            <a:miter lim="800000"/>
            <a:headEnd/>
            <a:tailEnd/>
          </a:ln>
        </p:spPr>
        <p:txBody>
          <a:bodyPr lIns="0" tIns="5715" rIns="0" bIns="0">
            <a:spAutoFit/>
          </a:bodyPr>
          <a:lstStyle/>
          <a:p>
            <a:pPr>
              <a:spcBef>
                <a:spcPts val="50"/>
              </a:spcBef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9000"/>
              </a:lnSpc>
            </a:pP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сведения о наличии учебно</a:t>
            </a:r>
            <a:r>
              <a:rPr lang="ru-RU" sz="900">
                <a:solidFill>
                  <a:srgbClr val="FFFFFF"/>
                </a:solidFill>
                <a:latin typeface="Trebuchet MS" pitchFamily="34" charset="0"/>
              </a:rPr>
              <a:t>-  </a:t>
            </a: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методических материалов и  материалов для проведения  проверки знания требований  охраны труда</a:t>
            </a:r>
            <a:endParaRPr lang="ru-RU" sz="900">
              <a:latin typeface="Verdana" pitchFamily="34" charset="0"/>
            </a:endParaRPr>
          </a:p>
        </p:txBody>
      </p:sp>
      <p:sp>
        <p:nvSpPr>
          <p:cNvPr id="79886" name="object 13"/>
          <p:cNvSpPr txBox="1">
            <a:spLocks noChangeArrowheads="1"/>
          </p:cNvSpPr>
          <p:nvPr/>
        </p:nvSpPr>
        <p:spPr bwMode="auto">
          <a:xfrm>
            <a:off x="5524500" y="4737100"/>
            <a:ext cx="1878013" cy="1154162"/>
          </a:xfrm>
          <a:prstGeom prst="rect">
            <a:avLst/>
          </a:prstGeom>
          <a:solidFill>
            <a:srgbClr val="5DAF46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900" dirty="0">
                <a:solidFill>
                  <a:srgbClr val="FFFFFF"/>
                </a:solidFill>
                <a:latin typeface="Verdana" pitchFamily="34" charset="0"/>
              </a:rPr>
              <a:t>сведения о наличии не менее </a:t>
            </a:r>
            <a:r>
              <a:rPr lang="ru-RU" sz="900" dirty="0">
                <a:solidFill>
                  <a:srgbClr val="FFFFFF"/>
                </a:solidFill>
                <a:latin typeface="Trebuchet MS" pitchFamily="34" charset="0"/>
              </a:rPr>
              <a:t>2  </a:t>
            </a:r>
            <a:r>
              <a:rPr lang="ru-RU" sz="900" dirty="0">
                <a:solidFill>
                  <a:srgbClr val="FFFFFF"/>
                </a:solidFill>
                <a:latin typeface="Verdana" pitchFamily="34" charset="0"/>
              </a:rPr>
              <a:t>работников или иных лиц</a:t>
            </a:r>
            <a:r>
              <a:rPr lang="ru-RU" sz="900" dirty="0">
                <a:solidFill>
                  <a:srgbClr val="FFFFFF"/>
                </a:solidFill>
                <a:latin typeface="Trebuchet MS" pitchFamily="34" charset="0"/>
              </a:rPr>
              <a:t>,  </a:t>
            </a:r>
            <a:r>
              <a:rPr lang="ru-RU" sz="900" dirty="0">
                <a:solidFill>
                  <a:srgbClr val="FFFFFF"/>
                </a:solidFill>
                <a:latin typeface="Verdana" pitchFamily="34" charset="0"/>
              </a:rPr>
              <a:t>привлекаемых для </a:t>
            </a:r>
            <a:endParaRPr lang="ru-RU" sz="9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900" dirty="0" smtClean="0">
                <a:solidFill>
                  <a:srgbClr val="FFFFFF"/>
                </a:solidFill>
                <a:latin typeface="Verdana" pitchFamily="34" charset="0"/>
              </a:rPr>
              <a:t>проведения  </a:t>
            </a:r>
            <a:r>
              <a:rPr lang="ru-RU" sz="900" dirty="0">
                <a:solidFill>
                  <a:srgbClr val="FFFFFF"/>
                </a:solidFill>
                <a:latin typeface="Verdana" pitchFamily="34" charset="0"/>
              </a:rPr>
              <a:t>обучения по охране </a:t>
            </a:r>
            <a:r>
              <a:rPr lang="ru-RU" sz="900" dirty="0" smtClean="0">
                <a:solidFill>
                  <a:srgbClr val="FFFFFF"/>
                </a:solidFill>
                <a:latin typeface="Verdana" pitchFamily="34" charset="0"/>
              </a:rPr>
              <a:t>труда</a:t>
            </a:r>
          </a:p>
          <a:p>
            <a:pPr algn="ctr">
              <a:spcBef>
                <a:spcPts val="0"/>
              </a:spcBef>
            </a:pPr>
            <a:endParaRPr lang="ru-RU" sz="9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ctr">
              <a:spcBef>
                <a:spcPts val="0"/>
              </a:spcBef>
            </a:pPr>
            <a:endParaRPr lang="ru-RU" sz="900" dirty="0">
              <a:latin typeface="Verdana" pitchFamily="34" charset="0"/>
            </a:endParaRPr>
          </a:p>
        </p:txBody>
      </p:sp>
      <p:sp>
        <p:nvSpPr>
          <p:cNvPr id="79887" name="object 14"/>
          <p:cNvSpPr txBox="1">
            <a:spLocks noChangeArrowheads="1"/>
          </p:cNvSpPr>
          <p:nvPr/>
        </p:nvSpPr>
        <p:spPr bwMode="auto">
          <a:xfrm>
            <a:off x="7589838" y="4737100"/>
            <a:ext cx="1878012" cy="1128713"/>
          </a:xfrm>
          <a:prstGeom prst="rect">
            <a:avLst/>
          </a:prstGeom>
          <a:solidFill>
            <a:srgbClr val="70AD47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7000"/>
              </a:lnSpc>
            </a:pPr>
            <a:r>
              <a:rPr lang="ru-RU" sz="900">
                <a:solidFill>
                  <a:srgbClr val="FFFFFF"/>
                </a:solidFill>
                <a:latin typeface="Verdana" pitchFamily="34" charset="0"/>
              </a:rPr>
              <a:t>сведения о наличии комиссии  по проверке знания требований  охраны труда</a:t>
            </a:r>
            <a:endParaRPr lang="ru-RU" sz="900">
              <a:latin typeface="Verdana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594100" y="15684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5" descr="только-знак">
            <a:extLst>
              <a:ext uri="{FF2B5EF4-FFF2-40B4-BE49-F238E27FC236}">
                <a16:creationId xmlns="" xmlns:a16="http://schemas.microsoft.com/office/drawing/2014/main" id="{9DA9A201-9DA8-4A11-94F0-9DDB20FA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" y="273050"/>
            <a:ext cx="87085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Dyakova.LV\Desktop\8.jpg">
            <a:extLst>
              <a:ext uri="{FF2B5EF4-FFF2-40B4-BE49-F238E27FC236}">
                <a16:creationId xmlns="" xmlns:a16="http://schemas.microsoft.com/office/drawing/2014/main" id="{E74E1A0F-7CAA-4CEC-ABDA-F9A2566F6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30250"/>
            <a:ext cx="10693400" cy="6826250"/>
          </a:xfrm>
          <a:prstGeom prst="rect">
            <a:avLst/>
          </a:prstGeom>
          <a:noFill/>
        </p:spPr>
      </p:pic>
      <p:sp>
        <p:nvSpPr>
          <p:cNvPr id="2" name="object 2"/>
          <p:cNvSpPr txBox="1"/>
          <p:nvPr/>
        </p:nvSpPr>
        <p:spPr>
          <a:xfrm>
            <a:off x="4433161" y="818025"/>
            <a:ext cx="5365750" cy="62837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2000" spc="-10" dirty="0">
                <a:latin typeface="Calibri"/>
                <a:cs typeface="Calibri"/>
              </a:rPr>
              <a:t>Сведения,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вносимые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реестр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обученных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охране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труда лиц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80899" name="object 3"/>
          <p:cNvGrpSpPr>
            <a:grpSpLocks/>
          </p:cNvGrpSpPr>
          <p:nvPr/>
        </p:nvGrpSpPr>
        <p:grpSpPr bwMode="auto">
          <a:xfrm>
            <a:off x="1403350" y="2151063"/>
            <a:ext cx="3940175" cy="536575"/>
            <a:chOff x="1404021" y="2150631"/>
            <a:chExt cx="3939540" cy="536575"/>
          </a:xfrm>
        </p:grpSpPr>
        <p:sp>
          <p:nvSpPr>
            <p:cNvPr id="80909" name="object 4"/>
            <p:cNvSpPr>
              <a:spLocks/>
            </p:cNvSpPr>
            <p:nvPr/>
          </p:nvSpPr>
          <p:spPr bwMode="auto">
            <a:xfrm>
              <a:off x="1414181" y="2160791"/>
              <a:ext cx="3919220" cy="516255"/>
            </a:xfrm>
            <a:custGeom>
              <a:avLst/>
              <a:gdLst>
                <a:gd name="T0" fmla="*/ 3918776 w 3919220"/>
                <a:gd name="T1" fmla="*/ 0 h 516255"/>
                <a:gd name="T2" fmla="*/ 0 w 3919220"/>
                <a:gd name="T3" fmla="*/ 0 h 516255"/>
                <a:gd name="T4" fmla="*/ 0 w 3919220"/>
                <a:gd name="T5" fmla="*/ 515740 h 516255"/>
                <a:gd name="T6" fmla="*/ 3918776 w 3919220"/>
                <a:gd name="T7" fmla="*/ 515740 h 516255"/>
                <a:gd name="T8" fmla="*/ 3918776 w 3919220"/>
                <a:gd name="T9" fmla="*/ 0 h 516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19220"/>
                <a:gd name="T16" fmla="*/ 0 h 516255"/>
                <a:gd name="T17" fmla="*/ 3919220 w 3919220"/>
                <a:gd name="T18" fmla="*/ 516255 h 516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19220" h="516255">
                  <a:moveTo>
                    <a:pt x="3918776" y="0"/>
                  </a:moveTo>
                  <a:lnTo>
                    <a:pt x="0" y="0"/>
                  </a:lnTo>
                  <a:lnTo>
                    <a:pt x="0" y="515740"/>
                  </a:lnTo>
                  <a:lnTo>
                    <a:pt x="3918776" y="515740"/>
                  </a:lnTo>
                  <a:lnTo>
                    <a:pt x="3918776" y="0"/>
                  </a:lnTo>
                  <a:close/>
                </a:path>
              </a:pathLst>
            </a:custGeom>
            <a:solidFill>
              <a:srgbClr val="4472C4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0910" name="object 5"/>
            <p:cNvSpPr>
              <a:spLocks/>
            </p:cNvSpPr>
            <p:nvPr/>
          </p:nvSpPr>
          <p:spPr bwMode="auto">
            <a:xfrm>
              <a:off x="1414181" y="2160791"/>
              <a:ext cx="3919220" cy="516255"/>
            </a:xfrm>
            <a:custGeom>
              <a:avLst/>
              <a:gdLst>
                <a:gd name="T0" fmla="*/ 0 w 3919220"/>
                <a:gd name="T1" fmla="*/ 0 h 516255"/>
                <a:gd name="T2" fmla="*/ 3918777 w 3919220"/>
                <a:gd name="T3" fmla="*/ 0 h 516255"/>
                <a:gd name="T4" fmla="*/ 3918777 w 3919220"/>
                <a:gd name="T5" fmla="*/ 515740 h 516255"/>
                <a:gd name="T6" fmla="*/ 0 w 3919220"/>
                <a:gd name="T7" fmla="*/ 515740 h 516255"/>
                <a:gd name="T8" fmla="*/ 0 w 3919220"/>
                <a:gd name="T9" fmla="*/ 0 h 516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19220"/>
                <a:gd name="T16" fmla="*/ 0 h 516255"/>
                <a:gd name="T17" fmla="*/ 3919220 w 3919220"/>
                <a:gd name="T18" fmla="*/ 516255 h 516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19220" h="516255">
                  <a:moveTo>
                    <a:pt x="0" y="0"/>
                  </a:moveTo>
                  <a:lnTo>
                    <a:pt x="3918777" y="0"/>
                  </a:lnTo>
                  <a:lnTo>
                    <a:pt x="3918777" y="515740"/>
                  </a:lnTo>
                  <a:lnTo>
                    <a:pt x="0" y="5157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0131">
              <a:solidFill>
                <a:srgbClr val="4472C4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80900" name="object 6"/>
          <p:cNvSpPr txBox="1">
            <a:spLocks noChangeArrowheads="1"/>
          </p:cNvSpPr>
          <p:nvPr/>
        </p:nvSpPr>
        <p:spPr bwMode="auto">
          <a:xfrm>
            <a:off x="1403350" y="2151063"/>
            <a:ext cx="3940175" cy="53498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158750" rIns="0" bIns="0">
            <a:spAutoFit/>
          </a:bodyPr>
          <a:lstStyle/>
          <a:p>
            <a:pPr marL="323850">
              <a:spcBef>
                <a:spcPts val="1250"/>
              </a:spcBef>
            </a:pPr>
            <a:r>
              <a:rPr lang="ru-RU" sz="1300" b="1" dirty="0">
                <a:solidFill>
                  <a:srgbClr val="FFFFFF"/>
                </a:solidFill>
                <a:latin typeface="Verdana" pitchFamily="34" charset="0"/>
              </a:rPr>
              <a:t>Сведения</a:t>
            </a:r>
            <a:r>
              <a:rPr lang="ru-RU" sz="13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b="1" dirty="0">
                <a:solidFill>
                  <a:srgbClr val="FFFFFF"/>
                </a:solidFill>
                <a:latin typeface="Verdana" pitchFamily="34" charset="0"/>
              </a:rPr>
              <a:t>вносимые работодателями</a:t>
            </a:r>
            <a:endParaRPr lang="ru-RU" sz="1300" dirty="0">
              <a:latin typeface="Verdana" pitchFamily="34" charset="0"/>
            </a:endParaRPr>
          </a:p>
        </p:txBody>
      </p:sp>
      <p:grpSp>
        <p:nvGrpSpPr>
          <p:cNvPr id="80901" name="object 7"/>
          <p:cNvGrpSpPr>
            <a:grpSpLocks/>
          </p:cNvGrpSpPr>
          <p:nvPr/>
        </p:nvGrpSpPr>
        <p:grpSpPr bwMode="auto">
          <a:xfrm>
            <a:off x="1403350" y="2667001"/>
            <a:ext cx="3940175" cy="3023142"/>
            <a:chOff x="1404120" y="2666471"/>
            <a:chExt cx="3938904" cy="3223260"/>
          </a:xfrm>
        </p:grpSpPr>
        <p:sp>
          <p:nvSpPr>
            <p:cNvPr id="80907" name="object 8"/>
            <p:cNvSpPr>
              <a:spLocks/>
            </p:cNvSpPr>
            <p:nvPr/>
          </p:nvSpPr>
          <p:spPr bwMode="auto">
            <a:xfrm>
              <a:off x="1414181" y="2676532"/>
              <a:ext cx="3919220" cy="3202940"/>
            </a:xfrm>
            <a:custGeom>
              <a:avLst/>
              <a:gdLst>
                <a:gd name="T0" fmla="*/ 3918776 w 3919220"/>
                <a:gd name="T1" fmla="*/ 0 h 3202940"/>
                <a:gd name="T2" fmla="*/ 0 w 3919220"/>
                <a:gd name="T3" fmla="*/ 0 h 3202940"/>
                <a:gd name="T4" fmla="*/ 0 w 3919220"/>
                <a:gd name="T5" fmla="*/ 3202580 h 3202940"/>
                <a:gd name="T6" fmla="*/ 3918776 w 3919220"/>
                <a:gd name="T7" fmla="*/ 3202580 h 3202940"/>
                <a:gd name="T8" fmla="*/ 3918776 w 3919220"/>
                <a:gd name="T9" fmla="*/ 0 h 32029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19220"/>
                <a:gd name="T16" fmla="*/ 0 h 3202940"/>
                <a:gd name="T17" fmla="*/ 3919220 w 3919220"/>
                <a:gd name="T18" fmla="*/ 3202940 h 32029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19220" h="3202940">
                  <a:moveTo>
                    <a:pt x="3918776" y="0"/>
                  </a:moveTo>
                  <a:lnTo>
                    <a:pt x="0" y="0"/>
                  </a:lnTo>
                  <a:lnTo>
                    <a:pt x="0" y="3202580"/>
                  </a:lnTo>
                  <a:lnTo>
                    <a:pt x="3918776" y="3202580"/>
                  </a:lnTo>
                  <a:lnTo>
                    <a:pt x="3918776" y="0"/>
                  </a:lnTo>
                  <a:close/>
                </a:path>
              </a:pathLst>
            </a:custGeom>
            <a:solidFill>
              <a:srgbClr val="CFD5EA">
                <a:alpha val="90195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0908" name="object 9"/>
            <p:cNvSpPr>
              <a:spLocks/>
            </p:cNvSpPr>
            <p:nvPr/>
          </p:nvSpPr>
          <p:spPr bwMode="auto">
            <a:xfrm>
              <a:off x="1414181" y="2676532"/>
              <a:ext cx="3919220" cy="3202940"/>
            </a:xfrm>
            <a:custGeom>
              <a:avLst/>
              <a:gdLst>
                <a:gd name="T0" fmla="*/ 0 w 3919220"/>
                <a:gd name="T1" fmla="*/ 0 h 3202940"/>
                <a:gd name="T2" fmla="*/ 3918777 w 3919220"/>
                <a:gd name="T3" fmla="*/ 0 h 3202940"/>
                <a:gd name="T4" fmla="*/ 3918777 w 3919220"/>
                <a:gd name="T5" fmla="*/ 3202580 h 3202940"/>
                <a:gd name="T6" fmla="*/ 0 w 3919220"/>
                <a:gd name="T7" fmla="*/ 3202580 h 3202940"/>
                <a:gd name="T8" fmla="*/ 0 w 3919220"/>
                <a:gd name="T9" fmla="*/ 0 h 32029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19220"/>
                <a:gd name="T16" fmla="*/ 0 h 3202940"/>
                <a:gd name="T17" fmla="*/ 3919220 w 3919220"/>
                <a:gd name="T18" fmla="*/ 3202940 h 32029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19220" h="3202940">
                  <a:moveTo>
                    <a:pt x="0" y="0"/>
                  </a:moveTo>
                  <a:lnTo>
                    <a:pt x="3918777" y="0"/>
                  </a:lnTo>
                  <a:lnTo>
                    <a:pt x="3918777" y="3202580"/>
                  </a:lnTo>
                  <a:lnTo>
                    <a:pt x="0" y="320258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0122">
              <a:solidFill>
                <a:srgbClr val="CFD5E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80902" name="object 10"/>
          <p:cNvSpPr txBox="1">
            <a:spLocks noChangeArrowheads="1"/>
          </p:cNvSpPr>
          <p:nvPr/>
        </p:nvSpPr>
        <p:spPr bwMode="auto">
          <a:xfrm>
            <a:off x="1610518" y="2719388"/>
            <a:ext cx="359172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12700" rIns="0" bIns="0">
            <a:spAutoFit/>
          </a:bodyPr>
          <a:lstStyle/>
          <a:p>
            <a:pPr marL="285750" indent="-285750">
              <a:spcBef>
                <a:spcPts val="100"/>
              </a:spcBef>
              <a:buFont typeface="Wingdings" panose="05000000000000000000" pitchFamily="2" charset="2"/>
              <a:buChar char="ü"/>
              <a:tabLst>
                <a:tab pos="134938" algn="l"/>
              </a:tabLst>
            </a:pPr>
            <a:r>
              <a:rPr lang="ru-RU" sz="1300" dirty="0">
                <a:latin typeface="Verdana" pitchFamily="34" charset="0"/>
              </a:rPr>
              <a:t>ФИО</a:t>
            </a:r>
            <a:r>
              <a:rPr lang="ru-RU" sz="1300" dirty="0">
                <a:latin typeface="Trebuchet MS" pitchFamily="34" charset="0"/>
              </a:rPr>
              <a:t>, </a:t>
            </a:r>
            <a:r>
              <a:rPr lang="ru-RU" sz="1300" dirty="0">
                <a:latin typeface="Verdana" pitchFamily="34" charset="0"/>
              </a:rPr>
              <a:t>СНИЛС</a:t>
            </a:r>
            <a:r>
              <a:rPr lang="ru-RU" sz="1300" dirty="0">
                <a:latin typeface="Trebuchet MS" pitchFamily="34" charset="0"/>
              </a:rPr>
              <a:t>, </a:t>
            </a:r>
            <a:r>
              <a:rPr lang="ru-RU" sz="1300" dirty="0">
                <a:latin typeface="Verdana" pitchFamily="34" charset="0"/>
              </a:rPr>
              <a:t>профессия </a:t>
            </a:r>
            <a:r>
              <a:rPr lang="ru-RU" sz="1300" dirty="0">
                <a:latin typeface="Trebuchet MS" pitchFamily="34" charset="0"/>
              </a:rPr>
              <a:t>(</a:t>
            </a:r>
            <a:r>
              <a:rPr lang="ru-RU" sz="1300" dirty="0">
                <a:latin typeface="Verdana" pitchFamily="34" charset="0"/>
              </a:rPr>
              <a:t>должность</a:t>
            </a:r>
            <a:r>
              <a:rPr lang="ru-RU" sz="1300" dirty="0">
                <a:latin typeface="Trebuchet MS" pitchFamily="34" charset="0"/>
              </a:rPr>
              <a:t>)  </a:t>
            </a:r>
            <a:r>
              <a:rPr lang="ru-RU" sz="1300" dirty="0">
                <a:latin typeface="Verdana" pitchFamily="34" charset="0"/>
              </a:rPr>
              <a:t>работника</a:t>
            </a:r>
            <a:r>
              <a:rPr lang="ru-RU" sz="1300" dirty="0">
                <a:latin typeface="Trebuchet MS" pitchFamily="34" charset="0"/>
              </a:rPr>
              <a:t>, </a:t>
            </a:r>
            <a:r>
              <a:rPr lang="ru-RU" sz="1300" dirty="0">
                <a:latin typeface="Verdana" pitchFamily="34" charset="0"/>
              </a:rPr>
              <a:t>прошедшего обучение по охране  труда</a:t>
            </a:r>
          </a:p>
        </p:txBody>
      </p:sp>
      <p:sp>
        <p:nvSpPr>
          <p:cNvPr id="80903" name="object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tIns="9525"/>
          <a:lstStyle/>
          <a:p>
            <a:pPr marL="47625">
              <a:spcBef>
                <a:spcPts val="75"/>
              </a:spcBef>
            </a:pPr>
            <a:fld id="{54791E68-2E28-435D-95E5-1E5524CC2569}" type="slidenum">
              <a:rPr lang="ru-RU"/>
              <a:pPr marL="47625">
                <a:spcBef>
                  <a:spcPts val="75"/>
                </a:spcBef>
              </a:pPr>
              <a:t>8</a:t>
            </a:fld>
            <a:endParaRPr lang="ru-RU"/>
          </a:p>
        </p:txBody>
      </p:sp>
      <p:sp>
        <p:nvSpPr>
          <p:cNvPr id="80904" name="object 11"/>
          <p:cNvSpPr txBox="1">
            <a:spLocks noChangeArrowheads="1"/>
          </p:cNvSpPr>
          <p:nvPr/>
        </p:nvSpPr>
        <p:spPr bwMode="auto">
          <a:xfrm>
            <a:off x="1610518" y="3362244"/>
            <a:ext cx="3525837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50" rIns="0" bIns="0">
            <a:spAutoFit/>
          </a:bodyPr>
          <a:lstStyle/>
          <a:p>
            <a:pPr marL="285750" indent="-285750">
              <a:lnSpc>
                <a:spcPct val="103000"/>
              </a:lnSpc>
              <a:spcBef>
                <a:spcPts val="50"/>
              </a:spcBef>
              <a:buFont typeface="Wingdings" panose="05000000000000000000" pitchFamily="2" charset="2"/>
              <a:buChar char="ü"/>
              <a:tabLst>
                <a:tab pos="134938" algn="l"/>
              </a:tabLst>
            </a:pPr>
            <a:r>
              <a:rPr lang="ru-RU" sz="1300" dirty="0">
                <a:latin typeface="Verdana" pitchFamily="34" charset="0"/>
              </a:rPr>
              <a:t>наименование программы обучения по  охране труда</a:t>
            </a:r>
            <a:r>
              <a:rPr lang="ru-RU" sz="1300" dirty="0">
                <a:latin typeface="Trebuchet MS" pitchFamily="34" charset="0"/>
              </a:rPr>
              <a:t>;</a:t>
            </a:r>
          </a:p>
          <a:p>
            <a:pPr marL="285750" indent="-285750">
              <a:lnSpc>
                <a:spcPts val="1488"/>
              </a:lnSpc>
              <a:spcBef>
                <a:spcPts val="350"/>
              </a:spcBef>
              <a:buFont typeface="Wingdings" panose="05000000000000000000" pitchFamily="2" charset="2"/>
              <a:buChar char="ü"/>
              <a:tabLst>
                <a:tab pos="134938" algn="l"/>
              </a:tabLst>
            </a:pPr>
            <a:r>
              <a:rPr lang="ru-RU" sz="1300" dirty="0">
                <a:latin typeface="Verdana" pitchFamily="34" charset="0"/>
              </a:rPr>
              <a:t>дата проверки знания требований охраны  труда</a:t>
            </a:r>
          </a:p>
          <a:p>
            <a:pPr marL="285750" indent="-285750">
              <a:lnSpc>
                <a:spcPts val="1488"/>
              </a:lnSpc>
              <a:spcBef>
                <a:spcPts val="425"/>
              </a:spcBef>
              <a:buFont typeface="Wingdings" panose="05000000000000000000" pitchFamily="2" charset="2"/>
              <a:buChar char="ü"/>
              <a:tabLst>
                <a:tab pos="134938" algn="l"/>
              </a:tabLst>
            </a:pPr>
            <a:r>
              <a:rPr lang="ru-RU" sz="1300" dirty="0">
                <a:latin typeface="Verdana" pitchFamily="34" charset="0"/>
              </a:rPr>
              <a:t>результат проверки знания требований  охраны труда</a:t>
            </a:r>
          </a:p>
          <a:p>
            <a:pPr marL="285750" indent="-285750">
              <a:lnSpc>
                <a:spcPct val="103000"/>
              </a:lnSpc>
              <a:spcBef>
                <a:spcPts val="150"/>
              </a:spcBef>
              <a:buFont typeface="Wingdings" panose="05000000000000000000" pitchFamily="2" charset="2"/>
              <a:buChar char="ü"/>
              <a:tabLst>
                <a:tab pos="134938" algn="l"/>
              </a:tabLst>
            </a:pPr>
            <a:r>
              <a:rPr lang="ru-RU" sz="1300" dirty="0">
                <a:latin typeface="Verdana" pitchFamily="34" charset="0"/>
              </a:rPr>
              <a:t>номер протокола проверки знания  требований охраны труда</a:t>
            </a:r>
          </a:p>
        </p:txBody>
      </p:sp>
      <p:sp>
        <p:nvSpPr>
          <p:cNvPr id="80905" name="object 12"/>
          <p:cNvSpPr txBox="1">
            <a:spLocks noChangeArrowheads="1"/>
          </p:cNvSpPr>
          <p:nvPr/>
        </p:nvSpPr>
        <p:spPr bwMode="auto">
          <a:xfrm>
            <a:off x="5872163" y="2151063"/>
            <a:ext cx="3938587" cy="534987"/>
          </a:xfrm>
          <a:prstGeom prst="rect">
            <a:avLst/>
          </a:prstGeom>
          <a:solidFill>
            <a:srgbClr val="3E9276"/>
          </a:solidFill>
          <a:ln w="9525">
            <a:noFill/>
            <a:miter lim="800000"/>
            <a:headEnd/>
            <a:tailEnd/>
          </a:ln>
        </p:spPr>
        <p:txBody>
          <a:bodyPr lIns="0" tIns="74930" rIns="0" bIns="0">
            <a:spAutoFit/>
          </a:bodyPr>
          <a:lstStyle/>
          <a:p>
            <a:pPr marL="546100" indent="-192088">
              <a:lnSpc>
                <a:spcPts val="1488"/>
              </a:lnSpc>
              <a:spcBef>
                <a:spcPts val="588"/>
              </a:spcBef>
            </a:pPr>
            <a:r>
              <a:rPr lang="ru-RU" sz="1300" b="1" dirty="0">
                <a:solidFill>
                  <a:srgbClr val="FFFFFF"/>
                </a:solidFill>
                <a:latin typeface="Verdana" pitchFamily="34" charset="0"/>
              </a:rPr>
              <a:t>Сведения</a:t>
            </a:r>
            <a:r>
              <a:rPr lang="ru-RU" sz="13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b="1" dirty="0">
                <a:solidFill>
                  <a:srgbClr val="FFFFFF"/>
                </a:solidFill>
                <a:latin typeface="Verdana" pitchFamily="34" charset="0"/>
              </a:rPr>
              <a:t>вносимые организациями</a:t>
            </a:r>
            <a:r>
              <a:rPr lang="ru-RU" sz="13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,  </a:t>
            </a:r>
            <a:r>
              <a:rPr lang="ru-RU" sz="1300" b="1" dirty="0">
                <a:solidFill>
                  <a:srgbClr val="FFFFFF"/>
                </a:solidFill>
                <a:latin typeface="Verdana" pitchFamily="34" charset="0"/>
              </a:rPr>
              <a:t>оказывающими услуги обучения</a:t>
            </a:r>
            <a:endParaRPr lang="ru-RU" sz="1300" dirty="0">
              <a:latin typeface="Verdana" pitchFamily="34" charset="0"/>
            </a:endParaRPr>
          </a:p>
        </p:txBody>
      </p:sp>
      <p:sp>
        <p:nvSpPr>
          <p:cNvPr id="80906" name="object 13"/>
          <p:cNvSpPr txBox="1">
            <a:spLocks noChangeArrowheads="1"/>
          </p:cNvSpPr>
          <p:nvPr/>
        </p:nvSpPr>
        <p:spPr bwMode="auto">
          <a:xfrm>
            <a:off x="5872163" y="2686050"/>
            <a:ext cx="3938587" cy="3004092"/>
          </a:xfrm>
          <a:prstGeom prst="rect">
            <a:avLst/>
          </a:prstGeom>
          <a:solidFill>
            <a:srgbClr val="D5E3CF">
              <a:alpha val="9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46355" rIns="0" bIns="0">
            <a:spAutoFit/>
          </a:bodyPr>
          <a:lstStyle/>
          <a:p>
            <a:pPr marL="363537" indent="-285750">
              <a:spcBef>
                <a:spcPts val="363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sz="1300" dirty="0">
                <a:latin typeface="Verdana" pitchFamily="34" charset="0"/>
              </a:rPr>
              <a:t>ФИО</a:t>
            </a:r>
            <a:r>
              <a:rPr lang="ru-RU" sz="1300" dirty="0">
                <a:latin typeface="Trebuchet MS" pitchFamily="34" charset="0"/>
              </a:rPr>
              <a:t>, </a:t>
            </a:r>
            <a:r>
              <a:rPr lang="ru-RU" sz="1300" dirty="0">
                <a:latin typeface="Verdana" pitchFamily="34" charset="0"/>
              </a:rPr>
              <a:t>СНИЛС</a:t>
            </a:r>
            <a:r>
              <a:rPr lang="ru-RU" sz="1300" dirty="0">
                <a:latin typeface="Trebuchet MS" pitchFamily="34" charset="0"/>
              </a:rPr>
              <a:t>, </a:t>
            </a:r>
            <a:r>
              <a:rPr lang="ru-RU" sz="1300" dirty="0">
                <a:latin typeface="Verdana" pitchFamily="34" charset="0"/>
              </a:rPr>
              <a:t>профессия </a:t>
            </a:r>
            <a:r>
              <a:rPr lang="ru-RU" sz="1300" dirty="0">
                <a:latin typeface="Trebuchet MS" pitchFamily="34" charset="0"/>
              </a:rPr>
              <a:t>(</a:t>
            </a:r>
            <a:r>
              <a:rPr lang="ru-RU" sz="1300" dirty="0">
                <a:latin typeface="Verdana" pitchFamily="34" charset="0"/>
              </a:rPr>
              <a:t>должность</a:t>
            </a:r>
            <a:r>
              <a:rPr lang="ru-RU" sz="1300" dirty="0">
                <a:latin typeface="Trebuchet MS" pitchFamily="34" charset="0"/>
              </a:rPr>
              <a:t>)  </a:t>
            </a:r>
            <a:r>
              <a:rPr lang="ru-RU" sz="1300" dirty="0">
                <a:latin typeface="Verdana" pitchFamily="34" charset="0"/>
              </a:rPr>
              <a:t>работника</a:t>
            </a:r>
            <a:r>
              <a:rPr lang="ru-RU" sz="1300" dirty="0">
                <a:latin typeface="Trebuchet MS" pitchFamily="34" charset="0"/>
              </a:rPr>
              <a:t>, </a:t>
            </a:r>
            <a:r>
              <a:rPr lang="ru-RU" sz="1300" dirty="0">
                <a:latin typeface="Verdana" pitchFamily="34" charset="0"/>
              </a:rPr>
              <a:t>прошедшего обучение по охране  труда</a:t>
            </a:r>
          </a:p>
          <a:p>
            <a:pPr marL="363537" indent="-285750">
              <a:lnSpc>
                <a:spcPct val="99000"/>
              </a:lnSpc>
              <a:spcBef>
                <a:spcPts val="25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sz="1300" dirty="0">
                <a:latin typeface="Verdana" pitchFamily="34" charset="0"/>
              </a:rPr>
              <a:t>наименование и ИНН организации или ИП</a:t>
            </a:r>
            <a:r>
              <a:rPr lang="ru-RU" sz="1300" dirty="0">
                <a:latin typeface="Trebuchet MS" pitchFamily="34" charset="0"/>
              </a:rPr>
              <a:t>,  </a:t>
            </a:r>
            <a:r>
              <a:rPr lang="ru-RU" sz="1300" dirty="0">
                <a:latin typeface="Verdana" pitchFamily="34" charset="0"/>
              </a:rPr>
              <a:t>направивших работника на обучение по  охране труда</a:t>
            </a:r>
          </a:p>
          <a:p>
            <a:pPr marL="363537" indent="-285750">
              <a:lnSpc>
                <a:spcPct val="103000"/>
              </a:lnSpc>
              <a:spcBef>
                <a:spcPts val="20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sz="1300" dirty="0">
                <a:latin typeface="Verdana" pitchFamily="34" charset="0"/>
              </a:rPr>
              <a:t>наименование программы обучения по  охране труда</a:t>
            </a:r>
          </a:p>
          <a:p>
            <a:pPr marL="363537" indent="-285750">
              <a:lnSpc>
                <a:spcPts val="1488"/>
              </a:lnSpc>
              <a:spcBef>
                <a:spcPts val="35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sz="1300" dirty="0">
                <a:latin typeface="Verdana" pitchFamily="34" charset="0"/>
              </a:rPr>
              <a:t>результат проверки знания требований  охраны труда</a:t>
            </a:r>
          </a:p>
          <a:p>
            <a:pPr marL="363537" indent="-285750">
              <a:lnSpc>
                <a:spcPct val="101000"/>
              </a:lnSpc>
              <a:spcBef>
                <a:spcPts val="20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sz="1300" dirty="0">
                <a:latin typeface="Verdana" pitchFamily="34" charset="0"/>
              </a:rPr>
              <a:t>дата проверки знания требований охраны  труда</a:t>
            </a:r>
          </a:p>
          <a:p>
            <a:pPr marL="363537" indent="-285750">
              <a:lnSpc>
                <a:spcPct val="103000"/>
              </a:lnSpc>
              <a:spcBef>
                <a:spcPts val="200"/>
              </a:spcBef>
              <a:buFont typeface="Wingdings" panose="05000000000000000000" pitchFamily="2" charset="2"/>
              <a:buChar char="ü"/>
              <a:tabLst>
                <a:tab pos="212725" algn="l"/>
              </a:tabLst>
            </a:pPr>
            <a:r>
              <a:rPr lang="ru-RU" sz="1300" dirty="0">
                <a:latin typeface="Verdana" pitchFamily="34" charset="0"/>
              </a:rPr>
              <a:t>номер протокола проверки знания  требований охраны труда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517900" y="15684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 descr="только-знак">
            <a:extLst>
              <a:ext uri="{FF2B5EF4-FFF2-40B4-BE49-F238E27FC236}">
                <a16:creationId xmlns="" xmlns:a16="http://schemas.microsoft.com/office/drawing/2014/main" id="{9DA9A201-9DA8-4A11-94F0-9DDB20FA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96850"/>
            <a:ext cx="87085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Dyakova.LV\Desktop\8.jpg">
            <a:extLst>
              <a:ext uri="{FF2B5EF4-FFF2-40B4-BE49-F238E27FC236}">
                <a16:creationId xmlns="" xmlns:a16="http://schemas.microsoft.com/office/drawing/2014/main" id="{B20A946B-FCD0-452E-95C3-F3BFF9017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30250"/>
            <a:ext cx="10693400" cy="6826250"/>
          </a:xfrm>
          <a:prstGeom prst="rect">
            <a:avLst/>
          </a:prstGeom>
          <a:noFill/>
        </p:spPr>
      </p:pic>
      <p:sp>
        <p:nvSpPr>
          <p:cNvPr id="75778" name="object 2"/>
          <p:cNvSpPr>
            <a:spLocks noGrp="1"/>
          </p:cNvSpPr>
          <p:nvPr>
            <p:ph type="title"/>
          </p:nvPr>
        </p:nvSpPr>
        <p:spPr>
          <a:xfrm>
            <a:off x="849312" y="501000"/>
            <a:ext cx="8994775" cy="608013"/>
          </a:xfrm>
        </p:spPr>
        <p:txBody>
          <a:bodyPr tIns="12700"/>
          <a:lstStyle/>
          <a:p>
            <a:pPr marL="3081338" algn="r" eaLnBrk="1" hangingPunct="1">
              <a:spcBef>
                <a:spcPts val="25"/>
              </a:spcBef>
            </a:pP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Перечень лиц, проходящих проверку знания требований</a:t>
            </a:r>
            <a:b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охраны труда посредством ЕИСОТ</a:t>
            </a:r>
          </a:p>
        </p:txBody>
      </p:sp>
      <p:sp>
        <p:nvSpPr>
          <p:cNvPr id="75779" name="object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tIns="6350"/>
          <a:lstStyle/>
          <a:p>
            <a:pPr marL="47625"/>
            <a:fld id="{53627B05-D179-432E-B242-CA0C2E787BBF}" type="slidenum">
              <a:rPr lang="ru-RU"/>
              <a:pPr marL="47625"/>
              <a:t>9</a:t>
            </a:fld>
            <a:endParaRPr lang="ru-RU"/>
          </a:p>
        </p:txBody>
      </p:sp>
      <p:sp>
        <p:nvSpPr>
          <p:cNvPr id="75780" name="object 3"/>
          <p:cNvSpPr txBox="1">
            <a:spLocks noChangeArrowheads="1"/>
          </p:cNvSpPr>
          <p:nvPr/>
        </p:nvSpPr>
        <p:spPr bwMode="auto">
          <a:xfrm>
            <a:off x="1193047" y="2082006"/>
            <a:ext cx="2978150" cy="1523494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9000"/>
              </a:lnSpc>
            </a:pPr>
            <a:r>
              <a:rPr lang="ru-RU" sz="2000" dirty="0">
                <a:solidFill>
                  <a:srgbClr val="FFFFFF"/>
                </a:solidFill>
                <a:latin typeface="+mj-lt"/>
              </a:rPr>
              <a:t>руководители и специалисты  органов исполнительной власти  субъектов РФ в области охраны  труда</a:t>
            </a:r>
            <a:endParaRPr lang="ru-RU" sz="2000" dirty="0">
              <a:latin typeface="+mj-lt"/>
            </a:endParaRPr>
          </a:p>
        </p:txBody>
      </p:sp>
      <p:sp>
        <p:nvSpPr>
          <p:cNvPr id="75781" name="object 4"/>
          <p:cNvSpPr txBox="1">
            <a:spLocks noChangeArrowheads="1"/>
          </p:cNvSpPr>
          <p:nvPr/>
        </p:nvSpPr>
        <p:spPr bwMode="auto">
          <a:xfrm>
            <a:off x="5364243" y="1472539"/>
            <a:ext cx="4479843" cy="2535053"/>
          </a:xfrm>
          <a:prstGeom prst="rect">
            <a:avLst/>
          </a:prstGeom>
          <a:solidFill>
            <a:srgbClr val="3E9276"/>
          </a:solidFill>
          <a:ln w="9525">
            <a:noFill/>
            <a:miter lim="800000"/>
            <a:headEnd/>
            <a:tailEnd/>
          </a:ln>
        </p:spPr>
        <p:txBody>
          <a:bodyPr wrap="square" lIns="0" tIns="96520" rIns="0" bIns="0">
            <a:spAutoFit/>
          </a:bodyPr>
          <a:lstStyle/>
          <a:p>
            <a:pPr marL="80963" algn="ctr">
              <a:lnSpc>
                <a:spcPct val="99000"/>
              </a:lnSpc>
            </a:pPr>
            <a:r>
              <a:rPr lang="ru-RU" sz="2000" dirty="0">
                <a:solidFill>
                  <a:srgbClr val="FFFFFF"/>
                </a:solidFill>
                <a:latin typeface="+mj-lt"/>
              </a:rPr>
              <a:t>руководители и преподаватели  организации или индивидуального  предпринимателя, оказывающих  услуги обучения по охране труда,  принимающие участие в работе  комиссий по проверке знания, в  том числе специализированной  комиссии и единой комиссии</a:t>
            </a:r>
          </a:p>
        </p:txBody>
      </p:sp>
      <p:sp>
        <p:nvSpPr>
          <p:cNvPr id="75782" name="object 5"/>
          <p:cNvSpPr txBox="1">
            <a:spLocks noChangeArrowheads="1"/>
          </p:cNvSpPr>
          <p:nvPr/>
        </p:nvSpPr>
        <p:spPr bwMode="auto">
          <a:xfrm>
            <a:off x="3670300" y="4311650"/>
            <a:ext cx="2978150" cy="2108269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rgbClr val="FFFFFF"/>
                </a:solidFill>
                <a:latin typeface="+mj-lt"/>
              </a:rPr>
              <a:t>руководители подразделений по  охране труда и специалисты в  области охраны труда </a:t>
            </a:r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организаций</a:t>
            </a:r>
          </a:p>
          <a:p>
            <a:pPr algn="ctr"/>
            <a:endParaRPr lang="ru-RU" sz="20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670300" y="1187450"/>
            <a:ext cx="655320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только-знак">
            <a:extLst>
              <a:ext uri="{FF2B5EF4-FFF2-40B4-BE49-F238E27FC236}">
                <a16:creationId xmlns="" xmlns:a16="http://schemas.microsoft.com/office/drawing/2014/main" id="{9DA9A201-9DA8-4A11-94F0-9DDB20FA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96850"/>
            <a:ext cx="87085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3352</TotalTime>
  <Words>8549</Words>
  <Application>Microsoft Office PowerPoint</Application>
  <PresentationFormat>Произвольный</PresentationFormat>
  <Paragraphs>1211</Paragraphs>
  <Slides>63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75" baseType="lpstr">
      <vt:lpstr>Arial</vt:lpstr>
      <vt:lpstr>Arial Narrow</vt:lpstr>
      <vt:lpstr>Calibri</vt:lpstr>
      <vt:lpstr>Courier New</vt:lpstr>
      <vt:lpstr>Lucida Sans Unicode</vt:lpstr>
      <vt:lpstr>Segoe UI</vt:lpstr>
      <vt:lpstr>Tahoma</vt:lpstr>
      <vt:lpstr>Times New Roman</vt:lpstr>
      <vt:lpstr>Trebuchet MS</vt:lpstr>
      <vt:lpstr>Verdana</vt:lpstr>
      <vt:lpstr>Wingdings</vt:lpstr>
      <vt:lpstr>Office Theme</vt:lpstr>
      <vt:lpstr>НОВЫЕ ПРАВИЛА ОБУЧЕНИЯ ПО ОХРАНЕ ТРУДА</vt:lpstr>
      <vt:lpstr>Регламентирующий нормативный правовой акт</vt:lpstr>
      <vt:lpstr>Статус и сфера действия нормативного правового акта</vt:lpstr>
      <vt:lpstr>Классификация обучения по охране труда</vt:lpstr>
      <vt:lpstr>Особенности организации обучения по охране труда на микропредприятиях</vt:lpstr>
      <vt:lpstr>Условия проведения обучения по охране труда у работодателя</vt:lpstr>
      <vt:lpstr>Презентация PowerPoint</vt:lpstr>
      <vt:lpstr>Презентация PowerPoint</vt:lpstr>
      <vt:lpstr>Перечень лиц, проходящих проверку знания требований охраны труда посредством ЕИСОТ</vt:lpstr>
      <vt:lpstr>Презентация PowerPoint</vt:lpstr>
      <vt:lpstr>Презентация PowerPoint</vt:lpstr>
      <vt:lpstr>Классификация видов обучения </vt:lpstr>
      <vt:lpstr>ВВОДНЫЙ ИНСТРУКТАЖ ПО ОХРАНЕ ТРУДА</vt:lpstr>
      <vt:lpstr>Презентация PowerPoint</vt:lpstr>
      <vt:lpstr>Презентация PowerPoint</vt:lpstr>
      <vt:lpstr>ИНСТРУКТАЖ ПО ОХРАНЕ ТРУДА НА РАБОЧЕМ МЕСТЕ: ПЕРВИЧНЫЙ ИНСТРУКТАЖ ПО ОХРАНЕ ТРУДА</vt:lpstr>
      <vt:lpstr>Презентация PowerPoint</vt:lpstr>
      <vt:lpstr>Презентация PowerPoint</vt:lpstr>
      <vt:lpstr>Презентация PowerPoint</vt:lpstr>
      <vt:lpstr>ИНСТРУКТАЖ ПО ОХРАНЕ ТРУДА НА РАБОЧЕМ МЕСТЕ: ПОВТОРНЫЙ ИНСТРУКТАЖ ПО ОХРАНЕ ТРУДА</vt:lpstr>
      <vt:lpstr>Презентация PowerPoint</vt:lpstr>
      <vt:lpstr>Презентация PowerPoint</vt:lpstr>
      <vt:lpstr>ИНСТРУКТАЖ ПО ОХРАНЕ ТРУДА НА РАБОЧЕМ МЕСТЕ: ВНЕПЛАНОВЫЙ ИНСТРУКТАЖ ПО ОХРАНЕ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ЦЕЛЕВОЙ ИНСТРУКТАЖ ПО ОХРАНЕ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ПРОВЕДЕНИЕ СТАЖИРОВКИ НА РАБОЧЕМ МЕСТЕ</vt:lpstr>
      <vt:lpstr>Презентация PowerPoint</vt:lpstr>
      <vt:lpstr>Презентация PowerPoint</vt:lpstr>
      <vt:lpstr>Презентация PowerPoint</vt:lpstr>
      <vt:lpstr>ПРОВЕДЕНИЕ  ОБУЧЕНИЯ ПО ОКАЗАНИЮ ПЕРВОЙ ПОМОЩИ ПОСТРАДАВШИМ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ПРОВЕДЕНИЕ  ОБУЧЕНИЯ ПО ИСПОЛЬЗОВАНИЮ (ПРИМЕНЕНИЮ) СРЕДСТВ ИНДИВИДУАЛЬНОЙ ЗАЩИТЫ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ПРОВЕДЕНИЕ ОБУЧЕНИЯ ПО ОХРАНЕ ТРУДА  У РАБОТОДАТЕЛЯ ИЛИ В ОРГАНИЗАЦИИ,  У ИНДИВИДУАЛЬНОГО ПРЕДПРИНИМАТЕЛЯ, ОКАЗЫВАЮЩИХ  УСЛУГИ ПО ПРОВЕДЕНИЮ ОБУЧЕНИЯ ПО ОХРАНЕ ТРУДА (обучение требованиям охраны труда) </vt:lpstr>
      <vt:lpstr>Презентация PowerPoint</vt:lpstr>
      <vt:lpstr>Обучение по общим вопросам охраны труда и функционирования системы  управления охраной труда </vt:lpstr>
      <vt:lpstr>Обучение безопасным методам и приемам выполнения работ при  воздействии вредных и (или) опасных производственных факторов,  опасностей, идентифицированных в рамках СОУТ и ОПР  </vt:lpstr>
      <vt:lpstr>Обучение безопасным методам и приемам выполнения работ при  воздействии вредных и (или) опасных производственных факторов,  опасностей, идентифицированных в рамках СОУТ и ОПР  </vt:lpstr>
      <vt:lpstr>Обучение безопасным методам и приемам выполнения работ повышенной опасности, к которым предъявляются дополнительные требования в соответствии с НПА, содержащими государственные нормативные требования охраны труда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2464 Правила обучения по ОТ и проверки знания требований ОТ работников организаций - Лысак</dc:title>
  <dc:creator>Helena Slavina</dc:creator>
  <cp:lastModifiedBy>Стряпунин Иван Васильевич</cp:lastModifiedBy>
  <cp:revision>283</cp:revision>
  <dcterms:created xsi:type="dcterms:W3CDTF">2022-04-11T10:56:01Z</dcterms:created>
  <dcterms:modified xsi:type="dcterms:W3CDTF">2022-09-14T09:49:12Z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2022-02-08T00:00:00Z</vt:filetime>
  </property>
  <property fmtid="{D5CDD505-2E9C-101B-9397-08002B2CF9AE}" pid="3" name="Creator">
    <vt:lpwstr>PowerPoint</vt:lpwstr>
  </property>
  <property fmtid="{D5CDD505-2E9C-101B-9397-08002B2CF9AE}" pid="4" name="LastSaved">
    <vt:filetime>2022-04-11T00:00:00Z</vt:filetime>
  </property>
</Properties>
</file>