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276" r:id="rId4"/>
    <p:sldId id="341" r:id="rId5"/>
    <p:sldId id="342" r:id="rId6"/>
    <p:sldId id="343" r:id="rId7"/>
    <p:sldId id="278" r:id="rId8"/>
    <p:sldId id="337" r:id="rId9"/>
    <p:sldId id="279" r:id="rId10"/>
    <p:sldId id="282" r:id="rId11"/>
    <p:sldId id="284" r:id="rId12"/>
    <p:sldId id="286" r:id="rId13"/>
    <p:sldId id="288" r:id="rId14"/>
    <p:sldId id="290" r:id="rId15"/>
    <p:sldId id="296" r:id="rId16"/>
    <p:sldId id="298" r:id="rId17"/>
    <p:sldId id="300" r:id="rId18"/>
    <p:sldId id="301" r:id="rId19"/>
    <p:sldId id="305" r:id="rId20"/>
    <p:sldId id="308" r:id="rId21"/>
    <p:sldId id="310" r:id="rId22"/>
    <p:sldId id="315" r:id="rId23"/>
    <p:sldId id="319" r:id="rId24"/>
    <p:sldId id="324" r:id="rId25"/>
    <p:sldId id="335" r:id="rId26"/>
    <p:sldId id="27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C12"/>
    <a:srgbClr val="333333"/>
    <a:srgbClr val="31595C"/>
    <a:srgbClr val="39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92" autoAdjust="0"/>
  </p:normalViewPr>
  <p:slideViewPr>
    <p:cSldViewPr snapToGrid="0">
      <p:cViewPr varScale="1">
        <p:scale>
          <a:sx n="43" d="100"/>
          <a:sy n="43" d="100"/>
        </p:scale>
        <p:origin x="-132" y="-12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ADFD-22BD-4707-8EB8-962C00DA11D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0087D-1F8F-40E5-864E-0623137DD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21A70-463B-4546-8E23-FDCBEBE75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D470C9-5AA7-4E47-8406-5DE742DBF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DD1D5-4EBC-40D3-AE9D-46D98DCE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362748-7014-49A9-8EA7-305D7FBA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1D62A-4E1E-4410-BC94-0F792524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6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55E59-D301-47D2-B1FC-B62417AD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96B0D8-F81C-4CB1-ADA8-D3F6B05E3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DA9AAB-A061-4D11-AAB1-9614378B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2E21B-27BE-4F45-A71B-001FE718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B39A1-625A-4549-8802-6E3AEFDD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1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DB939D8-8873-4CF2-ADA8-819C32AAC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52390-5D6E-47CC-B67E-58193738C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07804B-0894-4866-878C-498FDCB3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5593A9-C787-42D2-AAFA-5A6B2210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8E9E3-DD4C-4AFA-BA43-6C18F29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1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13D6A-79C5-454A-9772-622F7740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D4B4A-D1BC-4BB3-8792-6F699A628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109878-735A-45FC-BE59-0CDB99E4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5AF235-98CF-441B-BF78-6470840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60129-5D70-44E1-8D1E-53B9D543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9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E360E-029F-4BEB-B5F6-2D2AFFAF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2871FE-D211-4C2B-B014-E213DDC0A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DCC26-552D-43C9-A890-815206C6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D0DAC-FAA8-4FF5-AC45-1E23E6F0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51A30B-A9EC-494C-8C86-A1100AEA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2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04C2F-E2E0-4DB8-9E4F-028108DB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73902-6956-433E-9AF3-612AC3B3D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61B99B-AF3F-48A1-9DA8-517EDBE5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7131AA-4C40-47A7-B193-7C1D0E93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38D5A3-BAFD-41F6-8B5D-BD1B20B7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DDE786-44C8-4450-9C4A-9587110D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76607-6920-445F-9C7B-276E03264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8854DD-5A68-4F3F-BA39-255A109C3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C332CD-4D26-459A-AA75-FB21C5963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31710-13BD-45B1-94BE-FBB031CA1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757017-FBB8-44F7-9BFA-18F7E00D0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A35B41-0AA3-41BB-AEA2-D82156FB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4D2041-85D8-4B61-AFC2-D955EC15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C43864-E52B-4EED-80FD-4E2F43EE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8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5985B-CB7D-4142-8EE5-D58E2C32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46BA57-6B69-4B93-80F6-3D96B24A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44E1FF-9E75-46D8-A998-DB943BF1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1CBC25-9D4F-4479-B243-AAB8E984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5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98FF57-AA94-4746-8848-5F95F9EC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282E24-3155-4BE5-89F9-D8D3B089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D992C-72CF-49AE-A24C-42A6D05D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87B21-1024-4F80-BA86-195B9F4A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FFAAE-0FD6-4B3F-A618-1DB90BDD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D50666-830F-462F-9C05-45C9549A2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D60DC3-BD50-4DE0-A668-0CF927F4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7B6375-D1AE-47A0-B25F-AE6FBF73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AA0DEB-1675-46D0-977B-B485126F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8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00A07-D3CC-46FE-A94A-4933CE12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3E1D6-6780-406A-956E-524298016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815881-1F37-4FB7-A095-19197EADD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0D7C65-2559-4E6D-8990-AF3930E8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80B0A9-0868-49C6-AFCC-BEF21B9C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0C7C73-0D7C-413E-8395-51BE9D22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7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4C6C2A-B391-4F73-844C-BB3F9D78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BEA937-E320-4022-BE9E-7C9B6D528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25CB22-41F4-48A0-9409-853260D19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851B-85FA-4A95-83B7-4A5977FFEF17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B0ECE4-E412-44B7-9FCE-266AFAD09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C01B1-B035-4546-B3A8-232E4C21C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8733-A42F-4DC5-9DB4-28805B019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0C19B1-A290-4CC9-8E23-3F084AE6F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6749" y="3619844"/>
            <a:ext cx="9144000" cy="45823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ВЛАДИМИРОВИЧ АНОХИН</a:t>
            </a:r>
          </a:p>
          <a:p>
            <a:pPr algn="l">
              <a:defRPr/>
            </a:pPr>
            <a:endParaRPr lang="ru-RU" sz="1400" b="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128770-057A-4B59-BC2B-DF23BD771F8F}"/>
              </a:ext>
            </a:extLst>
          </p:cNvPr>
          <p:cNvSpPr/>
          <p:nvPr/>
        </p:nvSpPr>
        <p:spPr>
          <a:xfrm>
            <a:off x="3696748" y="3992674"/>
            <a:ext cx="688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ФГБУ «ВНИИ ТРУДА» МИНТРУДА РОССИИ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КЭН, Сертифицированный лектор – Российского Общества «Знание»</a:t>
            </a:r>
          </a:p>
          <a:p>
            <a:pPr>
              <a:defRPr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A4DD6F-510E-4A11-8A0C-68EFF7A8E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9" y="1689857"/>
            <a:ext cx="28575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5180BD-28BB-4484-8492-270F7EA07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748" y="1543518"/>
            <a:ext cx="7754136" cy="18803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9F2F332-9093-40DB-8C54-8347FE746794}"/>
              </a:ext>
            </a:extLst>
          </p:cNvPr>
          <p:cNvCxnSpPr>
            <a:cxnSpLocks/>
          </p:cNvCxnSpPr>
          <p:nvPr/>
        </p:nvCxnSpPr>
        <p:spPr>
          <a:xfrm flipH="1">
            <a:off x="3797094" y="3303553"/>
            <a:ext cx="731284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C40B51-3DF5-4E9A-84D2-9267A6CAD7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49" y="3440529"/>
            <a:ext cx="1284518" cy="12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318658" y="3913628"/>
            <a:ext cx="30295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Определи место расположения мечевидного отростка, как показано на рисунке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3661D8-2F23-4583-91D3-9306D7CB24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01" y="1089032"/>
            <a:ext cx="2936780" cy="2826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AE1F5E-3A55-4A47-A577-03F4AA20D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63" y="1089032"/>
            <a:ext cx="2936780" cy="2826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B89FC1-F1A2-4E4F-878D-C94963E7A9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943" y="1089032"/>
            <a:ext cx="2936780" cy="28266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1ADA2B-95BD-448B-9037-5BC6650060F8}"/>
              </a:ext>
            </a:extLst>
          </p:cNvPr>
          <p:cNvSpPr/>
          <p:nvPr/>
        </p:nvSpPr>
        <p:spPr>
          <a:xfrm>
            <a:off x="3348213" y="3909597"/>
            <a:ext cx="30295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Определи точку компрессии на два поперечных пальца выше мечевидного отростка, строго по центру вертикальной оси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A4149B-FADD-4198-9147-CC7A2BD9A523}"/>
              </a:ext>
            </a:extLst>
          </p:cNvPr>
          <p:cNvSpPr/>
          <p:nvPr/>
        </p:nvSpPr>
        <p:spPr>
          <a:xfrm>
            <a:off x="6670753" y="3909597"/>
            <a:ext cx="30295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Положи основание ладони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на точку компрессии, развернув большой палец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9530F6BC-340C-4BFA-89FF-DB438950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554" y="6293392"/>
            <a:ext cx="46153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ГЛУБИНА ПРОДАВЛИВАНИЯ ГРУДНОЙ КЛЕТКИ ДОЛЖНА БЫТЬ НЕ МЕНЕЕ 3-4 СМ, 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100-110 НАДАВЛИВАНИЙ В 1 МИНУТУ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ECE4937-1ACE-4A9D-BBF9-FBE194138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754" y="6337576"/>
            <a:ext cx="325148" cy="3251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22C64C-D319-40A5-9520-2289BDCB5B44}"/>
              </a:ext>
            </a:extLst>
          </p:cNvPr>
          <p:cNvSpPr/>
          <p:nvPr/>
        </p:nvSpPr>
        <p:spPr>
          <a:xfrm>
            <a:off x="466725" y="142809"/>
            <a:ext cx="1013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39C12"/>
                </a:solidFill>
              </a:rPr>
              <a:t>ПРАВИЛА ПРОВЕДЕНИЯ ЗАКРЫТОГО </a:t>
            </a:r>
          </a:p>
          <a:p>
            <a:pPr lvl="0"/>
            <a:r>
              <a:rPr lang="ru-RU" sz="3200" b="1" dirty="0">
                <a:solidFill>
                  <a:srgbClr val="F39C12"/>
                </a:solidFill>
              </a:rPr>
              <a:t>(НЕПРЯМОГО) МАССАЖА СЕРДЦА</a:t>
            </a:r>
          </a:p>
        </p:txBody>
      </p:sp>
    </p:spTree>
    <p:extLst>
      <p:ext uri="{BB962C8B-B14F-4D97-AF65-F5344CB8AC3E}">
        <p14:creationId xmlns:p14="http://schemas.microsoft.com/office/powerpoint/2010/main" val="138641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2585552" y="3696928"/>
            <a:ext cx="30295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детям грудного возраста массаж производят ладонными поверхностями второго и третьего пальцев;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подросткам - ладонью одной руки;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 взрослых упор делается на основании ладоней, большой палец направлен на голову (на ноги) пострадавшего. Пальцы приподняты </a:t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и не касаются грудной клетки.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A2A86C-DAEB-423D-AA1B-3EB2AEDB2B8C}"/>
              </a:ext>
            </a:extLst>
          </p:cNvPr>
          <p:cNvSpPr/>
          <p:nvPr/>
        </p:nvSpPr>
        <p:spPr>
          <a:xfrm>
            <a:off x="8395682" y="4250925"/>
            <a:ext cx="2729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Чередуй два "вдоха" искусственной вентиляции легких (ИВЛ) с 30 надавливаниями, когда два человека, один только непрямой массаж сердца, проводящих реанимацию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DC9E93-7E8C-4ACF-B984-DDD50D0987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772" y="574736"/>
            <a:ext cx="3370565" cy="3244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38DE94-6383-4AE1-BA0F-3CBB53626D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111" y="726402"/>
            <a:ext cx="3370565" cy="3244169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D19EB1EE-9792-49F0-94FB-4FDF968A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869" y="6244790"/>
            <a:ext cx="280557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ПРОВОДИТЬ ЗАКРЫТЫЙ МАССАЖ СЕРДЦА </a:t>
            </a:r>
            <a:endParaRPr lang="en-US" altLang="ru-RU" sz="105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НУЖНО ТОЛЬКО НА ТВЕРДОЙ ПОВЕРХНОСТИ!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EDA66CB-B911-48F6-A6BE-C565F189F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721" y="6289965"/>
            <a:ext cx="325148" cy="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0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850908" y="4112797"/>
            <a:ext cx="273657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Положи младенца на предплечье левой руки, ладонью правой руки хлопни 2-3 раза между лопатками. Переверни младенца вниз головой и подними его </a:t>
            </a:r>
          </a:p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за ноги</a:t>
            </a:r>
            <a:endParaRPr lang="ru-RU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1ADA2B-95BD-448B-9037-5BC6650060F8}"/>
              </a:ext>
            </a:extLst>
          </p:cNvPr>
          <p:cNvSpPr/>
          <p:nvPr/>
        </p:nvSpPr>
        <p:spPr>
          <a:xfrm>
            <a:off x="4923014" y="3990544"/>
            <a:ext cx="293251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Обхвати пострадавшего сзади руками и сцепи их в "замок" чуть выше его пупка, </a:t>
            </a:r>
          </a:p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под реберной дугой. С силой резко надави - сложенными в "замок" кистями - в надчревную область. Повтори серию надавливаний 3 раза. Беременным женщинам сдавливать нижние отделы грудной клетки</a:t>
            </a:r>
            <a:endParaRPr lang="ru-RU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A4149B-FADD-4198-9147-CC7A2BD9A523}"/>
              </a:ext>
            </a:extLst>
          </p:cNvPr>
          <p:cNvSpPr/>
          <p:nvPr/>
        </p:nvSpPr>
        <p:spPr>
          <a:xfrm>
            <a:off x="9384389" y="3889703"/>
            <a:ext cx="239200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Если пострадавший без сознания, сядь сверху на бедра, обеими ладонями резко надави на реберные дуги. Повтори серию надавливаний 3 раза</a:t>
            </a:r>
            <a:endParaRPr lang="ru-RU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9530F6BC-340C-4BFA-89FF-DB438950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570" y="6078647"/>
            <a:ext cx="4748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ЕСЛИ В ХОДЕ РЕАНИМАЦИИ САМОСТОЯТЕЛЬНОЕ ДЫХАНИЕ, СЕРДЦЕБИЕНИЕ НЕ ВОССТАНАВЛИВАЮТСЯ,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 ЗРАЧКИ ОСТАЮТСЯ ШИРОКИМИ В ТЕЧЕНИЕ 30-40 МИНУТ И ПОМОЩИ НЕТ, СЛЕДУЕТ СЧИТАТЬ,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ЧТО НАСТУПИЛА БИОЛОГИЧЕСКАЯ СМЕРТЬ ПОСТРАДАВШЕГО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E7A1AF-CF39-4423-8A0C-743285D4BA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1" y="1290254"/>
            <a:ext cx="2932512" cy="2822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B5DA6B-CE9D-4D65-93B5-AF258E8EDE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164" y="1200484"/>
            <a:ext cx="2932512" cy="2822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ADD06D-0246-49EA-BF8C-E0DD4861B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474" y="1067160"/>
            <a:ext cx="2932512" cy="2822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3D5982F-A4E2-40AE-8405-DBF8BC184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119" y="6146905"/>
            <a:ext cx="325148" cy="3251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C374185-A080-47C5-97E7-0E69B40E7A85}"/>
              </a:ext>
            </a:extLst>
          </p:cNvPr>
          <p:cNvSpPr/>
          <p:nvPr/>
        </p:nvSpPr>
        <p:spPr>
          <a:xfrm>
            <a:off x="588171" y="224783"/>
            <a:ext cx="10051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39C12"/>
                </a:solidFill>
              </a:rPr>
              <a:t>УДАЛЕНИЕ ИНОРОДНОГО ТЕЛА </a:t>
            </a:r>
          </a:p>
          <a:p>
            <a:pPr lvl="0"/>
            <a:r>
              <a:rPr lang="ru-RU" sz="3200" b="1" dirty="0">
                <a:solidFill>
                  <a:srgbClr val="F39C12"/>
                </a:solidFill>
              </a:rPr>
              <a:t>ИЗ ДЫХАТЕЛЬНЫХ ПУТЕЙ ПРИЕМОМ ГЕЙМЛИХА</a:t>
            </a:r>
          </a:p>
        </p:txBody>
      </p:sp>
    </p:spTree>
    <p:extLst>
      <p:ext uri="{BB962C8B-B14F-4D97-AF65-F5344CB8AC3E}">
        <p14:creationId xmlns:p14="http://schemas.microsoft.com/office/powerpoint/2010/main" val="99207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393307" y="3913628"/>
            <a:ext cx="27365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Убедись, что ни тебе, ни пострадавшему ничто не угрожает, надень защитные (резиновые) перчатки, вынеси (выведи) пострадавшего за пределы зоны поражения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1ADA2B-95BD-448B-9037-5BC6650060F8}"/>
              </a:ext>
            </a:extLst>
          </p:cNvPr>
          <p:cNvSpPr/>
          <p:nvPr/>
        </p:nvSpPr>
        <p:spPr>
          <a:xfrm>
            <a:off x="3348214" y="3909597"/>
            <a:ext cx="2932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Определи наличие пульса на сонных артериях, наличие самостоятельного дыхания, наличие реакции зрачков на свет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A4149B-FADD-4198-9147-CC7A2BD9A523}"/>
              </a:ext>
            </a:extLst>
          </p:cNvPr>
          <p:cNvSpPr/>
          <p:nvPr/>
        </p:nvSpPr>
        <p:spPr>
          <a:xfrm>
            <a:off x="6411619" y="3909596"/>
            <a:ext cx="23920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 значительной кровопотере уложить пострадавшего </a:t>
            </a:r>
            <a:endParaRPr lang="en-US" sz="11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с приподнятыми ногами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AD64A9-DFC5-47F7-9ED2-3170551BEA61}"/>
              </a:ext>
            </a:extLst>
          </p:cNvPr>
          <p:cNvSpPr/>
          <p:nvPr/>
        </p:nvSpPr>
        <p:spPr>
          <a:xfrm>
            <a:off x="9033561" y="3909597"/>
            <a:ext cx="30295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Останови кровотечение! Вызови (самостоятельно или с помощью окружающих) "скорую помощь".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DD820C-0633-4DEC-8D9A-DC5CF01D8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15" y="1062867"/>
            <a:ext cx="2932512" cy="2822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C8CAF0-E19A-4E3E-A555-2F273EB230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29" y="1062866"/>
            <a:ext cx="2932512" cy="2822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CC7585-3108-4908-A874-96124E0EA6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414" y="1038682"/>
            <a:ext cx="2932512" cy="2822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A67C3E-D424-4AFB-8B4F-88F09A584A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938" y="1038682"/>
            <a:ext cx="2932512" cy="28225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C9FAAA-FC4C-4C65-8B0F-8084BB598F91}"/>
              </a:ext>
            </a:extLst>
          </p:cNvPr>
          <p:cNvSpPr/>
          <p:nvPr/>
        </p:nvSpPr>
        <p:spPr>
          <a:xfrm>
            <a:off x="1001089" y="185703"/>
            <a:ext cx="10189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39C12"/>
                </a:solidFill>
              </a:rPr>
              <a:t>ПЕРВАЯ ПОМОЩЬ ПРИ НАРУЖНОМ КРОВОТЕЧЕНИИ</a:t>
            </a:r>
          </a:p>
        </p:txBody>
      </p:sp>
    </p:spTree>
    <p:extLst>
      <p:ext uri="{BB962C8B-B14F-4D97-AF65-F5344CB8AC3E}">
        <p14:creationId xmlns:p14="http://schemas.microsoft.com/office/powerpoint/2010/main" val="319944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AD64A9-DFC5-47F7-9ED2-3170551BEA61}"/>
              </a:ext>
            </a:extLst>
          </p:cNvPr>
          <p:cNvSpPr/>
          <p:nvPr/>
        </p:nvSpPr>
        <p:spPr>
          <a:xfrm>
            <a:off x="6708074" y="1874108"/>
            <a:ext cx="30295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1.Височная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2.Челюстная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3.Сонная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4.Лучевая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5.Плечевая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6.Подмышечная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7.Бедренная </a:t>
            </a: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8.Большеберцовая</a:t>
            </a:r>
          </a:p>
          <a:p>
            <a:endParaRPr lang="ru-RU" sz="14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На конечностях точка прижатия артерии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к кости должна быть выше места кровотечения. </a:t>
            </a:r>
          </a:p>
          <a:p>
            <a:endParaRPr lang="ru-RU" sz="14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На шее и голове - ниже раны или в ране (прижать пальцем).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376087-F9DE-4F81-A09E-993EFD0C7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798" y="1069099"/>
            <a:ext cx="4353276" cy="41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8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CE6169-B05A-496A-ACC4-CEB0DD6193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700" y="2224752"/>
            <a:ext cx="2618448" cy="2520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38B358-E6A6-45B5-95AC-D0C700672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852" y="2168872"/>
            <a:ext cx="2618448" cy="25202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7C7AC99-C438-44AF-BE01-1F832E4AAD94}"/>
              </a:ext>
            </a:extLst>
          </p:cNvPr>
          <p:cNvSpPr/>
          <p:nvPr/>
        </p:nvSpPr>
        <p:spPr>
          <a:xfrm>
            <a:off x="7701380" y="675079"/>
            <a:ext cx="30295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ВЫЗОВИ (САМОСТОЯТЕЛЬНО ИЛИ С ПОМОЩЬЮ ОКРУЖАЮЩИХ) "СКОРУЮ ПОМОЩЬ", ОБЕСПЕЧЬ ДОСТАВКУ ПОСТРАДАВШЕГО В ЛЕЧЕБНОЕ УЧРЕЖДЕНИЕ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A757B4F-3D35-4D44-B56B-DFB30A613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21" y="804893"/>
            <a:ext cx="325148" cy="3251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3D635F9-2F47-400E-9ADF-24B0DFDF5109}"/>
              </a:ext>
            </a:extLst>
          </p:cNvPr>
          <p:cNvSpPr/>
          <p:nvPr/>
        </p:nvSpPr>
        <p:spPr>
          <a:xfrm>
            <a:off x="438150" y="13647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solidFill>
                  <a:srgbClr val="F39C12"/>
                </a:solidFill>
              </a:rPr>
              <a:t>ПЕРВАЯ ПОМОЩЬ </a:t>
            </a:r>
          </a:p>
          <a:p>
            <a:pPr lvl="0"/>
            <a:r>
              <a:rPr lang="ru-RU" sz="3200" b="1" dirty="0">
                <a:solidFill>
                  <a:srgbClr val="F39C12"/>
                </a:solidFill>
              </a:rPr>
              <a:t>ПРИ РАНЕНИИ ЖИВОТА</a:t>
            </a:r>
          </a:p>
        </p:txBody>
      </p:sp>
    </p:spTree>
    <p:extLst>
      <p:ext uri="{BB962C8B-B14F-4D97-AF65-F5344CB8AC3E}">
        <p14:creationId xmlns:p14="http://schemas.microsoft.com/office/powerpoint/2010/main" val="246406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183349-1020-45F9-B8FA-9ADCF26685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528" y="2151728"/>
            <a:ext cx="2932512" cy="2822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588F4A-9A5D-4BA1-9035-F8D6955A9E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202" y="2144910"/>
            <a:ext cx="2939596" cy="28293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ABCF41-3679-468B-9A02-E96F49E85BCD}"/>
              </a:ext>
            </a:extLst>
          </p:cNvPr>
          <p:cNvSpPr/>
          <p:nvPr/>
        </p:nvSpPr>
        <p:spPr>
          <a:xfrm>
            <a:off x="8867691" y="6065799"/>
            <a:ext cx="3170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ВЫЗОВИ (САМОСТОЯТЕЛЬНО ИЛИ С ПОМОЩЬЮ ОКРУЖАЮЩИХ) "СКОРУЮ ПОМОЩЬ", ОБЕСПЕЧЬ ДОСТАВКУ ПОСТРАДАВШЕГО В ЛЕЧЕБНОЕ УЧРЕЖДЕНИЕ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C403A06-8831-42E5-B576-16A372658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76" y="6141206"/>
            <a:ext cx="325148" cy="3251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929369A-DE9E-4D55-A053-1F14A2C77AB1}"/>
              </a:ext>
            </a:extLst>
          </p:cNvPr>
          <p:cNvSpPr/>
          <p:nvPr/>
        </p:nvSpPr>
        <p:spPr>
          <a:xfrm>
            <a:off x="394621" y="103853"/>
            <a:ext cx="91018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F39C12"/>
                </a:solidFill>
              </a:rPr>
              <a:t>ПЕРВАЯ ПОМОЩЬ </a:t>
            </a:r>
          </a:p>
          <a:p>
            <a:pPr lvl="0"/>
            <a:r>
              <a:rPr lang="ru-RU" sz="4000" b="1" dirty="0">
                <a:solidFill>
                  <a:srgbClr val="F39C12"/>
                </a:solidFill>
              </a:rPr>
              <a:t>ПРИ ПРОНИКАЮЩЕМ </a:t>
            </a:r>
          </a:p>
          <a:p>
            <a:pPr lvl="0"/>
            <a:r>
              <a:rPr lang="ru-RU" sz="4000" b="1" dirty="0">
                <a:solidFill>
                  <a:srgbClr val="F39C12"/>
                </a:solidFill>
              </a:rPr>
              <a:t>РАНЕНИИ ГРУДНОЙ КЛЕТКИ</a:t>
            </a:r>
          </a:p>
        </p:txBody>
      </p:sp>
    </p:spTree>
    <p:extLst>
      <p:ext uri="{BB962C8B-B14F-4D97-AF65-F5344CB8AC3E}">
        <p14:creationId xmlns:p14="http://schemas.microsoft.com/office/powerpoint/2010/main" val="311027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318659" y="3913628"/>
            <a:ext cx="2736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Усади пострадавшего, слегка наклони его голову вперед и дай стечь крови. Сожми на 5-10 минут нос чуть выше ноздрей.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 этом пострадавший должен дышать ртом!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1ADA2B-95BD-448B-9037-5BC6650060F8}"/>
              </a:ext>
            </a:extLst>
          </p:cNvPr>
          <p:cNvSpPr/>
          <p:nvPr/>
        </p:nvSpPr>
        <p:spPr>
          <a:xfrm>
            <a:off x="3494872" y="3909596"/>
            <a:ext cx="274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Предложи пострадавшему сплевывать кровь. (При попадании крови в желудок может развиться рвота.)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A4149B-FADD-4198-9147-CC7A2BD9A523}"/>
              </a:ext>
            </a:extLst>
          </p:cNvPr>
          <p:cNvSpPr/>
          <p:nvPr/>
        </p:nvSpPr>
        <p:spPr>
          <a:xfrm>
            <a:off x="6495596" y="3909596"/>
            <a:ext cx="2392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Приложи холод к переносице (мокрый платок, снег, лед)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AD64A9-DFC5-47F7-9ED2-3170551BEA61}"/>
              </a:ext>
            </a:extLst>
          </p:cNvPr>
          <p:cNvSpPr/>
          <p:nvPr/>
        </p:nvSpPr>
        <p:spPr>
          <a:xfrm>
            <a:off x="9173526" y="3909597"/>
            <a:ext cx="2864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Если кровотечение из носа не остановилось в течение 15 минут - введи в носовые ходы свернутые в рулончик марлевые тампоны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ABCF41-3679-468B-9A02-E96F49E85BCD}"/>
              </a:ext>
            </a:extLst>
          </p:cNvPr>
          <p:cNvSpPr/>
          <p:nvPr/>
        </p:nvSpPr>
        <p:spPr>
          <a:xfrm>
            <a:off x="8867691" y="6065799"/>
            <a:ext cx="31705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ЕСЛИ КРОВОТЕЧЕНИЕ В ТЕЧЕНИЕ 15-20 МИНУТ </a:t>
            </a:r>
          </a:p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НЕ ОСТАНАВЛИВАЕТСЯ, НАПРАВЬ ПОСТРАДАВШЕГО </a:t>
            </a:r>
          </a:p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В ЛЕЧЕБНОЕ УЧРЕЖДЕНИЕ.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C403A06-8831-42E5-B576-16A372658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76" y="6141206"/>
            <a:ext cx="325148" cy="325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B758A7-3A4A-4ADA-B386-2A5EC337E9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16" y="1152194"/>
            <a:ext cx="2932513" cy="2822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B3FC82-446E-4C02-A25D-A574F1EE7E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29" y="1152194"/>
            <a:ext cx="2932512" cy="2822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C03535-9157-436F-981B-684ABB3EAF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93" y="1152191"/>
            <a:ext cx="2932512" cy="2822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52B07E-B5E5-4717-8814-F833913F1E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254" y="1152192"/>
            <a:ext cx="2932512" cy="28225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C4DDEE7-A5FA-42AB-8F91-E2F53ADDDB32}"/>
              </a:ext>
            </a:extLst>
          </p:cNvPr>
          <p:cNvSpPr/>
          <p:nvPr/>
        </p:nvSpPr>
        <p:spPr>
          <a:xfrm>
            <a:off x="318659" y="9394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F39C12"/>
                </a:solidFill>
              </a:rPr>
              <a:t>ПЕРВАЯ ПОМОЩЬ ПРИ КРОВОТЕЧЕНИИ ИЗ НОСА</a:t>
            </a:r>
          </a:p>
        </p:txBody>
      </p:sp>
    </p:spTree>
    <p:extLst>
      <p:ext uri="{BB962C8B-B14F-4D97-AF65-F5344CB8AC3E}">
        <p14:creationId xmlns:p14="http://schemas.microsoft.com/office/powerpoint/2010/main" val="203353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DFB114-4B10-49E4-9D06-773968B347FF}"/>
              </a:ext>
            </a:extLst>
          </p:cNvPr>
          <p:cNvSpPr/>
          <p:nvPr/>
        </p:nvSpPr>
        <p:spPr>
          <a:xfrm>
            <a:off x="3432494" y="2683022"/>
            <a:ext cx="8521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39C12"/>
                </a:solidFill>
              </a:rPr>
              <a:t>ПЕРВАЯ ПОМОЩЬ </a:t>
            </a:r>
          </a:p>
          <a:p>
            <a:r>
              <a:rPr lang="ru-RU" sz="3200" b="1" dirty="0">
                <a:solidFill>
                  <a:srgbClr val="F39C12"/>
                </a:solidFill>
              </a:rPr>
              <a:t>ПРИ ПЕРЕЛОМАХ КОСТЕЙ ОТВЛЕКАТЬ ОТ ПАНИЧЕСКИХ АТАК, НЕ ТРОГАТЬ </a:t>
            </a:r>
          </a:p>
        </p:txBody>
      </p:sp>
    </p:spTree>
    <p:extLst>
      <p:ext uri="{BB962C8B-B14F-4D97-AF65-F5344CB8AC3E}">
        <p14:creationId xmlns:p14="http://schemas.microsoft.com/office/powerpoint/2010/main" val="95022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DFB114-4B10-49E4-9D06-773968B347FF}"/>
              </a:ext>
            </a:extLst>
          </p:cNvPr>
          <p:cNvSpPr/>
          <p:nvPr/>
        </p:nvSpPr>
        <p:spPr>
          <a:xfrm>
            <a:off x="3155657" y="2416030"/>
            <a:ext cx="8521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39C12"/>
                </a:solidFill>
              </a:rPr>
              <a:t>ПЕРВАЯ ПОМОЩЬ </a:t>
            </a:r>
          </a:p>
          <a:p>
            <a:r>
              <a:rPr lang="ru-RU" sz="3600" b="1" dirty="0">
                <a:solidFill>
                  <a:srgbClr val="F39C12"/>
                </a:solidFill>
              </a:rPr>
              <a:t>ПРИ ОЖОГАХ</a:t>
            </a:r>
          </a:p>
        </p:txBody>
      </p:sp>
    </p:spTree>
    <p:extLst>
      <p:ext uri="{BB962C8B-B14F-4D97-AF65-F5344CB8AC3E}">
        <p14:creationId xmlns:p14="http://schemas.microsoft.com/office/powerpoint/2010/main" val="138517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27DB651-CE20-4427-BB71-45ECF13E08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884" y="1531483"/>
            <a:ext cx="2779544" cy="26753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8D6C1CA-A5BF-44D3-AC08-83FD9B62F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156" y="1531484"/>
            <a:ext cx="2779544" cy="26753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1969030" y="3983422"/>
            <a:ext cx="3029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Убедись, что тебе 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пострадавшему 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ничто не угрожает. Используй медицинские перчатки для защиты от биологических жидкостей пострадавшего. Вынеси (выведи) пострадавшего в безопасную зону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A2A86C-DAEB-423D-AA1B-3EB2AEDB2B8C}"/>
              </a:ext>
            </a:extLst>
          </p:cNvPr>
          <p:cNvSpPr/>
          <p:nvPr/>
        </p:nvSpPr>
        <p:spPr>
          <a:xfrm>
            <a:off x="8305296" y="3983422"/>
            <a:ext cx="2729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Определи наличие пульса, самостоятельного дыхания, реакции зрачков на свет.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C7B007-6065-45D0-9E83-5ACFE40D25E0}"/>
              </a:ext>
            </a:extLst>
          </p:cNvPr>
          <p:cNvSpPr/>
          <p:nvPr/>
        </p:nvSpPr>
        <p:spPr>
          <a:xfrm>
            <a:off x="546538" y="6816"/>
            <a:ext cx="12001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39C12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ПЕРВООЧЕРЕДНЫЕ ДЕЙСТВИЯ </a:t>
            </a:r>
            <a:r>
              <a:rPr lang="en-US" sz="3200" dirty="0">
                <a:solidFill>
                  <a:srgbClr val="F39C12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39C12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</a:br>
            <a:r>
              <a:rPr lang="ru-RU" sz="3200" dirty="0">
                <a:solidFill>
                  <a:srgbClr val="F39C12"/>
                </a:solidFill>
                <a:latin typeface="Times New Roman" pitchFamily="18" charset="0"/>
                <a:ea typeface="Roboto" pitchFamily="2" charset="0"/>
                <a:cs typeface="Times New Roman" pitchFamily="18" charset="0"/>
              </a:rPr>
              <a:t>ПРИ ОКАЗАНИИ ПЕРВОЙ ПОМОЩИ ПОСТРАДАВШИМ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060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3CBAB4-F16C-4C5F-A1A4-B578DA3EE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91" y="1092743"/>
            <a:ext cx="3804464" cy="3661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66C829-DB80-4E42-A1F0-33002F49D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343" y="1264121"/>
            <a:ext cx="3804464" cy="36617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AD64A9-DFC5-47F7-9ED2-3170551BEA61}"/>
              </a:ext>
            </a:extLst>
          </p:cNvPr>
          <p:cNvSpPr/>
          <p:nvPr/>
        </p:nvSpPr>
        <p:spPr>
          <a:xfrm>
            <a:off x="576296" y="4477541"/>
            <a:ext cx="33949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Вынеси (выведи) пострадавшего за пределы зоны поражения, обеспечив собственную безопасность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7C7AC99-C438-44AF-BE01-1F832E4AAD94}"/>
              </a:ext>
            </a:extLst>
          </p:cNvPr>
          <p:cNvSpPr/>
          <p:nvPr/>
        </p:nvSpPr>
        <p:spPr>
          <a:xfrm>
            <a:off x="8281314" y="5900385"/>
            <a:ext cx="3029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ПРИ ПРИЗНАКАХ СОБСТВЕННОГО ПЕРЕОХЛАЖДЕНИЯ БОРИСЬ 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СО СНОМ, ДВИГАЙСЯ; ИСПОЛЬЗУЙ БУМАГУ, ПЛАСТИКОВЫЕ ПАКЕТЫ И ДРУГИЕ СРЕДСТВА ДЛЯ УТЕПЛЕНИЯ СВОЕЙ ОБУВИ </a:t>
            </a:r>
            <a:endParaRPr lang="en-US" sz="9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900" dirty="0">
                <a:solidFill>
                  <a:schemeClr val="bg2">
                    <a:lumMod val="50000"/>
                  </a:schemeClr>
                </a:solidFill>
              </a:rPr>
              <a:t>И ОДЕЖДЫ; ИЩИ ИЛИ СТРОЙ УБЕЖИЩЕ ОТ ХОЛОДА</a:t>
            </a:r>
            <a:endParaRPr lang="ru-RU" sz="9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807DD89-ADB8-42F0-9908-9C8FD90BEF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080" y="957615"/>
            <a:ext cx="3804464" cy="3661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A757B4F-3D35-4D44-B56B-DFB30A613E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555" y="5988254"/>
            <a:ext cx="325148" cy="32514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30F9EB4-DF4F-4272-88E6-C1E5EF232256}"/>
              </a:ext>
            </a:extLst>
          </p:cNvPr>
          <p:cNvSpPr/>
          <p:nvPr/>
        </p:nvSpPr>
        <p:spPr>
          <a:xfrm>
            <a:off x="4263314" y="4477541"/>
            <a:ext cx="33949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Занеси пострадавшего в теплое помещение 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или согрей пострадавшего (укутай пострадавшего теплым (спасательным) одеялом, одеждой)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F2B0905-62FD-44C2-B673-B2044EB0C60E}"/>
              </a:ext>
            </a:extLst>
          </p:cNvPr>
          <p:cNvSpPr/>
          <p:nvPr/>
        </p:nvSpPr>
        <p:spPr>
          <a:xfrm>
            <a:off x="8281314" y="4436136"/>
            <a:ext cx="33949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Если пострадавший в сознании, дай обильное горячее сладкое питье. Накорми горячей пищей. Использование алкоголя запрещено!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AE9D4AA-A24F-40EA-A25C-532F477B342F}"/>
              </a:ext>
            </a:extLst>
          </p:cNvPr>
          <p:cNvCxnSpPr>
            <a:cxnSpLocks/>
          </p:cNvCxnSpPr>
          <p:nvPr/>
        </p:nvCxnSpPr>
        <p:spPr>
          <a:xfrm>
            <a:off x="7608410" y="473020"/>
            <a:ext cx="109057" cy="617106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76811C2-696D-409B-AEB3-A539D8C4C5F4}"/>
              </a:ext>
            </a:extLst>
          </p:cNvPr>
          <p:cNvSpPr/>
          <p:nvPr/>
        </p:nvSpPr>
        <p:spPr>
          <a:xfrm>
            <a:off x="7933812" y="473020"/>
            <a:ext cx="3927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ВЫЗОВИ (САМОСТОЯТЕЛЬНО ИЛИ С ПОМОЩЬЮ ОКРУЖАЮЩИХ) "СКОРУЮ ПОМОЩЬ". </a:t>
            </a:r>
            <a:endParaRPr lang="en-US" sz="900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32E94B5-EFC6-49B6-9925-3A315868B6F5}"/>
              </a:ext>
            </a:extLst>
          </p:cNvPr>
          <p:cNvSpPr/>
          <p:nvPr/>
        </p:nvSpPr>
        <p:spPr>
          <a:xfrm>
            <a:off x="701616" y="239342"/>
            <a:ext cx="7337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39C12"/>
                </a:solidFill>
              </a:rPr>
              <a:t>ПЕРВАЯ ПОМОЩЬ </a:t>
            </a:r>
            <a:endParaRPr lang="en-US" sz="3600" b="1" dirty="0">
              <a:solidFill>
                <a:srgbClr val="F39C12"/>
              </a:solidFill>
            </a:endParaRPr>
          </a:p>
          <a:p>
            <a:pPr lvl="0"/>
            <a:r>
              <a:rPr lang="ru-RU" sz="3600" b="1" dirty="0">
                <a:solidFill>
                  <a:srgbClr val="F39C12"/>
                </a:solidFill>
              </a:rPr>
              <a:t>ПРИ ОБЩЕМ ПЕРЕОХЛАЖДЕНИИ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3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A23325-C28A-48E7-8C70-A1492D159E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6" y="1158646"/>
            <a:ext cx="3021878" cy="29085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524583" y="3915562"/>
            <a:ext cx="2736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Внеси пострадавшего в теплое помещение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1ADA2B-95BD-448B-9037-5BC6650060F8}"/>
              </a:ext>
            </a:extLst>
          </p:cNvPr>
          <p:cNvSpPr/>
          <p:nvPr/>
        </p:nvSpPr>
        <p:spPr>
          <a:xfrm>
            <a:off x="3385815" y="3909596"/>
            <a:ext cx="2746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Укутай отмороженные участки тела </a:t>
            </a:r>
            <a:endParaRPr lang="en-US" sz="12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в несколько слоев. Нельзя ускорять внешнее согревание отмороженных частей тела. Тепло должно возникнуть внутри с восстановлением кровообращения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A4149B-FADD-4198-9147-CC7A2BD9A523}"/>
              </a:ext>
            </a:extLst>
          </p:cNvPr>
          <p:cNvSpPr/>
          <p:nvPr/>
        </p:nvSpPr>
        <p:spPr>
          <a:xfrm>
            <a:off x="6495596" y="3909596"/>
            <a:ext cx="239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Укутай пострадавшего в одеяла, </a:t>
            </a:r>
            <a:endParaRPr lang="en-US" sz="12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 необходимости переодень </a:t>
            </a:r>
            <a:endParaRPr lang="en-US" sz="12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в сухую одежду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AD64A9-DFC5-47F7-9ED2-3170551BEA61}"/>
              </a:ext>
            </a:extLst>
          </p:cNvPr>
          <p:cNvSpPr/>
          <p:nvPr/>
        </p:nvSpPr>
        <p:spPr>
          <a:xfrm>
            <a:off x="9173526" y="3909597"/>
            <a:ext cx="2864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Дай обильное горячее сладкое питье. Накорми горячей пищей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40081A-A9B9-4033-B3AE-1325EC3E31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684" y="1045874"/>
            <a:ext cx="3021878" cy="2908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2B1274-3A74-4285-911D-DBAE7575CA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909" y="1023457"/>
            <a:ext cx="3021878" cy="29085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ABCF41-3679-468B-9A02-E96F49E85BCD}"/>
              </a:ext>
            </a:extLst>
          </p:cNvPr>
          <p:cNvSpPr/>
          <p:nvPr/>
        </p:nvSpPr>
        <p:spPr>
          <a:xfrm>
            <a:off x="8867691" y="6065799"/>
            <a:ext cx="31705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</a:rPr>
              <a:t>ПРИ ОТМОРОЖЕНИИ ИСПОЛЬЗОВАТЬ МАСЛО ИЛИ ВАЗЕЛИН, РАСТИРАТЬ ОТМОРОЖЕННЫЕ УЧАСТКИ ТЕЛА СНЕГОМ ЗАПРЕЩЕНО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C403A06-8831-42E5-B576-16A372658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76" y="6141206"/>
            <a:ext cx="325148" cy="325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C0497C-29E6-41D3-8C94-C017A76887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797" y="1034665"/>
            <a:ext cx="3021878" cy="29085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073008-8D06-4A46-968C-92C5E65004BD}"/>
              </a:ext>
            </a:extLst>
          </p:cNvPr>
          <p:cNvSpPr/>
          <p:nvPr/>
        </p:nvSpPr>
        <p:spPr>
          <a:xfrm>
            <a:off x="704850" y="-386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000" b="1" dirty="0">
                <a:solidFill>
                  <a:srgbClr val="F39C12"/>
                </a:solidFill>
              </a:rPr>
              <a:t>ПЕРВАЯ ПОМОЩЬ </a:t>
            </a:r>
            <a:endParaRPr lang="en-US" sz="4000" b="1" dirty="0">
              <a:solidFill>
                <a:srgbClr val="F39C12"/>
              </a:solidFill>
            </a:endParaRPr>
          </a:p>
          <a:p>
            <a:pPr lvl="0"/>
            <a:r>
              <a:rPr lang="ru-RU" sz="4000" b="1" dirty="0">
                <a:solidFill>
                  <a:srgbClr val="F39C12"/>
                </a:solidFill>
              </a:rPr>
              <a:t>ПРИ ОТМОРОЖЕНИИ</a:t>
            </a:r>
          </a:p>
        </p:txBody>
      </p:sp>
    </p:spTree>
    <p:extLst>
      <p:ext uri="{BB962C8B-B14F-4D97-AF65-F5344CB8AC3E}">
        <p14:creationId xmlns:p14="http://schemas.microsoft.com/office/powerpoint/2010/main" val="1519833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A3A819-28EA-416B-AAF8-2C6D9A04C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51910"/>
            <a:ext cx="3981450" cy="3829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C1D744-1936-401C-96EC-DF2E8E10A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526" y="679312"/>
            <a:ext cx="3979579" cy="38303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ABCF41-3679-468B-9A02-E96F49E85BCD}"/>
              </a:ext>
            </a:extLst>
          </p:cNvPr>
          <p:cNvSpPr/>
          <p:nvPr/>
        </p:nvSpPr>
        <p:spPr>
          <a:xfrm>
            <a:off x="9021490" y="6142138"/>
            <a:ext cx="31705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ВЫЗОВИ (САМОСТОЯТЕЛЬНО ИЛИ С ПОМОЩЬЮ ОКРУЖАЮЩИХ) "СКОРУЮ ПОМОЩЬ".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F71CDF7-3083-49D2-AFF8-D9580DD3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878" y="4142406"/>
            <a:ext cx="305345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Убедись, что тебе ничто не угрожает. Извлеки пострадавшего из воды. (При подозрении </a:t>
            </a:r>
            <a:endParaRPr lang="en-US" altLang="ru-RU" sz="14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на перелом позвоночника вытаскивай пострадавшего на доске или щите.)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70897A5B-8541-4EB7-9796-CEC44813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984" y="4173184"/>
            <a:ext cx="40888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Уложи пострадавшего животом на свое колено, дай воде стечь из дыхательных путей. Обеспечь проходимость верхних дыхательных путей. Очисти полость рта от посторонних предметов (слизь, рвотные массы и т.п.).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E8EE0D-A3FD-4C65-BB12-5D0444A108F3}"/>
              </a:ext>
            </a:extLst>
          </p:cNvPr>
          <p:cNvSpPr/>
          <p:nvPr/>
        </p:nvSpPr>
        <p:spPr>
          <a:xfrm>
            <a:off x="552449" y="27279"/>
            <a:ext cx="7267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39C12"/>
                </a:solidFill>
              </a:rPr>
              <a:t>ПЕРВАЯ ПОМОЩЬ ПРИ УТОПЛЕНИИ</a:t>
            </a:r>
          </a:p>
        </p:txBody>
      </p:sp>
    </p:spTree>
    <p:extLst>
      <p:ext uri="{BB962C8B-B14F-4D97-AF65-F5344CB8AC3E}">
        <p14:creationId xmlns:p14="http://schemas.microsoft.com/office/powerpoint/2010/main" val="1111459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DFB114-4B10-49E4-9D06-773968B347FF}"/>
              </a:ext>
            </a:extLst>
          </p:cNvPr>
          <p:cNvSpPr/>
          <p:nvPr/>
        </p:nvSpPr>
        <p:spPr>
          <a:xfrm>
            <a:off x="1797836" y="2236040"/>
            <a:ext cx="9050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39C12"/>
                </a:solidFill>
              </a:rPr>
              <a:t>ПЕРВАЯ ПОМОЩЬ ПРИ ПЕРОРАЛЬНЫХ ОТРАВЛЕНИЯХ (ПРИ ПОСТУПЛЕНИИ ТОКСИЧЕСКОГО ВЕЩЕСТВА ЧЕРЕЗ РОТ)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4521126-DB0A-4B37-924F-F0C8ED587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754" y="1641068"/>
            <a:ext cx="8649049" cy="497048"/>
          </a:xfrm>
        </p:spPr>
        <p:txBody>
          <a:bodyPr>
            <a:noAutofit/>
          </a:bodyPr>
          <a:lstStyle/>
          <a:p>
            <a:pPr algn="l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itchFamily="2" charset="0"/>
                <a:cs typeface="Times New Roman" pitchFamily="18" charset="0"/>
              </a:rPr>
              <a:t>Алгоритмы оказания первой помощи пострадавшим при травматических повреждениях и неотложных состояниях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0E5163-DB77-4350-96D7-1EAF1239283A}"/>
              </a:ext>
            </a:extLst>
          </p:cNvPr>
          <p:cNvSpPr/>
          <p:nvPr/>
        </p:nvSpPr>
        <p:spPr>
          <a:xfrm>
            <a:off x="2358500" y="4458064"/>
            <a:ext cx="53299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СРОЧНО ВЫЗОВИ БРИГАДУ СКОРОЙ МЕДИЦИНСКОЙ ПОМОЩИ. ВЫЯСНИ ОБСТОЯТЕЛЬСТВА ПРОИСШЕДШЕГО (В СЛУЧАЕ ЛЕКАРСТВЕННОГО ОТРАВЛЕНИЯ ПРЕДЪЯВИ ОБЕРТКИ ОТ ЛЕКАРСТВ ПРИБЫВШЕМУ МЕДИЦИНСКОМУ РАБОТНИКУ).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10E081-FE56-451E-84BC-82D7FEEC9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796" y="4535858"/>
            <a:ext cx="325148" cy="32514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3D8B4C3-6926-4508-8A14-D1D1F658B25D}"/>
              </a:ext>
            </a:extLst>
          </p:cNvPr>
          <p:cNvCxnSpPr>
            <a:cxnSpLocks/>
          </p:cNvCxnSpPr>
          <p:nvPr/>
        </p:nvCxnSpPr>
        <p:spPr>
          <a:xfrm flipH="1">
            <a:off x="1933796" y="4068660"/>
            <a:ext cx="827560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6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F2F78DD-A805-4130-B097-323D551CE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475" y="1994483"/>
            <a:ext cx="8649049" cy="497048"/>
          </a:xfrm>
        </p:spPr>
        <p:txBody>
          <a:bodyPr>
            <a:noAutofit/>
          </a:bodyPr>
          <a:lstStyle/>
          <a:p>
            <a:pPr algn="l"/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itchFamily="2" charset="0"/>
                <a:cs typeface="Times New Roman" pitchFamily="18" charset="0"/>
              </a:rPr>
              <a:t>Алгоритмы оказания первой помощи при острых заболеваниях </a:t>
            </a:r>
            <a:r>
              <a:rPr lang="en-US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itchFamily="2" charset="0"/>
                <a:cs typeface="Times New Roman" pitchFamily="18" charset="0"/>
              </a:rPr>
              <a:t/>
            </a:r>
            <a:br>
              <a:rPr lang="en-US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itchFamily="2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itchFamily="2" charset="0"/>
                <a:cs typeface="Times New Roman" pitchFamily="18" charset="0"/>
              </a:rPr>
              <a:t>и неотложных состояниях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027D3E-73BD-41EA-9D51-1E82C79AEE43}"/>
              </a:ext>
            </a:extLst>
          </p:cNvPr>
          <p:cNvSpPr/>
          <p:nvPr/>
        </p:nvSpPr>
        <p:spPr>
          <a:xfrm>
            <a:off x="1771474" y="2491531"/>
            <a:ext cx="8521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39C12"/>
                </a:solidFill>
              </a:rPr>
              <a:t>ПЕРВАЯ ПОМОЩЬ ПРИ СЕРДЕЧНОМ ПРИСТУПЕ, ИНСУЛЬТЕ, ЭПИЛЕПСИИ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1E7C72-9F09-4AB5-BC13-E745F293856A}"/>
              </a:ext>
            </a:extLst>
          </p:cNvPr>
          <p:cNvSpPr/>
          <p:nvPr/>
        </p:nvSpPr>
        <p:spPr>
          <a:xfrm>
            <a:off x="2266136" y="4354501"/>
            <a:ext cx="5329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ПРИЗНАКИ: ОСТРАЯ БОЛЬ ЗА ГРУДИНОЙ, ОТДАЮЩАЯ В ЛЕВУЮ ВЕРХНЮЮ КОНЕЧНОСТЬ, СОПРОВОЖДАЮЩАЯСЯ "СТРАХОМ СМЕРТИ", СЕРДЦЕБИЕНИЕ, ОДЫШКА.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0EED54-F007-4C46-B852-6D65AC877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821" y="4367907"/>
            <a:ext cx="325148" cy="3251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5D0CCCC-46C1-433B-B8C1-6B2C3D071BB1}"/>
              </a:ext>
            </a:extLst>
          </p:cNvPr>
          <p:cNvCxnSpPr>
            <a:cxnSpLocks/>
          </p:cNvCxnSpPr>
          <p:nvPr/>
        </p:nvCxnSpPr>
        <p:spPr>
          <a:xfrm flipH="1">
            <a:off x="1849821" y="3900709"/>
            <a:ext cx="827560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9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F71CDF7-3083-49D2-AFF8-D9580DD3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100" y="4413590"/>
            <a:ext cx="305345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Если больной без сознания, определи наличие пульса на сонных артериях, реакции зрачков на свет, самостоятельного дыхания.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CF88AC-5F38-42EB-BF86-41923D28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531" y="624345"/>
            <a:ext cx="3979580" cy="3830346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70897A5B-8541-4EB7-9796-CEC448138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819" y="4431608"/>
            <a:ext cx="379080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Определи наличие сердцебиения самостоятельного дыхания, реакции зрачков на свет. При отсутствии приступай к сердечно-легочной реанимации.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BBBBD0-35A4-4E2C-8D49-8432B62333C7}"/>
              </a:ext>
            </a:extLst>
          </p:cNvPr>
          <p:cNvSpPr/>
          <p:nvPr/>
        </p:nvSpPr>
        <p:spPr>
          <a:xfrm>
            <a:off x="7078849" y="6173776"/>
            <a:ext cx="5329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 ВОЗНИКНОВЕНИИ АЛЛЕРГИЧЕСКОЙ РЕАКЦИИ ОБРАТИТЬСЯ К ВРАЧУ. </a:t>
            </a:r>
          </a:p>
          <a:p>
            <a:r>
              <a:rPr lang="ru-RU" sz="10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СЛЕДИ ЗА СОСТОЯНИЕМ БОЛЬНОГО ДО ПРИБЫТИЯ МЕДИЦИНСКОГО РАБОТНИКА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B67E70-2591-4263-9637-5904A538E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756" y="6187182"/>
            <a:ext cx="325148" cy="325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989017-9364-4EA2-A0EB-0CF3C8AA5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281" y="606327"/>
            <a:ext cx="3979580" cy="383034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F8729F5-54AD-4B8F-A5FE-09869CD17C66}"/>
              </a:ext>
            </a:extLst>
          </p:cNvPr>
          <p:cNvSpPr/>
          <p:nvPr/>
        </p:nvSpPr>
        <p:spPr>
          <a:xfrm>
            <a:off x="770828" y="4374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solidFill>
                  <a:srgbClr val="F39C12"/>
                </a:solidFill>
              </a:rPr>
              <a:t>ПЕРВАЯ ПОМОЩЬ ПРИ УКУСАХ ЯДОВИТЫХ ЗМЕЙ, НАСЕКОМЫХ</a:t>
            </a:r>
          </a:p>
        </p:txBody>
      </p:sp>
    </p:spTree>
    <p:extLst>
      <p:ext uri="{BB962C8B-B14F-4D97-AF65-F5344CB8AC3E}">
        <p14:creationId xmlns:p14="http://schemas.microsoft.com/office/powerpoint/2010/main" val="1740897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EC4C52-0398-40A9-97C4-41EB86C56C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0" y="0"/>
            <a:ext cx="913782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128770-057A-4B59-BC2B-DF23BD771F8F}"/>
              </a:ext>
            </a:extLst>
          </p:cNvPr>
          <p:cNvSpPr/>
          <p:nvPr/>
        </p:nvSpPr>
        <p:spPr>
          <a:xfrm>
            <a:off x="4565820" y="3523762"/>
            <a:ext cx="6953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ЗАМЕСТИТЕЛЬ ДИРЕКТОРА ОБРАЗОВАТЕЛЬНОГО ЦЕНТРА ФГБУ «ВНИИ ТРУДА»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МИНТРУДА РОССИИ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5C02062-5859-4BAB-9FE5-A3EDDD7FEC44}"/>
              </a:ext>
            </a:extLst>
          </p:cNvPr>
          <p:cNvSpPr/>
          <p:nvPr/>
        </p:nvSpPr>
        <p:spPr>
          <a:xfrm>
            <a:off x="4565821" y="40186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ТЕЛ: 8 (929) 508-01-48</a:t>
            </a:r>
            <a:br>
              <a:rPr lang="ru-RU" sz="1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ТЕЛ: 8 (499) 164-93-84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E-MAIL: 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VCOTT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@MAIL.RU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35AB01-66CC-45CD-8FF7-4EC0FFC0C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21" y="1302986"/>
            <a:ext cx="5621882" cy="21260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5BA064A-CE1C-4DE4-BF96-ACA60B4317DA}"/>
              </a:ext>
            </a:extLst>
          </p:cNvPr>
          <p:cNvCxnSpPr>
            <a:cxnSpLocks/>
          </p:cNvCxnSpPr>
          <p:nvPr/>
        </p:nvCxnSpPr>
        <p:spPr>
          <a:xfrm flipH="1">
            <a:off x="4645001" y="3271534"/>
            <a:ext cx="6260687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4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BADA2F-71F9-4BB7-941D-CF644F0405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931" y="951054"/>
            <a:ext cx="2309840" cy="2223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2ADE2B-14C5-4262-8572-659107C642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49" y="1512653"/>
            <a:ext cx="2769856" cy="26659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302101" y="3983071"/>
            <a:ext cx="3029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Останови наружное кровотечение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EEC3E1E-4A41-47F7-B6E9-F4F15D4F415D}"/>
              </a:ext>
            </a:extLst>
          </p:cNvPr>
          <p:cNvSpPr/>
          <p:nvPr/>
        </p:nvSpPr>
        <p:spPr>
          <a:xfrm>
            <a:off x="5820229" y="2952756"/>
            <a:ext cx="3211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Вызови (самостоятельно или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с помощью окружающих) "скорую помощь". Наложи асептическую (чистую) повязку на раны.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9E375D0-FA26-406A-A8CF-D81163356211}"/>
              </a:ext>
            </a:extLst>
          </p:cNvPr>
          <p:cNvCxnSpPr/>
          <p:nvPr/>
        </p:nvCxnSpPr>
        <p:spPr>
          <a:xfrm>
            <a:off x="5736806" y="494950"/>
            <a:ext cx="109840" cy="571290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C71D66-4A1F-4166-A863-63971562845D}"/>
              </a:ext>
            </a:extLst>
          </p:cNvPr>
          <p:cNvSpPr/>
          <p:nvPr/>
        </p:nvSpPr>
        <p:spPr>
          <a:xfrm>
            <a:off x="6126061" y="46385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ТОЛЬКО ПОСЛЕ ОСТАНОВКИ НАРУЖНОГО КРОВОТЕЧЕНИЯ, ВОССТАНОВЛЕНИЯ </a:t>
            </a: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САМОСТОЯТЕЛЬНОГО ДЫХАНИЯ И СЕРДЦЕБИЕНИЯ ДЕЛАЙ СЛЕДУЮЩЕЕ:</a:t>
            </a:r>
          </a:p>
        </p:txBody>
      </p:sp>
    </p:spTree>
    <p:extLst>
      <p:ext uri="{BB962C8B-B14F-4D97-AF65-F5344CB8AC3E}">
        <p14:creationId xmlns:p14="http://schemas.microsoft.com/office/powerpoint/2010/main" val="80054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DFB114-4B10-49E4-9D06-773968B347FF}"/>
              </a:ext>
            </a:extLst>
          </p:cNvPr>
          <p:cNvSpPr/>
          <p:nvPr/>
        </p:nvSpPr>
        <p:spPr>
          <a:xfrm>
            <a:off x="2308369" y="2441197"/>
            <a:ext cx="8521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39C12"/>
                </a:solidFill>
                <a:cs typeface="Times New Roman" pitchFamily="18" charset="0"/>
              </a:rPr>
              <a:t>ПЕРВАЯ ПОМОЩЬ ПРИ ПОРАЖЕНИИ ЭЛЕКТРИЧЕСКИМ ТОКОМ</a:t>
            </a:r>
          </a:p>
        </p:txBody>
      </p:sp>
    </p:spTree>
    <p:extLst>
      <p:ext uri="{BB962C8B-B14F-4D97-AF65-F5344CB8AC3E}">
        <p14:creationId xmlns:p14="http://schemas.microsoft.com/office/powerpoint/2010/main" val="168674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ABCF41-3679-468B-9A02-E96F49E85BCD}"/>
              </a:ext>
            </a:extLst>
          </p:cNvPr>
          <p:cNvSpPr/>
          <p:nvPr/>
        </p:nvSpPr>
        <p:spPr>
          <a:xfrm>
            <a:off x="9013941" y="6142138"/>
            <a:ext cx="3178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ВЫЗОВИ (САМОСТОЯТЕЛЬНО ИЛИ С ПОМОЩЬЮ ОКРУЖАЮЩИХ) "СКОРУЮ ПОМОЩЬ".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3261B9-722D-41D3-B47D-23F9A664A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164" y="1308619"/>
            <a:ext cx="4004846" cy="385466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CFDEA8C-0381-48CA-B68F-959526A57DA9}"/>
              </a:ext>
            </a:extLst>
          </p:cNvPr>
          <p:cNvSpPr/>
          <p:nvPr/>
        </p:nvSpPr>
        <p:spPr>
          <a:xfrm>
            <a:off x="485775" y="180112"/>
            <a:ext cx="979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39C12"/>
                </a:solidFill>
                <a:cs typeface="Times New Roman" pitchFamily="18" charset="0"/>
              </a:rPr>
              <a:t>ПЕРВАЯ ПОМОЩЬ ПРИ ПОРАЖЕНИИ ЭЛЕКТРИЧЕСКИМ ТОКОМ</a:t>
            </a:r>
          </a:p>
        </p:txBody>
      </p:sp>
    </p:spTree>
    <p:extLst>
      <p:ext uri="{BB962C8B-B14F-4D97-AF65-F5344CB8AC3E}">
        <p14:creationId xmlns:p14="http://schemas.microsoft.com/office/powerpoint/2010/main" val="299932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524583" y="3915562"/>
            <a:ext cx="2736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Определи наличие пульса на сонной артерии, самостоятельного дыхания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F1ADA2B-95BD-448B-9037-5BC6650060F8}"/>
              </a:ext>
            </a:extLst>
          </p:cNvPr>
          <p:cNvSpPr/>
          <p:nvPr/>
        </p:nvSpPr>
        <p:spPr>
          <a:xfrm>
            <a:off x="3385815" y="3909596"/>
            <a:ext cx="274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 отсутствии признаков жизни проведи сердечно-легочную реанимацию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A4149B-FADD-4198-9147-CC7A2BD9A523}"/>
              </a:ext>
            </a:extLst>
          </p:cNvPr>
          <p:cNvSpPr/>
          <p:nvPr/>
        </p:nvSpPr>
        <p:spPr>
          <a:xfrm>
            <a:off x="6495596" y="3909596"/>
            <a:ext cx="2392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 восстановлении самостоятельного дыхания </a:t>
            </a:r>
            <a:endParaRPr lang="en-US" sz="1200" dirty="0">
              <a:solidFill>
                <a:schemeClr val="bg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и сердцебиения придай пострадавшему устойчивое боковое положение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AD64A9-DFC5-47F7-9ED2-3170551BEA61}"/>
              </a:ext>
            </a:extLst>
          </p:cNvPr>
          <p:cNvSpPr/>
          <p:nvPr/>
        </p:nvSpPr>
        <p:spPr>
          <a:xfrm>
            <a:off x="9251244" y="3909596"/>
            <a:ext cx="2864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Если пострадавший пришел в сознание, укрой и согрей его. Следи за его состоянием до прибытия медицинского персонала, может наступить повторная остановка сердца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15058D-7FA7-4407-959A-8DFEDD1267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28" y="1068290"/>
            <a:ext cx="3021878" cy="2908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B525FA-C3C9-4BF9-A592-9EA97CE99D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060" y="1068290"/>
            <a:ext cx="3021878" cy="2908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BCAEFA-9CB4-4A0F-A0E4-4C1289819F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429" y="939563"/>
            <a:ext cx="3021878" cy="2908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22FBC7-926E-4104-8955-3DAC2B29F2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870" y="901860"/>
            <a:ext cx="3021878" cy="29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0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5253A6-1B78-4425-A091-54A6B760C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10" y="1358677"/>
            <a:ext cx="3647233" cy="3510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A2EA90-6E1B-466C-BB25-1449BED38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881" y="1254188"/>
            <a:ext cx="3647233" cy="35104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5D393E6-E59A-4A11-AE47-CE055DF7B17C}"/>
              </a:ext>
            </a:extLst>
          </p:cNvPr>
          <p:cNvSpPr/>
          <p:nvPr/>
        </p:nvSpPr>
        <p:spPr>
          <a:xfrm>
            <a:off x="665995" y="4533818"/>
            <a:ext cx="3029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Определи наличие пульса на сонной артерии. (Пульс есть - пострадавший жив.)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4A2A86C-DAEB-423D-AA1B-3EB2AEDB2B8C}"/>
              </a:ext>
            </a:extLst>
          </p:cNvPr>
          <p:cNvSpPr/>
          <p:nvPr/>
        </p:nvSpPr>
        <p:spPr>
          <a:xfrm>
            <a:off x="7831555" y="4349151"/>
            <a:ext cx="2729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Прислушайся к дыханию, установи наличие или отсутствие движений грудной клетки. (Движение грудной клетки есть - пострадавший жив.)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1490989-42B9-4249-A134-03F7F3B181D9}"/>
              </a:ext>
            </a:extLst>
          </p:cNvPr>
          <p:cNvSpPr/>
          <p:nvPr/>
        </p:nvSpPr>
        <p:spPr>
          <a:xfrm>
            <a:off x="8759337" y="6195931"/>
            <a:ext cx="6887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К РЕАНИМАЦИИ ПРИСТУПАЙ ТОЛЬКО ПРИ ОТСУТСТВИИ </a:t>
            </a: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ПРИЗНАКОВ ЖИЗНИ (ПУНКТЫ 1-2).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A484B2-F12C-4A3A-8D30-016412E8A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226" y="6195931"/>
            <a:ext cx="325148" cy="32514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9F4BFC6-DA92-4FA7-BDDE-D66926700333}"/>
              </a:ext>
            </a:extLst>
          </p:cNvPr>
          <p:cNvSpPr/>
          <p:nvPr/>
        </p:nvSpPr>
        <p:spPr>
          <a:xfrm>
            <a:off x="485774" y="180053"/>
            <a:ext cx="10321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39C12"/>
                </a:solidFill>
              </a:rPr>
              <a:t>ПРАВИЛА ОПРЕДЕЛЕНИЯ НАЛИЧИЯ ПУЛЬСА, САМОСТОЯТЕЛЬНОГО ДЫХАНИЯ!!! (обморок, кома, клиническая смерть).</a:t>
            </a:r>
          </a:p>
        </p:txBody>
      </p:sp>
    </p:spTree>
    <p:extLst>
      <p:ext uri="{BB962C8B-B14F-4D97-AF65-F5344CB8AC3E}">
        <p14:creationId xmlns:p14="http://schemas.microsoft.com/office/powerpoint/2010/main" val="63405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F71CDF7-3083-49D2-AFF8-D9580DD3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73" y="1954884"/>
            <a:ext cx="4997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Уложи пострадавшего на спину с приподнятыми ногами, ослабь галстук, расстегни ворот верхней одежды, ослабь брючный ремень, сними обувь, обеспечь доступ свежего воздуха. Обратиться к врачу для обследования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и определения причины обморока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BBBBD0-35A4-4E2C-8D49-8432B62333C7}"/>
              </a:ext>
            </a:extLst>
          </p:cNvPr>
          <p:cNvSpPr/>
          <p:nvPr/>
        </p:nvSpPr>
        <p:spPr>
          <a:xfrm>
            <a:off x="6143494" y="3605922"/>
            <a:ext cx="53299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ПРИЗНАКИ: БЛЕДНОСТЬ, ВНЕЗАПНАЯ КРАТКОВРЕМЕННАЯ ПОТЕРЯ СОЗНАНИЯ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B67E70-2591-4263-9637-5904A538E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012" y="3551070"/>
            <a:ext cx="325148" cy="325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8141C3-DA7D-4B5F-B19E-6702906EF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893" y="1266919"/>
            <a:ext cx="3979580" cy="38303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F4319C-7E59-4416-8C2F-2AE2FD1B9072}"/>
              </a:ext>
            </a:extLst>
          </p:cNvPr>
          <p:cNvSpPr/>
          <p:nvPr/>
        </p:nvSpPr>
        <p:spPr>
          <a:xfrm>
            <a:off x="6143494" y="4054036"/>
            <a:ext cx="5329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ЕСЛИ СОЗНАНИЕ НЕ ВОССТАНАВЛИВАЕТСЯ БОЛЕЕ 3-5 МИНУТ, ВЫЗОВИ </a:t>
            </a:r>
          </a:p>
          <a:p>
            <a:r>
              <a:rPr lang="ru-RU" sz="1050" dirty="0">
                <a:solidFill>
                  <a:schemeClr val="bg2">
                    <a:lumMod val="50000"/>
                  </a:schemeClr>
                </a:solidFill>
                <a:ea typeface="Times New Roman" panose="02020603050405020304" pitchFamily="18" charset="0"/>
              </a:rPr>
              <a:t>(САМОСТОЯТЕЛЬНО ИЛИ С ПОМОЩЬЮ ОКРУЖАЮЩИХ) "СКОРУЮ ПОМОЩЬ".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2BE8C6-B940-48DA-BF4E-73A2F2D35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012" y="4039372"/>
            <a:ext cx="325148" cy="3251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B954711-5098-4D80-BB78-0BA1BC1EF2DA}"/>
              </a:ext>
            </a:extLst>
          </p:cNvPr>
          <p:cNvCxnSpPr>
            <a:cxnSpLocks/>
          </p:cNvCxnSpPr>
          <p:nvPr/>
        </p:nvCxnSpPr>
        <p:spPr>
          <a:xfrm flipH="1">
            <a:off x="5702012" y="3162478"/>
            <a:ext cx="5203591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4F2628-C3AD-4C9D-A4C5-FEB1D842D35D}"/>
              </a:ext>
            </a:extLst>
          </p:cNvPr>
          <p:cNvSpPr/>
          <p:nvPr/>
        </p:nvSpPr>
        <p:spPr>
          <a:xfrm>
            <a:off x="809625" y="1012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dirty="0">
                <a:solidFill>
                  <a:srgbClr val="F39C12"/>
                </a:solidFill>
              </a:rPr>
              <a:t>ПЕРВАЯ ПОМОЩЬ ПРИ ОБМОРОКЕ</a:t>
            </a:r>
          </a:p>
        </p:txBody>
      </p:sp>
    </p:spTree>
    <p:extLst>
      <p:ext uri="{BB962C8B-B14F-4D97-AF65-F5344CB8AC3E}">
        <p14:creationId xmlns:p14="http://schemas.microsoft.com/office/powerpoint/2010/main" val="21866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9276A-AD52-444B-9370-6696F7F6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206" y="2124682"/>
            <a:ext cx="8649049" cy="497048"/>
          </a:xfrm>
        </p:spPr>
        <p:txBody>
          <a:bodyPr>
            <a:noAutofit/>
          </a:bodyPr>
          <a:lstStyle/>
          <a:p>
            <a:pPr algn="l"/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itchFamily="2" charset="0"/>
                <a:cs typeface="Times New Roman" pitchFamily="18" charset="0"/>
              </a:rPr>
              <a:t>ПОРЯДОК ПРОВЕДЕНИЯ СЕРДЕЧНО-ЛЕГОЧНОЙ РЕАНИМАЦИИ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DFB114-4B10-49E4-9D06-773968B347FF}"/>
              </a:ext>
            </a:extLst>
          </p:cNvPr>
          <p:cNvSpPr/>
          <p:nvPr/>
        </p:nvSpPr>
        <p:spPr>
          <a:xfrm>
            <a:off x="2695205" y="2621730"/>
            <a:ext cx="77584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39C12"/>
                </a:solidFill>
              </a:rPr>
              <a:t>ПОСЛЕДОВАТЕЛЬНОСТЬ ПРОВЕДЕНИЯ ИСКУССТВЕННОЙ ВЕНТИЛЯЦИИ ЛЕГКИХ,ЕСЛИ ВАШ БЛИЗКО ЗНАКОМЫЙ И РЕАНИМИРУЕТЕ НЕ ОДИН</a:t>
            </a:r>
          </a:p>
        </p:txBody>
      </p:sp>
    </p:spTree>
    <p:extLst>
      <p:ext uri="{BB962C8B-B14F-4D97-AF65-F5344CB8AC3E}">
        <p14:creationId xmlns:p14="http://schemas.microsoft.com/office/powerpoint/2010/main" val="283599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1223</Words>
  <Application>Microsoft Office PowerPoint</Application>
  <PresentationFormat>Произвольный</PresentationFormat>
  <Paragraphs>130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СЕРДЕЧНО-ЛЕГОЧНОЙ РЕАНИМАЦИИ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Алгоритмы оказания первой помощи пострадавшим при травматических повреждениях и неотложных состояниях</vt:lpstr>
      <vt:lpstr>Алгоритмы оказания первой помощи при острых заболеваниях  и неотложных состояниях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КАК ОДИН ИЗ ВАЖНЕЙШИХ ЭЛЕМЕНТОВ  В БЕЗОПАСНОСТИ ТРУДА</dc:title>
  <dc:creator>Игорь Ишмухаметов</dc:creator>
  <cp:lastModifiedBy>AlpUfa</cp:lastModifiedBy>
  <cp:revision>337</cp:revision>
  <dcterms:created xsi:type="dcterms:W3CDTF">2017-10-05T11:02:05Z</dcterms:created>
  <dcterms:modified xsi:type="dcterms:W3CDTF">2022-10-28T07:41:51Z</dcterms:modified>
</cp:coreProperties>
</file>