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27" r:id="rId2"/>
    <p:sldId id="461" r:id="rId3"/>
    <p:sldId id="407" r:id="rId4"/>
    <p:sldId id="408" r:id="rId5"/>
    <p:sldId id="433" r:id="rId6"/>
    <p:sldId id="452" r:id="rId7"/>
    <p:sldId id="453" r:id="rId8"/>
    <p:sldId id="414" r:id="rId9"/>
    <p:sldId id="343" r:id="rId10"/>
    <p:sldId id="444" r:id="rId11"/>
    <p:sldId id="445" r:id="rId12"/>
    <p:sldId id="410" r:id="rId13"/>
    <p:sldId id="413" r:id="rId14"/>
    <p:sldId id="451" r:id="rId15"/>
    <p:sldId id="376" r:id="rId16"/>
    <p:sldId id="423" r:id="rId17"/>
    <p:sldId id="380" r:id="rId18"/>
    <p:sldId id="385" r:id="rId19"/>
    <p:sldId id="455" r:id="rId20"/>
    <p:sldId id="384" r:id="rId21"/>
    <p:sldId id="435" r:id="rId22"/>
    <p:sldId id="436" r:id="rId23"/>
    <p:sldId id="456" r:id="rId24"/>
    <p:sldId id="457" r:id="rId25"/>
    <p:sldId id="386" r:id="rId26"/>
    <p:sldId id="450" r:id="rId27"/>
    <p:sldId id="446" r:id="rId28"/>
    <p:sldId id="454" r:id="rId29"/>
    <p:sldId id="448" r:id="rId30"/>
    <p:sldId id="449" r:id="rId31"/>
    <p:sldId id="447" r:id="rId32"/>
    <p:sldId id="442" r:id="rId33"/>
    <p:sldId id="443" r:id="rId34"/>
    <p:sldId id="420" r:id="rId35"/>
    <p:sldId id="430" r:id="rId36"/>
    <p:sldId id="458" r:id="rId37"/>
    <p:sldId id="459" r:id="rId38"/>
    <p:sldId id="460" r:id="rId39"/>
    <p:sldId id="315" r:id="rId40"/>
  </p:sldIdLst>
  <p:sldSz cx="9144000" cy="6858000" type="screen4x3"/>
  <p:notesSz cx="9144000" cy="6858000"/>
  <p:defaultTextStyle>
    <a:defPPr>
      <a:defRPr lang="ru-RU"/>
    </a:defPPr>
    <a:lvl1pPr algn="l" rtl="0" eaLnBrk="0" fontAlgn="base" hangingPunct="0">
      <a:spcBef>
        <a:spcPct val="0"/>
      </a:spcBef>
      <a:spcAft>
        <a:spcPct val="0"/>
      </a:spcAft>
      <a:defRPr sz="2800" b="1" i="1" kern="1200">
        <a:solidFill>
          <a:srgbClr val="F9C04D"/>
        </a:solidFill>
        <a:latin typeface="Arial" pitchFamily="34" charset="0"/>
        <a:ea typeface="+mn-ea"/>
        <a:cs typeface="+mn-cs"/>
      </a:defRPr>
    </a:lvl1pPr>
    <a:lvl2pPr marL="457200" algn="l" rtl="0" eaLnBrk="0" fontAlgn="base" hangingPunct="0">
      <a:spcBef>
        <a:spcPct val="0"/>
      </a:spcBef>
      <a:spcAft>
        <a:spcPct val="0"/>
      </a:spcAft>
      <a:defRPr sz="2800" b="1" i="1" kern="1200">
        <a:solidFill>
          <a:srgbClr val="F9C04D"/>
        </a:solidFill>
        <a:latin typeface="Arial" pitchFamily="34" charset="0"/>
        <a:ea typeface="+mn-ea"/>
        <a:cs typeface="+mn-cs"/>
      </a:defRPr>
    </a:lvl2pPr>
    <a:lvl3pPr marL="914400" algn="l" rtl="0" eaLnBrk="0" fontAlgn="base" hangingPunct="0">
      <a:spcBef>
        <a:spcPct val="0"/>
      </a:spcBef>
      <a:spcAft>
        <a:spcPct val="0"/>
      </a:spcAft>
      <a:defRPr sz="2800" b="1" i="1" kern="1200">
        <a:solidFill>
          <a:srgbClr val="F9C04D"/>
        </a:solidFill>
        <a:latin typeface="Arial" pitchFamily="34" charset="0"/>
        <a:ea typeface="+mn-ea"/>
        <a:cs typeface="+mn-cs"/>
      </a:defRPr>
    </a:lvl3pPr>
    <a:lvl4pPr marL="1371600" algn="l" rtl="0" eaLnBrk="0" fontAlgn="base" hangingPunct="0">
      <a:spcBef>
        <a:spcPct val="0"/>
      </a:spcBef>
      <a:spcAft>
        <a:spcPct val="0"/>
      </a:spcAft>
      <a:defRPr sz="2800" b="1" i="1" kern="1200">
        <a:solidFill>
          <a:srgbClr val="F9C04D"/>
        </a:solidFill>
        <a:latin typeface="Arial" pitchFamily="34" charset="0"/>
        <a:ea typeface="+mn-ea"/>
        <a:cs typeface="+mn-cs"/>
      </a:defRPr>
    </a:lvl4pPr>
    <a:lvl5pPr marL="1828800" algn="l" rtl="0" eaLnBrk="0" fontAlgn="base" hangingPunct="0">
      <a:spcBef>
        <a:spcPct val="0"/>
      </a:spcBef>
      <a:spcAft>
        <a:spcPct val="0"/>
      </a:spcAft>
      <a:defRPr sz="2800" b="1" i="1" kern="1200">
        <a:solidFill>
          <a:srgbClr val="F9C04D"/>
        </a:solidFill>
        <a:latin typeface="Arial" pitchFamily="34" charset="0"/>
        <a:ea typeface="+mn-ea"/>
        <a:cs typeface="+mn-cs"/>
      </a:defRPr>
    </a:lvl5pPr>
    <a:lvl6pPr marL="2286000" algn="l" defTabSz="914400" rtl="0" eaLnBrk="1" latinLnBrk="0" hangingPunct="1">
      <a:defRPr sz="2800" b="1" i="1" kern="1200">
        <a:solidFill>
          <a:srgbClr val="F9C04D"/>
        </a:solidFill>
        <a:latin typeface="Arial" pitchFamily="34" charset="0"/>
        <a:ea typeface="+mn-ea"/>
        <a:cs typeface="+mn-cs"/>
      </a:defRPr>
    </a:lvl6pPr>
    <a:lvl7pPr marL="2743200" algn="l" defTabSz="914400" rtl="0" eaLnBrk="1" latinLnBrk="0" hangingPunct="1">
      <a:defRPr sz="2800" b="1" i="1" kern="1200">
        <a:solidFill>
          <a:srgbClr val="F9C04D"/>
        </a:solidFill>
        <a:latin typeface="Arial" pitchFamily="34" charset="0"/>
        <a:ea typeface="+mn-ea"/>
        <a:cs typeface="+mn-cs"/>
      </a:defRPr>
    </a:lvl7pPr>
    <a:lvl8pPr marL="3200400" algn="l" defTabSz="914400" rtl="0" eaLnBrk="1" latinLnBrk="0" hangingPunct="1">
      <a:defRPr sz="2800" b="1" i="1" kern="1200">
        <a:solidFill>
          <a:srgbClr val="F9C04D"/>
        </a:solidFill>
        <a:latin typeface="Arial" pitchFamily="34" charset="0"/>
        <a:ea typeface="+mn-ea"/>
        <a:cs typeface="+mn-cs"/>
      </a:defRPr>
    </a:lvl8pPr>
    <a:lvl9pPr marL="3657600" algn="l" defTabSz="914400" rtl="0" eaLnBrk="1" latinLnBrk="0" hangingPunct="1">
      <a:defRPr sz="2800" b="1" i="1" kern="1200">
        <a:solidFill>
          <a:srgbClr val="F9C04D"/>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2D"/>
    <a:srgbClr val="E11F3B"/>
    <a:srgbClr val="FBDA97"/>
    <a:srgbClr val="F9C04D"/>
    <a:srgbClr val="A5B06E"/>
    <a:srgbClr val="B2BC82"/>
    <a:srgbClr val="B50336"/>
    <a:srgbClr val="E4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4" autoAdjust="0"/>
  </p:normalViewPr>
  <p:slideViewPr>
    <p:cSldViewPr snapToGrid="0">
      <p:cViewPr varScale="1">
        <p:scale>
          <a:sx n="77" d="100"/>
          <a:sy n="77" d="100"/>
        </p:scale>
        <p:origin x="-84" y="-68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8890B-A85E-42DE-ABA6-0A8067485A3E}"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ru-RU"/>
        </a:p>
      </dgm:t>
    </dgm:pt>
    <dgm:pt modelId="{E72E9BE9-04BD-46C6-ABEB-7749864934DE}">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smtClean="0"/>
            <a:t>ПОВЫШЕНИЕ УРОВНЯ ЗАЩИТЫ РАБОТНИКОВ ПУТЕМ ЗАКРЕПЛЕНИЯ МИНИМАЛЬНЫХ ОБЪЕМОВ ГАРАНТИЙ И КОМПЕНСАЦИЙ В ТРУДОВОМ КОДЕКСЕ РОССИЙСКОЙ ФЕДЕРАЦИИ</a:t>
          </a:r>
          <a:endParaRPr lang="ru-RU" dirty="0" smtClean="0"/>
        </a:p>
        <a:p>
          <a:endParaRPr lang="ru-RU" dirty="0"/>
        </a:p>
      </dgm:t>
    </dgm:pt>
    <dgm:pt modelId="{847D592C-DF84-4402-891B-6C55FBADEAC9}" type="parTrans" cxnId="{7011F16B-9F2A-4DB2-9D2D-BC41C6232AA3}">
      <dgm:prSet/>
      <dgm:spPr/>
      <dgm:t>
        <a:bodyPr/>
        <a:lstStyle/>
        <a:p>
          <a:endParaRPr lang="ru-RU"/>
        </a:p>
      </dgm:t>
    </dgm:pt>
    <dgm:pt modelId="{7D6E8154-6D94-4159-8260-3E410E61402A}" type="sibTrans" cxnId="{7011F16B-9F2A-4DB2-9D2D-BC41C6232AA3}">
      <dgm:prSet/>
      <dgm:spPr/>
      <dgm:t>
        <a:bodyPr/>
        <a:lstStyle/>
        <a:p>
          <a:endParaRPr lang="ru-RU"/>
        </a:p>
      </dgm:t>
    </dgm:pt>
    <dgm:pt modelId="{27B6476F-A067-49A1-A7A2-86FA3785F102}">
      <dgm:prSet phldrT="[Текст]"/>
      <dgm:spPr/>
      <dgm:t>
        <a:bodyPr/>
        <a:lstStyle/>
        <a:p>
          <a:r>
            <a:rPr lang="ru-RU" b="1" baseline="0" dirty="0" smtClean="0">
              <a:solidFill>
                <a:schemeClr val="tx1"/>
              </a:solidFill>
            </a:rPr>
            <a:t>ПОВЫШЕНИЕ УРОВНЯ ЗАЩИТЫ ПРАВ РАБОТНИКОВ ЗА СЧЕТ </a:t>
          </a:r>
          <a:r>
            <a:rPr lang="ru-RU" b="1" baseline="0" dirty="0" smtClean="0">
              <a:solidFill>
                <a:schemeClr val="tx1"/>
              </a:solidFill>
              <a:effectLst>
                <a:outerShdw blurRad="38100" dist="38100" dir="2700000" algn="tl">
                  <a:srgbClr val="000000">
                    <a:alpha val="43137"/>
                  </a:srgbClr>
                </a:outerShdw>
              </a:effectLst>
            </a:rPr>
            <a:t>АКТИВИЗАЦИИ</a:t>
          </a:r>
          <a:r>
            <a:rPr lang="ru-RU" b="1" baseline="0" dirty="0" smtClean="0">
              <a:solidFill>
                <a:schemeClr val="tx1"/>
              </a:solidFill>
            </a:rPr>
            <a:t> ДЕЯТЕЛЬНОСТИ СОЦИАЛЬНЫХ ПАРТНЕРОВ В РАМКАХ ОТРАСЛЕВЫХ И КОЛЛЕКТИВНЫХ ПЕРЕГОВОРОВ</a:t>
          </a:r>
        </a:p>
      </dgm:t>
    </dgm:pt>
    <dgm:pt modelId="{52040383-70F3-4FAA-99EF-AA51F1DA7350}" type="parTrans" cxnId="{8F502234-43A5-4210-AF4B-A7DA6723F9A2}">
      <dgm:prSet/>
      <dgm:spPr/>
      <dgm:t>
        <a:bodyPr/>
        <a:lstStyle/>
        <a:p>
          <a:endParaRPr lang="ru-RU"/>
        </a:p>
      </dgm:t>
    </dgm:pt>
    <dgm:pt modelId="{0FC3E33B-7DC2-4F53-B80C-235E314A394E}" type="sibTrans" cxnId="{8F502234-43A5-4210-AF4B-A7DA6723F9A2}">
      <dgm:prSet/>
      <dgm:spPr/>
      <dgm:t>
        <a:bodyPr/>
        <a:lstStyle/>
        <a:p>
          <a:endParaRPr lang="ru-RU"/>
        </a:p>
      </dgm:t>
    </dgm:pt>
    <dgm:pt modelId="{DDBD80BA-BC8A-47B6-9BA7-6FDC283C1EE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baseline="0" dirty="0" smtClean="0">
              <a:solidFill>
                <a:schemeClr val="tx1"/>
              </a:solidFill>
            </a:rPr>
            <a:t>ПОПРАВКИ В ТРУДОВОЙ КОДЕКС РОССИЙСКОЙ ФЕДЕРАЦИИ ПРЕДУСМАТРИВАЮТ ВОЗМОЖНОСТЬ ДИФФЕРЕНЦИРОВАННОГО УСТАНОВЛЕНИЯ ПРЕДУСМОТРЕННЫХ ЗАКОНОДАТЕЛЬСТВОМ ГАРАНТИЙ И КОМПЕНСАЦИЙ</a:t>
          </a:r>
          <a:endParaRPr lang="ru-RU" baseline="0" dirty="0" smtClean="0">
            <a:solidFill>
              <a:schemeClr val="tx1"/>
            </a:solidFill>
          </a:endParaRPr>
        </a:p>
      </dgm:t>
    </dgm:pt>
    <dgm:pt modelId="{4E16470B-1AB8-4068-9F35-BD01BE855239}" type="parTrans" cxnId="{48F88F20-022F-4466-BE4A-070845C14B96}">
      <dgm:prSet/>
      <dgm:spPr/>
      <dgm:t>
        <a:bodyPr/>
        <a:lstStyle/>
        <a:p>
          <a:endParaRPr lang="ru-RU"/>
        </a:p>
      </dgm:t>
    </dgm:pt>
    <dgm:pt modelId="{73E2C17A-BD34-4AF5-94D2-1BBDAB10FC60}" type="sibTrans" cxnId="{48F88F20-022F-4466-BE4A-070845C14B96}">
      <dgm:prSet/>
      <dgm:spPr/>
      <dgm:t>
        <a:bodyPr/>
        <a:lstStyle/>
        <a:p>
          <a:endParaRPr lang="ru-RU"/>
        </a:p>
      </dgm:t>
    </dgm:pt>
    <dgm:pt modelId="{CE3E7752-4DD1-4554-B6B3-913FCD9A97C6}" type="pres">
      <dgm:prSet presAssocID="{3408890B-A85E-42DE-ABA6-0A8067485A3E}" presName="outerComposite" presStyleCnt="0">
        <dgm:presLayoutVars>
          <dgm:chMax val="5"/>
          <dgm:dir/>
          <dgm:resizeHandles val="exact"/>
        </dgm:presLayoutVars>
      </dgm:prSet>
      <dgm:spPr/>
      <dgm:t>
        <a:bodyPr/>
        <a:lstStyle/>
        <a:p>
          <a:endParaRPr lang="ru-RU"/>
        </a:p>
      </dgm:t>
    </dgm:pt>
    <dgm:pt modelId="{B77A2B20-F76F-48B0-A666-0C3F18FCE95A}" type="pres">
      <dgm:prSet presAssocID="{3408890B-A85E-42DE-ABA6-0A8067485A3E}" presName="dummyMaxCanvas" presStyleCnt="0">
        <dgm:presLayoutVars/>
      </dgm:prSet>
      <dgm:spPr/>
    </dgm:pt>
    <dgm:pt modelId="{F5F8F201-7C3D-4F6F-822A-8CB3ED926D5D}" type="pres">
      <dgm:prSet presAssocID="{3408890B-A85E-42DE-ABA6-0A8067485A3E}" presName="ThreeNodes_1" presStyleLbl="node1" presStyleIdx="0" presStyleCnt="3">
        <dgm:presLayoutVars>
          <dgm:bulletEnabled val="1"/>
        </dgm:presLayoutVars>
      </dgm:prSet>
      <dgm:spPr/>
      <dgm:t>
        <a:bodyPr/>
        <a:lstStyle/>
        <a:p>
          <a:endParaRPr lang="ru-RU"/>
        </a:p>
      </dgm:t>
    </dgm:pt>
    <dgm:pt modelId="{85C83286-5422-4447-A375-F3175DCB2CC2}" type="pres">
      <dgm:prSet presAssocID="{3408890B-A85E-42DE-ABA6-0A8067485A3E}" presName="ThreeNodes_2" presStyleLbl="node1" presStyleIdx="1" presStyleCnt="3">
        <dgm:presLayoutVars>
          <dgm:bulletEnabled val="1"/>
        </dgm:presLayoutVars>
      </dgm:prSet>
      <dgm:spPr/>
      <dgm:t>
        <a:bodyPr/>
        <a:lstStyle/>
        <a:p>
          <a:endParaRPr lang="ru-RU"/>
        </a:p>
      </dgm:t>
    </dgm:pt>
    <dgm:pt modelId="{2FA53162-AFE9-42BF-AE50-708B1970C759}" type="pres">
      <dgm:prSet presAssocID="{3408890B-A85E-42DE-ABA6-0A8067485A3E}" presName="ThreeNodes_3" presStyleLbl="node1" presStyleIdx="2" presStyleCnt="3">
        <dgm:presLayoutVars>
          <dgm:bulletEnabled val="1"/>
        </dgm:presLayoutVars>
      </dgm:prSet>
      <dgm:spPr/>
      <dgm:t>
        <a:bodyPr/>
        <a:lstStyle/>
        <a:p>
          <a:endParaRPr lang="ru-RU"/>
        </a:p>
      </dgm:t>
    </dgm:pt>
    <dgm:pt modelId="{9CFB3F69-7FB1-4FB0-A67C-D967A8463062}" type="pres">
      <dgm:prSet presAssocID="{3408890B-A85E-42DE-ABA6-0A8067485A3E}" presName="ThreeConn_1-2" presStyleLbl="fgAccFollowNode1" presStyleIdx="0" presStyleCnt="2">
        <dgm:presLayoutVars>
          <dgm:bulletEnabled val="1"/>
        </dgm:presLayoutVars>
      </dgm:prSet>
      <dgm:spPr/>
      <dgm:t>
        <a:bodyPr/>
        <a:lstStyle/>
        <a:p>
          <a:endParaRPr lang="ru-RU"/>
        </a:p>
      </dgm:t>
    </dgm:pt>
    <dgm:pt modelId="{B1C05E03-6A16-4B87-A60A-FF0A1B558D4E}" type="pres">
      <dgm:prSet presAssocID="{3408890B-A85E-42DE-ABA6-0A8067485A3E}" presName="ThreeConn_2-3" presStyleLbl="fgAccFollowNode1" presStyleIdx="1" presStyleCnt="2">
        <dgm:presLayoutVars>
          <dgm:bulletEnabled val="1"/>
        </dgm:presLayoutVars>
      </dgm:prSet>
      <dgm:spPr/>
      <dgm:t>
        <a:bodyPr/>
        <a:lstStyle/>
        <a:p>
          <a:endParaRPr lang="ru-RU"/>
        </a:p>
      </dgm:t>
    </dgm:pt>
    <dgm:pt modelId="{409EF6E7-3EF9-428B-80AF-91E029818399}" type="pres">
      <dgm:prSet presAssocID="{3408890B-A85E-42DE-ABA6-0A8067485A3E}" presName="ThreeNodes_1_text" presStyleLbl="node1" presStyleIdx="2" presStyleCnt="3">
        <dgm:presLayoutVars>
          <dgm:bulletEnabled val="1"/>
        </dgm:presLayoutVars>
      </dgm:prSet>
      <dgm:spPr/>
      <dgm:t>
        <a:bodyPr/>
        <a:lstStyle/>
        <a:p>
          <a:endParaRPr lang="ru-RU"/>
        </a:p>
      </dgm:t>
    </dgm:pt>
    <dgm:pt modelId="{F7B218E4-C502-44BA-B6A9-292EBE356550}" type="pres">
      <dgm:prSet presAssocID="{3408890B-A85E-42DE-ABA6-0A8067485A3E}" presName="ThreeNodes_2_text" presStyleLbl="node1" presStyleIdx="2" presStyleCnt="3">
        <dgm:presLayoutVars>
          <dgm:bulletEnabled val="1"/>
        </dgm:presLayoutVars>
      </dgm:prSet>
      <dgm:spPr/>
      <dgm:t>
        <a:bodyPr/>
        <a:lstStyle/>
        <a:p>
          <a:endParaRPr lang="ru-RU"/>
        </a:p>
      </dgm:t>
    </dgm:pt>
    <dgm:pt modelId="{67F16A01-84FA-4CE6-8F2D-B55092BF6D71}" type="pres">
      <dgm:prSet presAssocID="{3408890B-A85E-42DE-ABA6-0A8067485A3E}" presName="ThreeNodes_3_text" presStyleLbl="node1" presStyleIdx="2" presStyleCnt="3">
        <dgm:presLayoutVars>
          <dgm:bulletEnabled val="1"/>
        </dgm:presLayoutVars>
      </dgm:prSet>
      <dgm:spPr/>
      <dgm:t>
        <a:bodyPr/>
        <a:lstStyle/>
        <a:p>
          <a:endParaRPr lang="ru-RU"/>
        </a:p>
      </dgm:t>
    </dgm:pt>
  </dgm:ptLst>
  <dgm:cxnLst>
    <dgm:cxn modelId="{0CED7633-FFB3-4F1A-8816-7B8EC0F756FC}" type="presOf" srcId="{0FC3E33B-7DC2-4F53-B80C-235E314A394E}" destId="{B1C05E03-6A16-4B87-A60A-FF0A1B558D4E}" srcOrd="0" destOrd="0" presId="urn:microsoft.com/office/officeart/2005/8/layout/vProcess5"/>
    <dgm:cxn modelId="{44FD2872-19F3-4A53-BEDF-E925CD9F646A}" type="presOf" srcId="{27B6476F-A067-49A1-A7A2-86FA3785F102}" destId="{85C83286-5422-4447-A375-F3175DCB2CC2}" srcOrd="0" destOrd="0" presId="urn:microsoft.com/office/officeart/2005/8/layout/vProcess5"/>
    <dgm:cxn modelId="{7011F16B-9F2A-4DB2-9D2D-BC41C6232AA3}" srcId="{3408890B-A85E-42DE-ABA6-0A8067485A3E}" destId="{E72E9BE9-04BD-46C6-ABEB-7749864934DE}" srcOrd="0" destOrd="0" parTransId="{847D592C-DF84-4402-891B-6C55FBADEAC9}" sibTransId="{7D6E8154-6D94-4159-8260-3E410E61402A}"/>
    <dgm:cxn modelId="{17CCB6C3-E789-4784-8796-3E91DE86E4F0}" type="presOf" srcId="{27B6476F-A067-49A1-A7A2-86FA3785F102}" destId="{F7B218E4-C502-44BA-B6A9-292EBE356550}" srcOrd="1" destOrd="0" presId="urn:microsoft.com/office/officeart/2005/8/layout/vProcess5"/>
    <dgm:cxn modelId="{5726AEA3-B6E0-43E1-94D8-73AA0F0D0583}" type="presOf" srcId="{E72E9BE9-04BD-46C6-ABEB-7749864934DE}" destId="{409EF6E7-3EF9-428B-80AF-91E029818399}" srcOrd="1" destOrd="0" presId="urn:microsoft.com/office/officeart/2005/8/layout/vProcess5"/>
    <dgm:cxn modelId="{8DFD142B-8F6F-49C0-B0FD-D87DC268311A}" type="presOf" srcId="{DDBD80BA-BC8A-47B6-9BA7-6FDC283C1EED}" destId="{67F16A01-84FA-4CE6-8F2D-B55092BF6D71}" srcOrd="1" destOrd="0" presId="urn:microsoft.com/office/officeart/2005/8/layout/vProcess5"/>
    <dgm:cxn modelId="{8F502234-43A5-4210-AF4B-A7DA6723F9A2}" srcId="{3408890B-A85E-42DE-ABA6-0A8067485A3E}" destId="{27B6476F-A067-49A1-A7A2-86FA3785F102}" srcOrd="1" destOrd="0" parTransId="{52040383-70F3-4FAA-99EF-AA51F1DA7350}" sibTransId="{0FC3E33B-7DC2-4F53-B80C-235E314A394E}"/>
    <dgm:cxn modelId="{28A00366-EEB7-4103-8D56-861924F80257}" type="presOf" srcId="{3408890B-A85E-42DE-ABA6-0A8067485A3E}" destId="{CE3E7752-4DD1-4554-B6B3-913FCD9A97C6}" srcOrd="0" destOrd="0" presId="urn:microsoft.com/office/officeart/2005/8/layout/vProcess5"/>
    <dgm:cxn modelId="{D9DB47F1-AA2F-4E5D-B6B5-0B8228E460C5}" type="presOf" srcId="{DDBD80BA-BC8A-47B6-9BA7-6FDC283C1EED}" destId="{2FA53162-AFE9-42BF-AE50-708B1970C759}" srcOrd="0" destOrd="0" presId="urn:microsoft.com/office/officeart/2005/8/layout/vProcess5"/>
    <dgm:cxn modelId="{96B94878-BC3C-4781-816F-77914DDAF09E}" type="presOf" srcId="{7D6E8154-6D94-4159-8260-3E410E61402A}" destId="{9CFB3F69-7FB1-4FB0-A67C-D967A8463062}" srcOrd="0" destOrd="0" presId="urn:microsoft.com/office/officeart/2005/8/layout/vProcess5"/>
    <dgm:cxn modelId="{FB2D3AE2-03D0-4F57-9717-3AE557CE1351}" type="presOf" srcId="{E72E9BE9-04BD-46C6-ABEB-7749864934DE}" destId="{F5F8F201-7C3D-4F6F-822A-8CB3ED926D5D}" srcOrd="0" destOrd="0" presId="urn:microsoft.com/office/officeart/2005/8/layout/vProcess5"/>
    <dgm:cxn modelId="{48F88F20-022F-4466-BE4A-070845C14B96}" srcId="{3408890B-A85E-42DE-ABA6-0A8067485A3E}" destId="{DDBD80BA-BC8A-47B6-9BA7-6FDC283C1EED}" srcOrd="2" destOrd="0" parTransId="{4E16470B-1AB8-4068-9F35-BD01BE855239}" sibTransId="{73E2C17A-BD34-4AF5-94D2-1BBDAB10FC60}"/>
    <dgm:cxn modelId="{C1046F79-D5F1-4A12-A86D-D58868FEE492}" type="presParOf" srcId="{CE3E7752-4DD1-4554-B6B3-913FCD9A97C6}" destId="{B77A2B20-F76F-48B0-A666-0C3F18FCE95A}" srcOrd="0" destOrd="0" presId="urn:microsoft.com/office/officeart/2005/8/layout/vProcess5"/>
    <dgm:cxn modelId="{5D4CB1BB-2075-42C7-A4EA-92AAC0E675F8}" type="presParOf" srcId="{CE3E7752-4DD1-4554-B6B3-913FCD9A97C6}" destId="{F5F8F201-7C3D-4F6F-822A-8CB3ED926D5D}" srcOrd="1" destOrd="0" presId="urn:microsoft.com/office/officeart/2005/8/layout/vProcess5"/>
    <dgm:cxn modelId="{0D3BD5A9-55B2-4429-BD4A-A27B5DE09243}" type="presParOf" srcId="{CE3E7752-4DD1-4554-B6B3-913FCD9A97C6}" destId="{85C83286-5422-4447-A375-F3175DCB2CC2}" srcOrd="2" destOrd="0" presId="urn:microsoft.com/office/officeart/2005/8/layout/vProcess5"/>
    <dgm:cxn modelId="{48D1FB59-AD79-46A0-92E1-BA23FBC6C840}" type="presParOf" srcId="{CE3E7752-4DD1-4554-B6B3-913FCD9A97C6}" destId="{2FA53162-AFE9-42BF-AE50-708B1970C759}" srcOrd="3" destOrd="0" presId="urn:microsoft.com/office/officeart/2005/8/layout/vProcess5"/>
    <dgm:cxn modelId="{6A231450-B5C2-4237-BA1F-695BAEB5FE06}" type="presParOf" srcId="{CE3E7752-4DD1-4554-B6B3-913FCD9A97C6}" destId="{9CFB3F69-7FB1-4FB0-A67C-D967A8463062}" srcOrd="4" destOrd="0" presId="urn:microsoft.com/office/officeart/2005/8/layout/vProcess5"/>
    <dgm:cxn modelId="{FD6FA670-74C1-4A10-8A63-0019C3359576}" type="presParOf" srcId="{CE3E7752-4DD1-4554-B6B3-913FCD9A97C6}" destId="{B1C05E03-6A16-4B87-A60A-FF0A1B558D4E}" srcOrd="5" destOrd="0" presId="urn:microsoft.com/office/officeart/2005/8/layout/vProcess5"/>
    <dgm:cxn modelId="{7841A8F7-9BBC-44FB-9AC9-F939596E0457}" type="presParOf" srcId="{CE3E7752-4DD1-4554-B6B3-913FCD9A97C6}" destId="{409EF6E7-3EF9-428B-80AF-91E029818399}" srcOrd="6" destOrd="0" presId="urn:microsoft.com/office/officeart/2005/8/layout/vProcess5"/>
    <dgm:cxn modelId="{1020FDD4-A848-46B4-8345-0DBD862B3E57}" type="presParOf" srcId="{CE3E7752-4DD1-4554-B6B3-913FCD9A97C6}" destId="{F7B218E4-C502-44BA-B6A9-292EBE356550}" srcOrd="7" destOrd="0" presId="urn:microsoft.com/office/officeart/2005/8/layout/vProcess5"/>
    <dgm:cxn modelId="{6FA5A120-1C6C-471D-89C5-A58C0E0CE4A4}" type="presParOf" srcId="{CE3E7752-4DD1-4554-B6B3-913FCD9A97C6}" destId="{67F16A01-84FA-4CE6-8F2D-B55092BF6D71}" srcOrd="8" destOrd="0" presId="urn:microsoft.com/office/officeart/2005/8/layout/vProcess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8F201-7C3D-4F6F-822A-8CB3ED926D5D}">
      <dsp:nvSpPr>
        <dsp:cNvPr id="0" name=""/>
        <dsp:cNvSpPr/>
      </dsp:nvSpPr>
      <dsp:spPr>
        <a:xfrm>
          <a:off x="0" y="0"/>
          <a:ext cx="7589643" cy="1598577"/>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700" b="1" kern="1200" dirty="0" smtClean="0"/>
            <a:t>ПОВЫШЕНИЕ УРОВНЯ ЗАЩИТЫ РАБОТНИКОВ ПУТЕМ ЗАКРЕПЛЕНИЯ МИНИМАЛЬНЫХ ОБЪЕМОВ ГАРАНТИЙ И КОМПЕНСАЦИЙ В ТРУДОВОМ КОДЕКСЕ РОССИЙСКОЙ ФЕДЕРАЦИИ</a:t>
          </a:r>
          <a:endParaRPr lang="ru-RU" sz="1700" kern="1200" dirty="0" smtClean="0"/>
        </a:p>
        <a:p>
          <a:pPr lvl="0" algn="l">
            <a:spcBef>
              <a:spcPct val="0"/>
            </a:spcBef>
          </a:pPr>
          <a:endParaRPr lang="ru-RU" sz="1700" kern="1200" dirty="0"/>
        </a:p>
      </dsp:txBody>
      <dsp:txXfrm>
        <a:off x="46821" y="46821"/>
        <a:ext cx="5864652" cy="1504935"/>
      </dsp:txXfrm>
    </dsp:sp>
    <dsp:sp modelId="{85C83286-5422-4447-A375-F3175DCB2CC2}">
      <dsp:nvSpPr>
        <dsp:cNvPr id="0" name=""/>
        <dsp:cNvSpPr/>
      </dsp:nvSpPr>
      <dsp:spPr>
        <a:xfrm>
          <a:off x="669674" y="1865007"/>
          <a:ext cx="7589643" cy="1598577"/>
        </a:xfrm>
        <a:prstGeom prst="roundRect">
          <a:avLst>
            <a:gd name="adj" fmla="val 10000"/>
          </a:avLst>
        </a:prstGeom>
        <a:solidFill>
          <a:schemeClr val="accent1">
            <a:shade val="50000"/>
            <a:hueOff val="11637"/>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kern="1200" baseline="0" dirty="0" smtClean="0">
              <a:solidFill>
                <a:schemeClr val="tx1"/>
              </a:solidFill>
            </a:rPr>
            <a:t>ПОВЫШЕНИЕ УРОВНЯ ЗАЩИТЫ ПРАВ РАБОТНИКОВ ЗА СЧЕТ </a:t>
          </a:r>
          <a:r>
            <a:rPr lang="ru-RU" sz="1700" b="1" kern="1200" baseline="0" dirty="0" smtClean="0">
              <a:solidFill>
                <a:schemeClr val="tx1"/>
              </a:solidFill>
              <a:effectLst>
                <a:outerShdw blurRad="38100" dist="38100" dir="2700000" algn="tl">
                  <a:srgbClr val="000000">
                    <a:alpha val="43137"/>
                  </a:srgbClr>
                </a:outerShdw>
              </a:effectLst>
            </a:rPr>
            <a:t>АКТИВИЗАЦИИ</a:t>
          </a:r>
          <a:r>
            <a:rPr lang="ru-RU" sz="1700" b="1" kern="1200" baseline="0" dirty="0" smtClean="0">
              <a:solidFill>
                <a:schemeClr val="tx1"/>
              </a:solidFill>
            </a:rPr>
            <a:t> ДЕЯТЕЛЬНОСТИ СОЦИАЛЬНЫХ ПАРТНЕРОВ В РАМКАХ ОТРАСЛЕВЫХ И КОЛЛЕКТИВНЫХ ПЕРЕГОВОРОВ</a:t>
          </a:r>
        </a:p>
      </dsp:txBody>
      <dsp:txXfrm>
        <a:off x="716495" y="1911828"/>
        <a:ext cx="5787251" cy="1504935"/>
      </dsp:txXfrm>
    </dsp:sp>
    <dsp:sp modelId="{2FA53162-AFE9-42BF-AE50-708B1970C759}">
      <dsp:nvSpPr>
        <dsp:cNvPr id="0" name=""/>
        <dsp:cNvSpPr/>
      </dsp:nvSpPr>
      <dsp:spPr>
        <a:xfrm>
          <a:off x="1339348" y="3730014"/>
          <a:ext cx="7589643" cy="1598577"/>
        </a:xfrm>
        <a:prstGeom prst="roundRect">
          <a:avLst>
            <a:gd name="adj" fmla="val 10000"/>
          </a:avLst>
        </a:prstGeom>
        <a:solidFill>
          <a:schemeClr val="accent1">
            <a:shade val="50000"/>
            <a:hueOff val="11637"/>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700" b="1" kern="1200" baseline="0" dirty="0" smtClean="0">
              <a:solidFill>
                <a:schemeClr val="tx1"/>
              </a:solidFill>
            </a:rPr>
            <a:t>ПОПРАВКИ В ТРУДОВОЙ КОДЕКС РОССИЙСКОЙ ФЕДЕРАЦИИ ПРЕДУСМАТРИВАЮТ ВОЗМОЖНОСТЬ ДИФФЕРЕНЦИРОВАННОГО УСТАНОВЛЕНИЯ ПРЕДУСМОТРЕННЫХ ЗАКОНОДАТЕЛЬСТВОМ ГАРАНТИЙ И КОМПЕНСАЦИЙ</a:t>
          </a:r>
          <a:endParaRPr lang="ru-RU" sz="1700" kern="1200" baseline="0" dirty="0" smtClean="0">
            <a:solidFill>
              <a:schemeClr val="tx1"/>
            </a:solidFill>
          </a:endParaRPr>
        </a:p>
      </dsp:txBody>
      <dsp:txXfrm>
        <a:off x="1386169" y="3776835"/>
        <a:ext cx="5787251" cy="1504935"/>
      </dsp:txXfrm>
    </dsp:sp>
    <dsp:sp modelId="{9CFB3F69-7FB1-4FB0-A67C-D967A8463062}">
      <dsp:nvSpPr>
        <dsp:cNvPr id="0" name=""/>
        <dsp:cNvSpPr/>
      </dsp:nvSpPr>
      <dsp:spPr>
        <a:xfrm>
          <a:off x="6550567" y="1212254"/>
          <a:ext cx="1039075" cy="103907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784359" y="1212254"/>
        <a:ext cx="571491" cy="781904"/>
      </dsp:txXfrm>
    </dsp:sp>
    <dsp:sp modelId="{B1C05E03-6A16-4B87-A60A-FF0A1B558D4E}">
      <dsp:nvSpPr>
        <dsp:cNvPr id="0" name=""/>
        <dsp:cNvSpPr/>
      </dsp:nvSpPr>
      <dsp:spPr>
        <a:xfrm>
          <a:off x="7220242" y="3066604"/>
          <a:ext cx="1039075" cy="1039075"/>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454034" y="3066604"/>
        <a:ext cx="571491" cy="7819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spcBef>
                <a:spcPct val="35000"/>
              </a:spcBef>
              <a:defRPr sz="1200">
                <a:latin typeface="Arial" pitchFamily="34" charset="0"/>
              </a:defRPr>
            </a:lvl1pPr>
          </a:lstStyle>
          <a:p>
            <a:pPr>
              <a:defRPr/>
            </a:pPr>
            <a:endParaRPr lang="ru-RU"/>
          </a:p>
        </p:txBody>
      </p:sp>
      <p:sp>
        <p:nvSpPr>
          <p:cNvPr id="3" name="Дата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hangingPunct="1">
              <a:spcBef>
                <a:spcPct val="35000"/>
              </a:spcBef>
              <a:defRPr sz="1200">
                <a:latin typeface="Arial" pitchFamily="34" charset="0"/>
              </a:defRPr>
            </a:lvl1pPr>
          </a:lstStyle>
          <a:p>
            <a:pPr>
              <a:defRPr/>
            </a:pPr>
            <a:fld id="{0ACB2ED2-2C49-4BE7-BB05-7BA9231CA864}" type="datetimeFigureOut">
              <a:rPr lang="ru-RU"/>
              <a:pPr>
                <a:defRPr/>
              </a:pPr>
              <a:t>28.10.2022</a:t>
            </a:fld>
            <a:endParaRPr lang="ru-RU"/>
          </a:p>
        </p:txBody>
      </p:sp>
      <p:sp>
        <p:nvSpPr>
          <p:cNvPr id="4" name="Нижний колонтитул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spcBef>
                <a:spcPct val="35000"/>
              </a:spcBef>
              <a:defRPr sz="1200">
                <a:latin typeface="Arial" pitchFamily="34" charset="0"/>
              </a:defRPr>
            </a:lvl1pPr>
          </a:lstStyle>
          <a:p>
            <a:pPr>
              <a:defRPr/>
            </a:pPr>
            <a:endParaRPr lang="ru-RU"/>
          </a:p>
        </p:txBody>
      </p:sp>
      <p:sp>
        <p:nvSpPr>
          <p:cNvPr id="5" name="Номер слайда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spcBef>
                <a:spcPct val="35000"/>
              </a:spcBef>
              <a:defRPr sz="1200"/>
            </a:lvl1pPr>
          </a:lstStyle>
          <a:p>
            <a:fld id="{DD7C4D62-A0D7-4B56-83A7-337FEC0E49AD}" type="slidenum">
              <a:rPr lang="ru-RU" altLang="ru-RU"/>
              <a:pPr/>
              <a:t>‹#›</a:t>
            </a:fld>
            <a:endParaRPr lang="ru-RU" altLang="ru-RU"/>
          </a:p>
        </p:txBody>
      </p:sp>
    </p:spTree>
    <p:extLst>
      <p:ext uri="{BB962C8B-B14F-4D97-AF65-F5344CB8AC3E}">
        <p14:creationId xmlns:p14="http://schemas.microsoft.com/office/powerpoint/2010/main" val="220915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b="0" i="0">
                <a:solidFill>
                  <a:schemeClr val="tx1"/>
                </a:solidFill>
                <a:latin typeface="Arial" charset="0"/>
              </a:defRPr>
            </a:lvl1pPr>
          </a:lstStyle>
          <a:p>
            <a:pPr>
              <a:defRPr/>
            </a:pPr>
            <a:endParaRPr lang="ru-RU"/>
          </a:p>
        </p:txBody>
      </p:sp>
      <p:sp>
        <p:nvSpPr>
          <p:cNvPr id="2048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b="0" i="0">
                <a:solidFill>
                  <a:schemeClr val="tx1"/>
                </a:solidFill>
                <a:latin typeface="Arial" charset="0"/>
              </a:defRPr>
            </a:lvl1pPr>
          </a:lstStyle>
          <a:p>
            <a:pPr>
              <a:defRPr/>
            </a:pPr>
            <a:endParaRPr lang="ru-RU"/>
          </a:p>
        </p:txBody>
      </p:sp>
      <p:sp>
        <p:nvSpPr>
          <p:cNvPr id="2052"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048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b="0" i="0">
                <a:solidFill>
                  <a:schemeClr val="tx1"/>
                </a:solidFill>
                <a:latin typeface="Arial" charset="0"/>
              </a:defRPr>
            </a:lvl1pPr>
          </a:lstStyle>
          <a:p>
            <a:pPr>
              <a:defRPr/>
            </a:pPr>
            <a:endParaRPr lang="ru-RU"/>
          </a:p>
        </p:txBody>
      </p:sp>
      <p:sp>
        <p:nvSpPr>
          <p:cNvPr id="2048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i="0">
                <a:solidFill>
                  <a:schemeClr val="tx1"/>
                </a:solidFill>
              </a:defRPr>
            </a:lvl1pPr>
          </a:lstStyle>
          <a:p>
            <a:fld id="{E2520907-74D8-4416-85A1-DD451312B97D}" type="slidenum">
              <a:rPr lang="ru-RU" altLang="ru-RU"/>
              <a:pPr/>
              <a:t>‹#›</a:t>
            </a:fld>
            <a:endParaRPr lang="ru-RU" altLang="ru-RU"/>
          </a:p>
        </p:txBody>
      </p:sp>
    </p:spTree>
    <p:extLst>
      <p:ext uri="{BB962C8B-B14F-4D97-AF65-F5344CB8AC3E}">
        <p14:creationId xmlns:p14="http://schemas.microsoft.com/office/powerpoint/2010/main" val="29790554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9B887A9-9B1F-4AD5-9727-10219420BB53}" type="slidenum">
              <a:rPr lang="ru-RU" altLang="ru-RU" b="0" i="0"/>
              <a:pPr algn="r" eaLnBrk="1" hangingPunct="1">
                <a:spcBef>
                  <a:spcPct val="0"/>
                </a:spcBef>
              </a:pPr>
              <a:t>1</a:t>
            </a:fld>
            <a:endParaRPr lang="ru-RU" altLang="ru-RU" b="0" i="0"/>
          </a:p>
        </p:txBody>
      </p:sp>
      <p:sp>
        <p:nvSpPr>
          <p:cNvPr id="5123"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87DAABD-1BF9-41E1-9F0E-60A1F976CBAA}" type="slidenum">
              <a:rPr lang="ru-RU" altLang="ru-RU" b="0" i="0"/>
              <a:pPr algn="r" eaLnBrk="1" hangingPunct="1">
                <a:spcBef>
                  <a:spcPct val="0"/>
                </a:spcBef>
              </a:pPr>
              <a:t>1</a:t>
            </a:fld>
            <a:endParaRPr lang="ru-RU" altLang="ru-RU" b="0" i="0"/>
          </a:p>
        </p:txBody>
      </p:sp>
      <p:sp>
        <p:nvSpPr>
          <p:cNvPr id="5124" name="Rectangle 1026"/>
          <p:cNvSpPr>
            <a:spLocks noRot="1" noChangeArrowheads="1" noTextEdit="1"/>
          </p:cNvSpPr>
          <p:nvPr>
            <p:ph type="sldImg"/>
          </p:nvPr>
        </p:nvSpPr>
        <p:spPr>
          <a:ln/>
        </p:spPr>
      </p:sp>
      <p:sp>
        <p:nvSpPr>
          <p:cNvPr id="5125"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64D0A06-7800-43D1-917B-017CFF9CC8BB}" type="slidenum">
              <a:rPr lang="ru-RU" altLang="ru-RU" b="0" i="0"/>
              <a:pPr algn="r" eaLnBrk="1" hangingPunct="1">
                <a:spcBef>
                  <a:spcPct val="0"/>
                </a:spcBef>
              </a:pPr>
              <a:t>17</a:t>
            </a:fld>
            <a:endParaRPr lang="ru-RU" altLang="ru-RU" b="0" i="0"/>
          </a:p>
        </p:txBody>
      </p:sp>
      <p:sp>
        <p:nvSpPr>
          <p:cNvPr id="30723"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3BE180D-0900-4C14-968B-5135640BFDFC}" type="slidenum">
              <a:rPr lang="ru-RU" altLang="ru-RU" b="0" i="0"/>
              <a:pPr algn="r" eaLnBrk="1" hangingPunct="1">
                <a:spcBef>
                  <a:spcPct val="0"/>
                </a:spcBef>
              </a:pPr>
              <a:t>17</a:t>
            </a:fld>
            <a:endParaRPr lang="ru-RU" altLang="ru-RU" b="0" i="0"/>
          </a:p>
        </p:txBody>
      </p:sp>
      <p:sp>
        <p:nvSpPr>
          <p:cNvPr id="30724" name="Rectangle 1026"/>
          <p:cNvSpPr>
            <a:spLocks noRot="1" noChangeArrowheads="1" noTextEdit="1"/>
          </p:cNvSpPr>
          <p:nvPr>
            <p:ph type="sldImg"/>
          </p:nvPr>
        </p:nvSpPr>
        <p:spPr>
          <a:ln/>
        </p:spPr>
      </p:sp>
      <p:sp>
        <p:nvSpPr>
          <p:cNvPr id="30725"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5CD68BC-D9C0-47BE-89EC-DA725ADCA275}" type="slidenum">
              <a:rPr lang="ru-RU" altLang="ru-RU" b="0" i="0"/>
              <a:pPr algn="r" eaLnBrk="1" hangingPunct="1">
                <a:spcBef>
                  <a:spcPct val="0"/>
                </a:spcBef>
              </a:pPr>
              <a:t>18</a:t>
            </a:fld>
            <a:endParaRPr lang="ru-RU" altLang="ru-RU" b="0" i="0"/>
          </a:p>
        </p:txBody>
      </p:sp>
      <p:sp>
        <p:nvSpPr>
          <p:cNvPr id="32771"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CAC5E52-7ECF-4FEC-81BE-AA22F004A36C}" type="slidenum">
              <a:rPr lang="ru-RU" altLang="ru-RU" b="0" i="0"/>
              <a:pPr algn="r" eaLnBrk="1" hangingPunct="1">
                <a:spcBef>
                  <a:spcPct val="0"/>
                </a:spcBef>
              </a:pPr>
              <a:t>18</a:t>
            </a:fld>
            <a:endParaRPr lang="ru-RU" altLang="ru-RU" b="0" i="0"/>
          </a:p>
        </p:txBody>
      </p:sp>
      <p:sp>
        <p:nvSpPr>
          <p:cNvPr id="32772" name="Rectangle 1026"/>
          <p:cNvSpPr>
            <a:spLocks noRot="1" noChangeArrowheads="1" noTextEdit="1"/>
          </p:cNvSpPr>
          <p:nvPr>
            <p:ph type="sldImg"/>
          </p:nvPr>
        </p:nvSpPr>
        <p:spPr>
          <a:ln/>
        </p:spPr>
      </p:sp>
      <p:sp>
        <p:nvSpPr>
          <p:cNvPr id="32773"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
        <p:nvSpPr>
          <p:cNvPr id="348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41BF6142-1AB5-4836-B5F7-629BA4BCFDC0}" type="slidenum">
              <a:rPr lang="ru-RU" altLang="ru-RU">
                <a:cs typeface="Arial" pitchFamily="34" charset="0"/>
              </a:rPr>
              <a:pPr>
                <a:spcBef>
                  <a:spcPct val="0"/>
                </a:spcBef>
              </a:pPr>
              <a:t>19</a:t>
            </a:fld>
            <a:endParaRPr lang="ru-RU" altLang="ru-RU">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E6993E8A-F78A-41AC-9646-C3F6E3801212}" type="slidenum">
              <a:rPr lang="ru-RU" altLang="ru-RU" b="0" i="0"/>
              <a:pPr algn="r" eaLnBrk="1" hangingPunct="1">
                <a:spcBef>
                  <a:spcPct val="0"/>
                </a:spcBef>
              </a:pPr>
              <a:t>20</a:t>
            </a:fld>
            <a:endParaRPr lang="ru-RU" altLang="ru-RU" b="0" i="0"/>
          </a:p>
        </p:txBody>
      </p:sp>
      <p:sp>
        <p:nvSpPr>
          <p:cNvPr id="36867"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25D9388-4914-46AC-B749-DD6E387DE7D8}" type="slidenum">
              <a:rPr lang="ru-RU" altLang="ru-RU" b="0" i="0"/>
              <a:pPr algn="r" eaLnBrk="1" hangingPunct="1">
                <a:spcBef>
                  <a:spcPct val="0"/>
                </a:spcBef>
              </a:pPr>
              <a:t>20</a:t>
            </a:fld>
            <a:endParaRPr lang="ru-RU" altLang="ru-RU" b="0" i="0"/>
          </a:p>
        </p:txBody>
      </p:sp>
      <p:sp>
        <p:nvSpPr>
          <p:cNvPr id="36868" name="Rectangle 1026"/>
          <p:cNvSpPr>
            <a:spLocks noRot="1" noChangeArrowheads="1" noTextEdit="1"/>
          </p:cNvSpPr>
          <p:nvPr>
            <p:ph type="sldImg"/>
          </p:nvPr>
        </p:nvSpPr>
        <p:spPr>
          <a:ln/>
        </p:spPr>
      </p:sp>
      <p:sp>
        <p:nvSpPr>
          <p:cNvPr id="36869"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8ED4645-DB53-4FA9-BFD8-73678081DC45}" type="slidenum">
              <a:rPr lang="ru-RU" altLang="ru-RU" b="0" i="0"/>
              <a:pPr algn="r" eaLnBrk="1" hangingPunct="1">
                <a:spcBef>
                  <a:spcPct val="0"/>
                </a:spcBef>
              </a:pPr>
              <a:t>21</a:t>
            </a:fld>
            <a:endParaRPr lang="ru-RU" altLang="ru-RU" b="0" i="0"/>
          </a:p>
        </p:txBody>
      </p:sp>
      <p:sp>
        <p:nvSpPr>
          <p:cNvPr id="38915"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DC3288B-77D1-4E58-BC25-CDAA424ED8D0}" type="slidenum">
              <a:rPr lang="ru-RU" altLang="ru-RU" b="0" i="0"/>
              <a:pPr algn="r" eaLnBrk="1" hangingPunct="1">
                <a:spcBef>
                  <a:spcPct val="0"/>
                </a:spcBef>
              </a:pPr>
              <a:t>21</a:t>
            </a:fld>
            <a:endParaRPr lang="ru-RU" altLang="ru-RU" b="0" i="0"/>
          </a:p>
        </p:txBody>
      </p:sp>
      <p:sp>
        <p:nvSpPr>
          <p:cNvPr id="38916" name="Rectangle 1026"/>
          <p:cNvSpPr>
            <a:spLocks noRot="1" noChangeArrowheads="1" noTextEdit="1"/>
          </p:cNvSpPr>
          <p:nvPr>
            <p:ph type="sldImg"/>
          </p:nvPr>
        </p:nvSpPr>
        <p:spPr>
          <a:ln/>
        </p:spPr>
      </p:sp>
      <p:sp>
        <p:nvSpPr>
          <p:cNvPr id="38917"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79DC9DB-B6BF-4A89-88EB-53080C1116F3}" type="slidenum">
              <a:rPr lang="ru-RU" altLang="ru-RU" b="0" i="0"/>
              <a:pPr algn="r" eaLnBrk="1" hangingPunct="1">
                <a:spcBef>
                  <a:spcPct val="0"/>
                </a:spcBef>
              </a:pPr>
              <a:t>22</a:t>
            </a:fld>
            <a:endParaRPr lang="ru-RU" altLang="ru-RU" b="0" i="0"/>
          </a:p>
        </p:txBody>
      </p:sp>
      <p:sp>
        <p:nvSpPr>
          <p:cNvPr id="40963"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0914A26-DB60-4606-922B-28CEDAD3BBC6}" type="slidenum">
              <a:rPr lang="ru-RU" altLang="ru-RU" b="0" i="0"/>
              <a:pPr algn="r" eaLnBrk="1" hangingPunct="1">
                <a:spcBef>
                  <a:spcPct val="0"/>
                </a:spcBef>
              </a:pPr>
              <a:t>22</a:t>
            </a:fld>
            <a:endParaRPr lang="ru-RU" altLang="ru-RU" b="0" i="0"/>
          </a:p>
        </p:txBody>
      </p:sp>
      <p:sp>
        <p:nvSpPr>
          <p:cNvPr id="40964" name="Rectangle 1026"/>
          <p:cNvSpPr>
            <a:spLocks noRot="1" noChangeArrowheads="1" noTextEdit="1"/>
          </p:cNvSpPr>
          <p:nvPr>
            <p:ph type="sldImg"/>
          </p:nvPr>
        </p:nvSpPr>
        <p:spPr>
          <a:ln/>
        </p:spPr>
      </p:sp>
      <p:sp>
        <p:nvSpPr>
          <p:cNvPr id="40965"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ln/>
        </p:spPr>
      </p:sp>
      <p:sp>
        <p:nvSpPr>
          <p:cNvPr id="430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
        <p:nvSpPr>
          <p:cNvPr id="430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D55EFCC-0893-4FA7-949C-BB6A4102458D}" type="slidenum">
              <a:rPr lang="ru-RU" altLang="ru-RU">
                <a:cs typeface="Arial" pitchFamily="34" charset="0"/>
              </a:rPr>
              <a:pPr>
                <a:spcBef>
                  <a:spcPct val="0"/>
                </a:spcBef>
              </a:pPr>
              <a:t>23</a:t>
            </a:fld>
            <a:endParaRPr lang="ru-RU" altLang="ru-RU">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
        <p:nvSpPr>
          <p:cNvPr id="450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D92EB287-5C03-43B2-B109-AC8E1EBAD286}" type="slidenum">
              <a:rPr lang="ru-RU" altLang="ru-RU"/>
              <a:pPr>
                <a:spcBef>
                  <a:spcPct val="0"/>
                </a:spcBef>
              </a:pPr>
              <a:t>24</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ACD6F46-23AD-445F-AB0C-AD9E6D322755}" type="slidenum">
              <a:rPr lang="ru-RU" altLang="ru-RU" b="0" i="0"/>
              <a:pPr algn="r" eaLnBrk="1" hangingPunct="1">
                <a:spcBef>
                  <a:spcPct val="0"/>
                </a:spcBef>
              </a:pPr>
              <a:t>25</a:t>
            </a:fld>
            <a:endParaRPr lang="ru-RU" altLang="ru-RU" b="0" i="0"/>
          </a:p>
        </p:txBody>
      </p:sp>
      <p:sp>
        <p:nvSpPr>
          <p:cNvPr id="47107"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2928C9D-C4AE-4EC4-AC69-58F77BF46C3B}" type="slidenum">
              <a:rPr lang="ru-RU" altLang="ru-RU" b="0" i="0"/>
              <a:pPr algn="r" eaLnBrk="1" hangingPunct="1">
                <a:spcBef>
                  <a:spcPct val="0"/>
                </a:spcBef>
              </a:pPr>
              <a:t>25</a:t>
            </a:fld>
            <a:endParaRPr lang="ru-RU" altLang="ru-RU" b="0" i="0"/>
          </a:p>
        </p:txBody>
      </p:sp>
      <p:sp>
        <p:nvSpPr>
          <p:cNvPr id="47108" name="Rectangle 1026"/>
          <p:cNvSpPr>
            <a:spLocks noRot="1" noChangeArrowheads="1" noTextEdit="1"/>
          </p:cNvSpPr>
          <p:nvPr>
            <p:ph type="sldImg"/>
          </p:nvPr>
        </p:nvSpPr>
        <p:spPr>
          <a:ln/>
        </p:spPr>
      </p:sp>
      <p:sp>
        <p:nvSpPr>
          <p:cNvPr id="47109"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8F31EEE-4622-4F29-A00D-19533FE242F0}" type="slidenum">
              <a:rPr lang="ru-RU" altLang="ru-RU" b="0" i="0"/>
              <a:pPr algn="r" eaLnBrk="1" hangingPunct="1">
                <a:spcBef>
                  <a:spcPct val="0"/>
                </a:spcBef>
              </a:pPr>
              <a:t>32</a:t>
            </a:fld>
            <a:endParaRPr lang="ru-RU" altLang="ru-RU" b="0" i="0"/>
          </a:p>
        </p:txBody>
      </p:sp>
      <p:sp>
        <p:nvSpPr>
          <p:cNvPr id="55299"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1E3E146-3F13-459A-8952-E240AE7D4BB5}" type="slidenum">
              <a:rPr lang="ru-RU" altLang="ru-RU" b="0" i="0"/>
              <a:pPr algn="r" eaLnBrk="1" hangingPunct="1">
                <a:spcBef>
                  <a:spcPct val="0"/>
                </a:spcBef>
              </a:pPr>
              <a:t>32</a:t>
            </a:fld>
            <a:endParaRPr lang="ru-RU" altLang="ru-RU" b="0" i="0"/>
          </a:p>
        </p:txBody>
      </p:sp>
      <p:sp>
        <p:nvSpPr>
          <p:cNvPr id="55300" name="Rectangle 1026"/>
          <p:cNvSpPr>
            <a:spLocks noRot="1" noChangeArrowheads="1" noTextEdit="1"/>
          </p:cNvSpPr>
          <p:nvPr>
            <p:ph type="sldImg"/>
          </p:nvPr>
        </p:nvSpPr>
        <p:spPr>
          <a:ln/>
        </p:spPr>
      </p:sp>
      <p:sp>
        <p:nvSpPr>
          <p:cNvPr id="55301"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b="1" i="1">
                <a:solidFill>
                  <a:srgbClr val="F9C04D"/>
                </a:solidFill>
                <a:latin typeface="Arial" pitchFamily="34" charset="0"/>
              </a:defRPr>
            </a:lvl1pPr>
            <a:lvl2pPr marL="742950" indent="-285750">
              <a:spcBef>
                <a:spcPct val="35000"/>
              </a:spcBef>
              <a:defRPr sz="2800" b="1" i="1">
                <a:solidFill>
                  <a:srgbClr val="F9C04D"/>
                </a:solidFill>
                <a:latin typeface="Arial" pitchFamily="34" charset="0"/>
              </a:defRPr>
            </a:lvl2pPr>
            <a:lvl3pPr marL="1143000" indent="-228600">
              <a:spcBef>
                <a:spcPct val="35000"/>
              </a:spcBef>
              <a:defRPr sz="2800" b="1" i="1">
                <a:solidFill>
                  <a:srgbClr val="F9C04D"/>
                </a:solidFill>
                <a:latin typeface="Arial" pitchFamily="34" charset="0"/>
              </a:defRPr>
            </a:lvl3pPr>
            <a:lvl4pPr marL="1600200" indent="-228600">
              <a:spcBef>
                <a:spcPct val="35000"/>
              </a:spcBef>
              <a:defRPr sz="2800" b="1" i="1">
                <a:solidFill>
                  <a:srgbClr val="F9C04D"/>
                </a:solidFill>
                <a:latin typeface="Arial" pitchFamily="34" charset="0"/>
              </a:defRPr>
            </a:lvl4pPr>
            <a:lvl5pPr marL="2057400" indent="-228600">
              <a:spcBef>
                <a:spcPct val="35000"/>
              </a:spcBef>
              <a:defRPr sz="2800" b="1" i="1">
                <a:solidFill>
                  <a:srgbClr val="F9C04D"/>
                </a:solidFill>
                <a:latin typeface="Arial" pitchFamily="34" charset="0"/>
              </a:defRPr>
            </a:lvl5pPr>
            <a:lvl6pPr marL="2514600" indent="-228600" eaLnBrk="0" fontAlgn="base" hangingPunct="0">
              <a:spcBef>
                <a:spcPct val="35000"/>
              </a:spcBef>
              <a:spcAft>
                <a:spcPct val="0"/>
              </a:spcAft>
              <a:defRPr sz="2800" b="1" i="1">
                <a:solidFill>
                  <a:srgbClr val="F9C04D"/>
                </a:solidFill>
                <a:latin typeface="Arial" pitchFamily="34" charset="0"/>
              </a:defRPr>
            </a:lvl6pPr>
            <a:lvl7pPr marL="2971800" indent="-228600" eaLnBrk="0" fontAlgn="base" hangingPunct="0">
              <a:spcBef>
                <a:spcPct val="35000"/>
              </a:spcBef>
              <a:spcAft>
                <a:spcPct val="0"/>
              </a:spcAft>
              <a:defRPr sz="2800" b="1" i="1">
                <a:solidFill>
                  <a:srgbClr val="F9C04D"/>
                </a:solidFill>
                <a:latin typeface="Arial" pitchFamily="34" charset="0"/>
              </a:defRPr>
            </a:lvl7pPr>
            <a:lvl8pPr marL="3429000" indent="-228600" eaLnBrk="0" fontAlgn="base" hangingPunct="0">
              <a:spcBef>
                <a:spcPct val="35000"/>
              </a:spcBef>
              <a:spcAft>
                <a:spcPct val="0"/>
              </a:spcAft>
              <a:defRPr sz="2800" b="1" i="1">
                <a:solidFill>
                  <a:srgbClr val="F9C04D"/>
                </a:solidFill>
                <a:latin typeface="Arial" pitchFamily="34" charset="0"/>
              </a:defRPr>
            </a:lvl8pPr>
            <a:lvl9pPr marL="3886200" indent="-228600" eaLnBrk="0" fontAlgn="base" hangingPunct="0">
              <a:spcBef>
                <a:spcPct val="35000"/>
              </a:spcBef>
              <a:spcAft>
                <a:spcPct val="0"/>
              </a:spcAft>
              <a:defRPr sz="2800" b="1" i="1">
                <a:solidFill>
                  <a:srgbClr val="F9C04D"/>
                </a:solidFill>
                <a:latin typeface="Arial" pitchFamily="34" charset="0"/>
              </a:defRPr>
            </a:lvl9pPr>
          </a:lstStyle>
          <a:p>
            <a:pPr>
              <a:spcBef>
                <a:spcPct val="0"/>
              </a:spcBef>
            </a:pPr>
            <a:fld id="{99616E9C-E893-4799-98AD-CE2D6910B6E8}" type="slidenum">
              <a:rPr lang="ru-RU" altLang="ru-RU" sz="1200" b="0" i="0">
                <a:solidFill>
                  <a:schemeClr val="tx1"/>
                </a:solidFill>
              </a:rPr>
              <a:pPr>
                <a:spcBef>
                  <a:spcPct val="0"/>
                </a:spcBef>
              </a:pPr>
              <a:t>2</a:t>
            </a:fld>
            <a:endParaRPr lang="ru-RU" altLang="ru-RU" sz="1200" b="0" i="0">
              <a:solidFill>
                <a:schemeClr val="tx1"/>
              </a:solidFill>
            </a:endParaRPr>
          </a:p>
        </p:txBody>
      </p:sp>
      <p:sp>
        <p:nvSpPr>
          <p:cNvPr id="7171" name="Rectangle 7"/>
          <p:cNvSpPr txBox="1">
            <a:spLocks noGrp="1" noChangeArrowheads="1"/>
          </p:cNvSpPr>
          <p:nvPr/>
        </p:nvSpPr>
        <p:spPr bwMode="auto">
          <a:xfrm>
            <a:off x="3857625" y="9329738"/>
            <a:ext cx="2949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3" tIns="45378" rIns="90753" bIns="45378" anchor="b"/>
          <a:lstStyle>
            <a:lvl1pPr defTabSz="906463">
              <a:spcBef>
                <a:spcPct val="35000"/>
              </a:spcBef>
              <a:defRPr sz="2800" b="1" i="1">
                <a:solidFill>
                  <a:srgbClr val="F9C04D"/>
                </a:solidFill>
                <a:latin typeface="Arial" pitchFamily="34" charset="0"/>
              </a:defRPr>
            </a:lvl1pPr>
            <a:lvl2pPr marL="742950" indent="-285750" defTabSz="906463">
              <a:spcBef>
                <a:spcPct val="35000"/>
              </a:spcBef>
              <a:defRPr sz="2800" b="1" i="1">
                <a:solidFill>
                  <a:srgbClr val="F9C04D"/>
                </a:solidFill>
                <a:latin typeface="Arial" pitchFamily="34" charset="0"/>
              </a:defRPr>
            </a:lvl2pPr>
            <a:lvl3pPr marL="1143000" indent="-228600" defTabSz="906463">
              <a:spcBef>
                <a:spcPct val="35000"/>
              </a:spcBef>
              <a:defRPr sz="2800" b="1" i="1">
                <a:solidFill>
                  <a:srgbClr val="F9C04D"/>
                </a:solidFill>
                <a:latin typeface="Arial" pitchFamily="34" charset="0"/>
              </a:defRPr>
            </a:lvl3pPr>
            <a:lvl4pPr marL="1600200" indent="-228600" defTabSz="906463">
              <a:spcBef>
                <a:spcPct val="35000"/>
              </a:spcBef>
              <a:defRPr sz="2800" b="1" i="1">
                <a:solidFill>
                  <a:srgbClr val="F9C04D"/>
                </a:solidFill>
                <a:latin typeface="Arial" pitchFamily="34" charset="0"/>
              </a:defRPr>
            </a:lvl4pPr>
            <a:lvl5pPr marL="2057400" indent="-228600" defTabSz="906463">
              <a:spcBef>
                <a:spcPct val="35000"/>
              </a:spcBef>
              <a:defRPr sz="2800" b="1" i="1">
                <a:solidFill>
                  <a:srgbClr val="F9C04D"/>
                </a:solidFill>
                <a:latin typeface="Arial" pitchFamily="34" charset="0"/>
              </a:defRPr>
            </a:lvl5pPr>
            <a:lvl6pPr marL="2514600" indent="-228600" defTabSz="906463" eaLnBrk="0" fontAlgn="base" hangingPunct="0">
              <a:spcBef>
                <a:spcPct val="35000"/>
              </a:spcBef>
              <a:spcAft>
                <a:spcPct val="0"/>
              </a:spcAft>
              <a:defRPr sz="2800" b="1" i="1">
                <a:solidFill>
                  <a:srgbClr val="F9C04D"/>
                </a:solidFill>
                <a:latin typeface="Arial" pitchFamily="34" charset="0"/>
              </a:defRPr>
            </a:lvl6pPr>
            <a:lvl7pPr marL="2971800" indent="-228600" defTabSz="906463" eaLnBrk="0" fontAlgn="base" hangingPunct="0">
              <a:spcBef>
                <a:spcPct val="35000"/>
              </a:spcBef>
              <a:spcAft>
                <a:spcPct val="0"/>
              </a:spcAft>
              <a:defRPr sz="2800" b="1" i="1">
                <a:solidFill>
                  <a:srgbClr val="F9C04D"/>
                </a:solidFill>
                <a:latin typeface="Arial" pitchFamily="34" charset="0"/>
              </a:defRPr>
            </a:lvl7pPr>
            <a:lvl8pPr marL="3429000" indent="-228600" defTabSz="906463" eaLnBrk="0" fontAlgn="base" hangingPunct="0">
              <a:spcBef>
                <a:spcPct val="35000"/>
              </a:spcBef>
              <a:spcAft>
                <a:spcPct val="0"/>
              </a:spcAft>
              <a:defRPr sz="2800" b="1" i="1">
                <a:solidFill>
                  <a:srgbClr val="F9C04D"/>
                </a:solidFill>
                <a:latin typeface="Arial" pitchFamily="34" charset="0"/>
              </a:defRPr>
            </a:lvl8pPr>
            <a:lvl9pPr marL="3886200" indent="-228600" defTabSz="906463" eaLnBrk="0" fontAlgn="base" hangingPunct="0">
              <a:spcBef>
                <a:spcPct val="35000"/>
              </a:spcBef>
              <a:spcAft>
                <a:spcPct val="0"/>
              </a:spcAft>
              <a:defRPr sz="2800" b="1" i="1">
                <a:solidFill>
                  <a:srgbClr val="F9C04D"/>
                </a:solidFill>
                <a:latin typeface="Arial" pitchFamily="34" charset="0"/>
              </a:defRPr>
            </a:lvl9pPr>
          </a:lstStyle>
          <a:p>
            <a:pPr algn="r" eaLnBrk="1" hangingPunct="1"/>
            <a:fld id="{7251942D-32CB-4208-9E68-1910C09208AE}" type="slidenum">
              <a:rPr lang="ru-RU" altLang="ru-RU" sz="1200"/>
              <a:pPr algn="r" eaLnBrk="1" hangingPunct="1"/>
              <a:t>2</a:t>
            </a:fld>
            <a:endParaRPr lang="ru-RU" altLang="ru-RU" sz="1200"/>
          </a:p>
        </p:txBody>
      </p:sp>
      <p:sp>
        <p:nvSpPr>
          <p:cNvPr id="7172" name="Rectangle 1026"/>
          <p:cNvSpPr>
            <a:spLocks noGrp="1" noRot="1" noChangeAspect="1" noChangeArrowheads="1" noTextEdit="1"/>
          </p:cNvSpPr>
          <p:nvPr>
            <p:ph type="sldImg"/>
          </p:nvPr>
        </p:nvSpPr>
        <p:spPr>
          <a:ln/>
        </p:spPr>
      </p:sp>
      <p:sp>
        <p:nvSpPr>
          <p:cNvPr id="7173" name="Rectangle 1027"/>
          <p:cNvSpPr>
            <a:spLocks noGrp="1" noChangeArrowheads="1"/>
          </p:cNvSpPr>
          <p:nvPr>
            <p:ph type="body" idx="1"/>
          </p:nvPr>
        </p:nvSpPr>
        <p:spPr>
          <a:xfrm>
            <a:off x="682625" y="4665663"/>
            <a:ext cx="5443538"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3" tIns="45378" rIns="90753" bIns="45378"/>
          <a:lstStyle/>
          <a:p>
            <a:pPr eaLnBrk="1" hangingPunct="1"/>
            <a:endParaRPr lang="ru-RU" altLang="ru-RU"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957AEC7-D1FF-4C71-85DB-31E9EC688AF1}" type="slidenum">
              <a:rPr lang="ru-RU" altLang="ru-RU" b="0" i="0"/>
              <a:pPr algn="r" eaLnBrk="1" hangingPunct="1">
                <a:spcBef>
                  <a:spcPct val="0"/>
                </a:spcBef>
              </a:pPr>
              <a:t>33</a:t>
            </a:fld>
            <a:endParaRPr lang="ru-RU" altLang="ru-RU" b="0" i="0"/>
          </a:p>
        </p:txBody>
      </p:sp>
      <p:sp>
        <p:nvSpPr>
          <p:cNvPr id="57347"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B8B2546-0457-4CED-9C8D-C428D1457AC7}" type="slidenum">
              <a:rPr lang="ru-RU" altLang="ru-RU" b="0" i="0"/>
              <a:pPr algn="r" eaLnBrk="1" hangingPunct="1">
                <a:spcBef>
                  <a:spcPct val="0"/>
                </a:spcBef>
              </a:pPr>
              <a:t>33</a:t>
            </a:fld>
            <a:endParaRPr lang="ru-RU" altLang="ru-RU" b="0" i="0"/>
          </a:p>
        </p:txBody>
      </p:sp>
      <p:sp>
        <p:nvSpPr>
          <p:cNvPr id="57348" name="Rectangle 1026"/>
          <p:cNvSpPr>
            <a:spLocks noRot="1" noChangeArrowheads="1" noTextEdit="1"/>
          </p:cNvSpPr>
          <p:nvPr>
            <p:ph type="sldImg"/>
          </p:nvPr>
        </p:nvSpPr>
        <p:spPr>
          <a:ln/>
        </p:spPr>
      </p:sp>
      <p:sp>
        <p:nvSpPr>
          <p:cNvPr id="57349"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03195A2-139D-491A-99D6-51551483F6A8}" type="slidenum">
              <a:rPr lang="ru-RU" altLang="ru-RU" b="0" i="0"/>
              <a:pPr algn="r" eaLnBrk="1" hangingPunct="1">
                <a:spcBef>
                  <a:spcPct val="0"/>
                </a:spcBef>
              </a:pPr>
              <a:t>34</a:t>
            </a:fld>
            <a:endParaRPr lang="ru-RU" altLang="ru-RU" b="0" i="0"/>
          </a:p>
        </p:txBody>
      </p:sp>
      <p:sp>
        <p:nvSpPr>
          <p:cNvPr id="59395"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CA5B04-3EE5-41C9-8719-FA057FC2CDB6}" type="slidenum">
              <a:rPr lang="ru-RU" altLang="ru-RU" b="0" i="0"/>
              <a:pPr algn="r" eaLnBrk="1" hangingPunct="1">
                <a:spcBef>
                  <a:spcPct val="0"/>
                </a:spcBef>
              </a:pPr>
              <a:t>34</a:t>
            </a:fld>
            <a:endParaRPr lang="ru-RU" altLang="ru-RU" b="0" i="0"/>
          </a:p>
        </p:txBody>
      </p:sp>
      <p:sp>
        <p:nvSpPr>
          <p:cNvPr id="59396" name="Rectangle 1026"/>
          <p:cNvSpPr>
            <a:spLocks noRot="1" noChangeArrowheads="1" noTextEdit="1"/>
          </p:cNvSpPr>
          <p:nvPr>
            <p:ph type="sldImg"/>
          </p:nvPr>
        </p:nvSpPr>
        <p:spPr>
          <a:ln/>
        </p:spPr>
      </p:sp>
      <p:sp>
        <p:nvSpPr>
          <p:cNvPr id="59397"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DC8B980-8FBF-4E39-B81B-7A28F6016F60}" type="slidenum">
              <a:rPr lang="ru-RU" altLang="ru-RU" b="0" i="0"/>
              <a:pPr algn="r" eaLnBrk="1" hangingPunct="1">
                <a:spcBef>
                  <a:spcPct val="0"/>
                </a:spcBef>
              </a:pPr>
              <a:t>35</a:t>
            </a:fld>
            <a:endParaRPr lang="ru-RU" altLang="ru-RU" b="0" i="0"/>
          </a:p>
        </p:txBody>
      </p:sp>
      <p:sp>
        <p:nvSpPr>
          <p:cNvPr id="61443"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BB7BF07-9B8B-4C94-8666-5DBB28510121}" type="slidenum">
              <a:rPr lang="ru-RU" altLang="ru-RU" b="0" i="0"/>
              <a:pPr algn="r" eaLnBrk="1" hangingPunct="1">
                <a:spcBef>
                  <a:spcPct val="0"/>
                </a:spcBef>
              </a:pPr>
              <a:t>35</a:t>
            </a:fld>
            <a:endParaRPr lang="ru-RU" altLang="ru-RU" b="0" i="0"/>
          </a:p>
        </p:txBody>
      </p:sp>
      <p:sp>
        <p:nvSpPr>
          <p:cNvPr id="61444" name="Rectangle 1026"/>
          <p:cNvSpPr>
            <a:spLocks noRot="1" noChangeArrowheads="1" noTextEdit="1"/>
          </p:cNvSpPr>
          <p:nvPr>
            <p:ph type="sldImg"/>
          </p:nvPr>
        </p:nvSpPr>
        <p:spPr>
          <a:ln/>
        </p:spPr>
      </p:sp>
      <p:sp>
        <p:nvSpPr>
          <p:cNvPr id="61445"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F1A4777-007B-4534-9445-4ECEADC89FBE}" type="slidenum">
              <a:rPr lang="ru-RU" altLang="ru-RU" b="0" i="0"/>
              <a:pPr algn="r" eaLnBrk="1" hangingPunct="1">
                <a:spcBef>
                  <a:spcPct val="0"/>
                </a:spcBef>
              </a:pPr>
              <a:t>36</a:t>
            </a:fld>
            <a:endParaRPr lang="ru-RU" altLang="ru-RU" b="0" i="0"/>
          </a:p>
        </p:txBody>
      </p:sp>
      <p:sp>
        <p:nvSpPr>
          <p:cNvPr id="63491"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F8051A4-E189-468C-B798-9D38FCECF0F6}" type="slidenum">
              <a:rPr lang="ru-RU" altLang="ru-RU" b="0" i="0"/>
              <a:pPr algn="r" eaLnBrk="1" hangingPunct="1">
                <a:spcBef>
                  <a:spcPct val="0"/>
                </a:spcBef>
              </a:pPr>
              <a:t>36</a:t>
            </a:fld>
            <a:endParaRPr lang="ru-RU" altLang="ru-RU" b="0" i="0"/>
          </a:p>
        </p:txBody>
      </p:sp>
      <p:sp>
        <p:nvSpPr>
          <p:cNvPr id="63492" name="Rectangle 1026"/>
          <p:cNvSpPr>
            <a:spLocks noRot="1" noChangeArrowheads="1" noTextEdit="1"/>
          </p:cNvSpPr>
          <p:nvPr>
            <p:ph type="sldImg"/>
          </p:nvPr>
        </p:nvSpPr>
        <p:spPr>
          <a:ln/>
        </p:spPr>
      </p:sp>
      <p:sp>
        <p:nvSpPr>
          <p:cNvPr id="63493"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67273C4-4D94-400E-B79D-EA4FF697FBA8}" type="slidenum">
              <a:rPr lang="ru-RU" altLang="ru-RU" b="0" i="0"/>
              <a:pPr algn="r" eaLnBrk="1" hangingPunct="1">
                <a:spcBef>
                  <a:spcPct val="0"/>
                </a:spcBef>
              </a:pPr>
              <a:t>37</a:t>
            </a:fld>
            <a:endParaRPr lang="ru-RU" altLang="ru-RU" b="0" i="0"/>
          </a:p>
        </p:txBody>
      </p:sp>
      <p:sp>
        <p:nvSpPr>
          <p:cNvPr id="65539"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040B6C3-D3D8-4EFE-A960-CC3660C335E2}" type="slidenum">
              <a:rPr lang="ru-RU" altLang="ru-RU" b="0" i="0"/>
              <a:pPr algn="r" eaLnBrk="1" hangingPunct="1">
                <a:spcBef>
                  <a:spcPct val="0"/>
                </a:spcBef>
              </a:pPr>
              <a:t>37</a:t>
            </a:fld>
            <a:endParaRPr lang="ru-RU" altLang="ru-RU" b="0" i="0"/>
          </a:p>
        </p:txBody>
      </p:sp>
      <p:sp>
        <p:nvSpPr>
          <p:cNvPr id="65540" name="Rectangle 1026"/>
          <p:cNvSpPr>
            <a:spLocks noRot="1" noChangeArrowheads="1" noTextEdit="1"/>
          </p:cNvSpPr>
          <p:nvPr>
            <p:ph type="sldImg"/>
          </p:nvPr>
        </p:nvSpPr>
        <p:spPr>
          <a:ln/>
        </p:spPr>
      </p:sp>
      <p:sp>
        <p:nvSpPr>
          <p:cNvPr id="65541"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B11A566-83CE-4BA2-A31C-11C3931E39BD}" type="slidenum">
              <a:rPr lang="ru-RU" altLang="ru-RU" b="0" i="0"/>
              <a:pPr algn="r" eaLnBrk="1" hangingPunct="1">
                <a:spcBef>
                  <a:spcPct val="0"/>
                </a:spcBef>
              </a:pPr>
              <a:t>38</a:t>
            </a:fld>
            <a:endParaRPr lang="ru-RU" altLang="ru-RU" b="0" i="0"/>
          </a:p>
        </p:txBody>
      </p:sp>
      <p:sp>
        <p:nvSpPr>
          <p:cNvPr id="67587"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299B122-671D-41C9-8859-0C5E04084C7B}" type="slidenum">
              <a:rPr lang="ru-RU" altLang="ru-RU" b="0" i="0"/>
              <a:pPr algn="r" eaLnBrk="1" hangingPunct="1">
                <a:spcBef>
                  <a:spcPct val="0"/>
                </a:spcBef>
              </a:pPr>
              <a:t>38</a:t>
            </a:fld>
            <a:endParaRPr lang="ru-RU" altLang="ru-RU" b="0" i="0"/>
          </a:p>
        </p:txBody>
      </p:sp>
      <p:sp>
        <p:nvSpPr>
          <p:cNvPr id="67588" name="Rectangle 1026"/>
          <p:cNvSpPr>
            <a:spLocks noRot="1" noChangeArrowheads="1" noTextEdit="1"/>
          </p:cNvSpPr>
          <p:nvPr>
            <p:ph type="sldImg"/>
          </p:nvPr>
        </p:nvSpPr>
        <p:spPr>
          <a:ln/>
        </p:spPr>
      </p:sp>
      <p:sp>
        <p:nvSpPr>
          <p:cNvPr id="67589"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BBCB0D0-866B-4CE4-A291-41F16D68F490}" type="slidenum">
              <a:rPr lang="ru-RU" altLang="ru-RU"/>
              <a:pPr>
                <a:spcBef>
                  <a:spcPct val="0"/>
                </a:spcBef>
              </a:pPr>
              <a:t>39</a:t>
            </a:fld>
            <a:endParaRPr lang="ru-RU" altLang="ru-RU"/>
          </a:p>
        </p:txBody>
      </p:sp>
      <p:sp>
        <p:nvSpPr>
          <p:cNvPr id="69635"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8" tIns="47799" rIns="95598" bIns="47799" anchor="b"/>
          <a:lstStyle>
            <a:lvl1pPr defTabSz="882650">
              <a:spcBef>
                <a:spcPct val="30000"/>
              </a:spcBef>
              <a:defRPr sz="1200">
                <a:solidFill>
                  <a:schemeClr val="tx1"/>
                </a:solidFill>
                <a:latin typeface="Arial" pitchFamily="34" charset="0"/>
              </a:defRPr>
            </a:lvl1pPr>
            <a:lvl2pPr marL="742950" indent="-285750" defTabSz="882650">
              <a:spcBef>
                <a:spcPct val="30000"/>
              </a:spcBef>
              <a:defRPr sz="1200">
                <a:solidFill>
                  <a:schemeClr val="tx1"/>
                </a:solidFill>
                <a:latin typeface="Arial" pitchFamily="34" charset="0"/>
              </a:defRPr>
            </a:lvl2pPr>
            <a:lvl3pPr marL="1143000" indent="-228600" defTabSz="882650">
              <a:spcBef>
                <a:spcPct val="30000"/>
              </a:spcBef>
              <a:defRPr sz="1200">
                <a:solidFill>
                  <a:schemeClr val="tx1"/>
                </a:solidFill>
                <a:latin typeface="Arial" pitchFamily="34" charset="0"/>
              </a:defRPr>
            </a:lvl3pPr>
            <a:lvl4pPr marL="1600200" indent="-228600" defTabSz="882650">
              <a:spcBef>
                <a:spcPct val="30000"/>
              </a:spcBef>
              <a:defRPr sz="1200">
                <a:solidFill>
                  <a:schemeClr val="tx1"/>
                </a:solidFill>
                <a:latin typeface="Arial" pitchFamily="34" charset="0"/>
              </a:defRPr>
            </a:lvl4pPr>
            <a:lvl5pPr marL="2057400" indent="-228600" defTabSz="882650">
              <a:spcBef>
                <a:spcPct val="30000"/>
              </a:spcBef>
              <a:defRPr sz="1200">
                <a:solidFill>
                  <a:schemeClr val="tx1"/>
                </a:solidFill>
                <a:latin typeface="Arial" pitchFamily="34" charset="0"/>
              </a:defRPr>
            </a:lvl5pPr>
            <a:lvl6pPr marL="2514600" indent="-228600" defTabSz="882650" eaLnBrk="0" fontAlgn="base" hangingPunct="0">
              <a:spcBef>
                <a:spcPct val="30000"/>
              </a:spcBef>
              <a:spcAft>
                <a:spcPct val="0"/>
              </a:spcAft>
              <a:defRPr sz="1200">
                <a:solidFill>
                  <a:schemeClr val="tx1"/>
                </a:solidFill>
                <a:latin typeface="Arial" pitchFamily="34" charset="0"/>
              </a:defRPr>
            </a:lvl6pPr>
            <a:lvl7pPr marL="2971800" indent="-228600" defTabSz="882650" eaLnBrk="0" fontAlgn="base" hangingPunct="0">
              <a:spcBef>
                <a:spcPct val="30000"/>
              </a:spcBef>
              <a:spcAft>
                <a:spcPct val="0"/>
              </a:spcAft>
              <a:defRPr sz="1200">
                <a:solidFill>
                  <a:schemeClr val="tx1"/>
                </a:solidFill>
                <a:latin typeface="Arial" pitchFamily="34" charset="0"/>
              </a:defRPr>
            </a:lvl7pPr>
            <a:lvl8pPr marL="3429000" indent="-228600" defTabSz="882650" eaLnBrk="0" fontAlgn="base" hangingPunct="0">
              <a:spcBef>
                <a:spcPct val="30000"/>
              </a:spcBef>
              <a:spcAft>
                <a:spcPct val="0"/>
              </a:spcAft>
              <a:defRPr sz="1200">
                <a:solidFill>
                  <a:schemeClr val="tx1"/>
                </a:solidFill>
                <a:latin typeface="Arial" pitchFamily="34" charset="0"/>
              </a:defRPr>
            </a:lvl8pPr>
            <a:lvl9pPr marL="3886200" indent="-228600" defTabSz="88265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C1C63092-8212-4F06-9BC5-DC3EDC0D34A3}" type="slidenum">
              <a:rPr lang="ru-RU" altLang="ru-RU" sz="1300" i="0">
                <a:latin typeface="Times New Roman" pitchFamily="18" charset="0"/>
              </a:rPr>
              <a:pPr algn="r">
                <a:spcBef>
                  <a:spcPct val="0"/>
                </a:spcBef>
              </a:pPr>
              <a:t>39</a:t>
            </a:fld>
            <a:endParaRPr lang="ru-RU" altLang="ru-RU" sz="1300" i="0">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8" tIns="47799" rIns="95598" bIns="47799"/>
          <a:lstStyle/>
          <a:p>
            <a:pPr eaLnBrk="1" hangingPunct="1"/>
            <a:endParaRPr lang="ru-RU" alt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EECE8F09-DBFA-4CA7-978E-07174A9F89C3}" type="slidenum">
              <a:rPr lang="ru-RU" altLang="ru-RU" b="0" i="0"/>
              <a:pPr algn="r" eaLnBrk="1" hangingPunct="1">
                <a:spcBef>
                  <a:spcPct val="0"/>
                </a:spcBef>
              </a:pPr>
              <a:t>3</a:t>
            </a:fld>
            <a:endParaRPr lang="ru-RU" altLang="ru-RU" b="0" i="0"/>
          </a:p>
        </p:txBody>
      </p:sp>
      <p:sp>
        <p:nvSpPr>
          <p:cNvPr id="9219"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27D1F6-0E93-46DB-A5C3-2A22BC6DA067}" type="slidenum">
              <a:rPr lang="ru-RU" altLang="ru-RU" b="0" i="0"/>
              <a:pPr algn="r" eaLnBrk="1" hangingPunct="1">
                <a:spcBef>
                  <a:spcPct val="0"/>
                </a:spcBef>
              </a:pPr>
              <a:t>3</a:t>
            </a:fld>
            <a:endParaRPr lang="ru-RU" altLang="ru-RU" b="0" i="0"/>
          </a:p>
        </p:txBody>
      </p:sp>
      <p:sp>
        <p:nvSpPr>
          <p:cNvPr id="9220" name="Rectangle 1026"/>
          <p:cNvSpPr>
            <a:spLocks noRot="1" noChangeArrowheads="1" noTextEdit="1"/>
          </p:cNvSpPr>
          <p:nvPr>
            <p:ph type="sldImg"/>
          </p:nvPr>
        </p:nvSpPr>
        <p:spPr>
          <a:ln/>
        </p:spPr>
      </p:sp>
      <p:sp>
        <p:nvSpPr>
          <p:cNvPr id="9221"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FED0A78-8538-48AD-9B4F-61AC9A8026AB}" type="slidenum">
              <a:rPr lang="ru-RU" altLang="ru-RU" b="0" i="0"/>
              <a:pPr algn="r" eaLnBrk="1" hangingPunct="1">
                <a:spcBef>
                  <a:spcPct val="0"/>
                </a:spcBef>
              </a:pPr>
              <a:t>4</a:t>
            </a:fld>
            <a:endParaRPr lang="ru-RU" altLang="ru-RU" b="0" i="0"/>
          </a:p>
        </p:txBody>
      </p:sp>
      <p:sp>
        <p:nvSpPr>
          <p:cNvPr id="11267"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D31C2A9-2BCC-4409-AD89-FC6A7CF97EB4}" type="slidenum">
              <a:rPr lang="ru-RU" altLang="ru-RU" b="0" i="0"/>
              <a:pPr algn="r" eaLnBrk="1" hangingPunct="1">
                <a:spcBef>
                  <a:spcPct val="0"/>
                </a:spcBef>
              </a:pPr>
              <a:t>4</a:t>
            </a:fld>
            <a:endParaRPr lang="ru-RU" altLang="ru-RU" b="0" i="0"/>
          </a:p>
        </p:txBody>
      </p:sp>
      <p:sp>
        <p:nvSpPr>
          <p:cNvPr id="11268" name="Rectangle 1026"/>
          <p:cNvSpPr>
            <a:spLocks noRot="1" noChangeArrowheads="1" noTextEdit="1"/>
          </p:cNvSpPr>
          <p:nvPr>
            <p:ph type="sldImg"/>
          </p:nvPr>
        </p:nvSpPr>
        <p:spPr>
          <a:ln/>
        </p:spPr>
      </p:sp>
      <p:sp>
        <p:nvSpPr>
          <p:cNvPr id="11269"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8396CA7-31BF-46A4-AD6D-C0AD22390A0E}" type="slidenum">
              <a:rPr lang="ru-RU" altLang="ru-RU" b="0" i="0"/>
              <a:pPr algn="r" eaLnBrk="1" hangingPunct="1">
                <a:spcBef>
                  <a:spcPct val="0"/>
                </a:spcBef>
              </a:pPr>
              <a:t>5</a:t>
            </a:fld>
            <a:endParaRPr lang="ru-RU" altLang="ru-RU" b="0" i="0"/>
          </a:p>
        </p:txBody>
      </p:sp>
      <p:sp>
        <p:nvSpPr>
          <p:cNvPr id="13315"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E5AE7AD-03CE-4FDF-8343-133DD72CDC7E}" type="slidenum">
              <a:rPr lang="ru-RU" altLang="ru-RU" b="0" i="0"/>
              <a:pPr algn="r" eaLnBrk="1" hangingPunct="1">
                <a:spcBef>
                  <a:spcPct val="0"/>
                </a:spcBef>
              </a:pPr>
              <a:t>5</a:t>
            </a:fld>
            <a:endParaRPr lang="ru-RU" altLang="ru-RU" b="0" i="0"/>
          </a:p>
        </p:txBody>
      </p:sp>
      <p:sp>
        <p:nvSpPr>
          <p:cNvPr id="13316" name="Rectangle 1026"/>
          <p:cNvSpPr>
            <a:spLocks noRot="1" noChangeArrowheads="1" noTextEdit="1"/>
          </p:cNvSpPr>
          <p:nvPr>
            <p:ph type="sldImg"/>
          </p:nvPr>
        </p:nvSpPr>
        <p:spPr>
          <a:ln/>
        </p:spPr>
      </p:sp>
      <p:sp>
        <p:nvSpPr>
          <p:cNvPr id="13317"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8A8D9EB-76FD-4E68-97EE-2148C0D0EC1D}" type="slidenum">
              <a:rPr lang="ru-RU" altLang="ru-RU" b="0" i="0"/>
              <a:pPr algn="r" eaLnBrk="1" hangingPunct="1">
                <a:spcBef>
                  <a:spcPct val="0"/>
                </a:spcBef>
              </a:pPr>
              <a:t>8</a:t>
            </a:fld>
            <a:endParaRPr lang="ru-RU" altLang="ru-RU" b="0" i="0"/>
          </a:p>
        </p:txBody>
      </p:sp>
      <p:sp>
        <p:nvSpPr>
          <p:cNvPr id="17411"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2CC416E-0559-4CA8-9B3D-4D875E69905E}" type="slidenum">
              <a:rPr lang="ru-RU" altLang="ru-RU" b="0" i="0"/>
              <a:pPr algn="r" eaLnBrk="1" hangingPunct="1">
                <a:spcBef>
                  <a:spcPct val="0"/>
                </a:spcBef>
              </a:pPr>
              <a:t>8</a:t>
            </a:fld>
            <a:endParaRPr lang="ru-RU" altLang="ru-RU" b="0" i="0"/>
          </a:p>
        </p:txBody>
      </p:sp>
      <p:sp>
        <p:nvSpPr>
          <p:cNvPr id="17412" name="Rectangle 1026"/>
          <p:cNvSpPr>
            <a:spLocks noRot="1" noChangeArrowheads="1" noTextEdit="1"/>
          </p:cNvSpPr>
          <p:nvPr>
            <p:ph type="sldImg"/>
          </p:nvPr>
        </p:nvSpPr>
        <p:spPr>
          <a:ln/>
        </p:spPr>
      </p:sp>
      <p:sp>
        <p:nvSpPr>
          <p:cNvPr id="17413"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E94A3A9-2FC6-4640-86BC-E433F5DC94ED}" type="slidenum">
              <a:rPr lang="ru-RU" altLang="ru-RU" b="0" i="0"/>
              <a:pPr algn="r" eaLnBrk="1" hangingPunct="1">
                <a:spcBef>
                  <a:spcPct val="0"/>
                </a:spcBef>
              </a:pPr>
              <a:t>13</a:t>
            </a:fld>
            <a:endParaRPr lang="ru-RU" altLang="ru-RU" b="0" i="0"/>
          </a:p>
        </p:txBody>
      </p:sp>
      <p:sp>
        <p:nvSpPr>
          <p:cNvPr id="23555"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0D14779-39D7-4094-8689-250C7EA51927}" type="slidenum">
              <a:rPr lang="ru-RU" altLang="ru-RU" b="0" i="0"/>
              <a:pPr algn="r" eaLnBrk="1" hangingPunct="1">
                <a:spcBef>
                  <a:spcPct val="0"/>
                </a:spcBef>
              </a:pPr>
              <a:t>13</a:t>
            </a:fld>
            <a:endParaRPr lang="ru-RU" altLang="ru-RU" b="0" i="0"/>
          </a:p>
        </p:txBody>
      </p:sp>
      <p:sp>
        <p:nvSpPr>
          <p:cNvPr id="23556" name="Rectangle 1026"/>
          <p:cNvSpPr>
            <a:spLocks noRot="1" noChangeArrowheads="1" noTextEdit="1"/>
          </p:cNvSpPr>
          <p:nvPr>
            <p:ph type="sldImg"/>
          </p:nvPr>
        </p:nvSpPr>
        <p:spPr>
          <a:ln/>
        </p:spPr>
      </p:sp>
      <p:sp>
        <p:nvSpPr>
          <p:cNvPr id="23557"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26C730C-FD15-4FEB-B04C-563FC76BA54F}" type="slidenum">
              <a:rPr lang="ru-RU" altLang="ru-RU" b="0" i="0"/>
              <a:pPr algn="r" eaLnBrk="1" hangingPunct="1">
                <a:spcBef>
                  <a:spcPct val="0"/>
                </a:spcBef>
              </a:pPr>
              <a:t>15</a:t>
            </a:fld>
            <a:endParaRPr lang="ru-RU" altLang="ru-RU" b="0" i="0"/>
          </a:p>
        </p:txBody>
      </p:sp>
      <p:sp>
        <p:nvSpPr>
          <p:cNvPr id="26627"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F9E9460-A5E3-4067-AE93-5D9886DE5FEA}" type="slidenum">
              <a:rPr lang="ru-RU" altLang="ru-RU" b="0" i="0"/>
              <a:pPr algn="r" eaLnBrk="1" hangingPunct="1">
                <a:spcBef>
                  <a:spcPct val="0"/>
                </a:spcBef>
              </a:pPr>
              <a:t>15</a:t>
            </a:fld>
            <a:endParaRPr lang="ru-RU" altLang="ru-RU" b="0" i="0"/>
          </a:p>
        </p:txBody>
      </p:sp>
      <p:sp>
        <p:nvSpPr>
          <p:cNvPr id="26628" name="Rectangle 1026"/>
          <p:cNvSpPr>
            <a:spLocks noRot="1" noChangeArrowheads="1" noTextEdit="1"/>
          </p:cNvSpPr>
          <p:nvPr>
            <p:ph type="sldImg"/>
          </p:nvPr>
        </p:nvSpPr>
        <p:spPr>
          <a:ln/>
        </p:spPr>
      </p:sp>
      <p:sp>
        <p:nvSpPr>
          <p:cNvPr id="26629"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271F7E9-D5E2-47A2-86F6-F6D6E7C00BEF}" type="slidenum">
              <a:rPr lang="ru-RU" altLang="ru-RU" b="0" i="0"/>
              <a:pPr algn="r" eaLnBrk="1" hangingPunct="1">
                <a:spcBef>
                  <a:spcPct val="0"/>
                </a:spcBef>
              </a:pPr>
              <a:t>16</a:t>
            </a:fld>
            <a:endParaRPr lang="ru-RU" altLang="ru-RU" b="0" i="0"/>
          </a:p>
        </p:txBody>
      </p:sp>
      <p:sp>
        <p:nvSpPr>
          <p:cNvPr id="28675"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nchor="b"/>
          <a:lstStyle>
            <a:lvl1pPr defTabSz="920750">
              <a:spcBef>
                <a:spcPct val="30000"/>
              </a:spcBef>
              <a:defRPr sz="1200">
                <a:solidFill>
                  <a:schemeClr val="tx1"/>
                </a:solidFill>
                <a:latin typeface="Arial" pitchFamily="34" charset="0"/>
              </a:defRPr>
            </a:lvl1pPr>
            <a:lvl2pPr marL="742950" indent="-285750" defTabSz="920750">
              <a:spcBef>
                <a:spcPct val="30000"/>
              </a:spcBef>
              <a:defRPr sz="1200">
                <a:solidFill>
                  <a:schemeClr val="tx1"/>
                </a:solidFill>
                <a:latin typeface="Arial" pitchFamily="34" charset="0"/>
              </a:defRPr>
            </a:lvl2pPr>
            <a:lvl3pPr marL="1143000" indent="-228600" defTabSz="920750">
              <a:spcBef>
                <a:spcPct val="30000"/>
              </a:spcBef>
              <a:defRPr sz="1200">
                <a:solidFill>
                  <a:schemeClr val="tx1"/>
                </a:solidFill>
                <a:latin typeface="Arial" pitchFamily="34" charset="0"/>
              </a:defRPr>
            </a:lvl3pPr>
            <a:lvl4pPr marL="1600200" indent="-228600" defTabSz="920750">
              <a:spcBef>
                <a:spcPct val="30000"/>
              </a:spcBef>
              <a:defRPr sz="1200">
                <a:solidFill>
                  <a:schemeClr val="tx1"/>
                </a:solidFill>
                <a:latin typeface="Arial" pitchFamily="34" charset="0"/>
              </a:defRPr>
            </a:lvl4pPr>
            <a:lvl5pPr marL="2057400" indent="-228600" defTabSz="92075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A70E4E5-1CBE-4E64-A5D3-0BE7F41F054C}" type="slidenum">
              <a:rPr lang="ru-RU" altLang="ru-RU" b="0" i="0"/>
              <a:pPr algn="r" eaLnBrk="1" hangingPunct="1">
                <a:spcBef>
                  <a:spcPct val="0"/>
                </a:spcBef>
              </a:pPr>
              <a:t>16</a:t>
            </a:fld>
            <a:endParaRPr lang="ru-RU" altLang="ru-RU" b="0" i="0"/>
          </a:p>
        </p:txBody>
      </p:sp>
      <p:sp>
        <p:nvSpPr>
          <p:cNvPr id="28676" name="Rectangle 1026"/>
          <p:cNvSpPr>
            <a:spLocks noRot="1" noChangeArrowheads="1" noTextEdit="1"/>
          </p:cNvSpPr>
          <p:nvPr>
            <p:ph type="sldImg"/>
          </p:nvPr>
        </p:nvSpPr>
        <p:spPr>
          <a:ln/>
        </p:spPr>
      </p:sp>
      <p:sp>
        <p:nvSpPr>
          <p:cNvPr id="28677" name="Rectangle 1027"/>
          <p:cNvSpPr>
            <a:spLocks noGrp="1" noChangeArrowheads="1"/>
          </p:cNvSpPr>
          <p:nvPr>
            <p:ph type="body" idx="1"/>
          </p:nvPr>
        </p:nvSpPr>
        <p:spPr>
          <a:xfrm>
            <a:off x="915988" y="3257550"/>
            <a:ext cx="7312025"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50" rIns="92098" bIns="46050"/>
          <a:lstStyle/>
          <a:p>
            <a:pPr eaLnBrk="1" hangingPunct="1"/>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9A086AE-D93A-45E3-97A3-98E4C5E1933B}" type="datetime1">
              <a:rPr lang="ru-RU"/>
              <a:pPr>
                <a:defRPr/>
              </a:pPr>
              <a:t>28.10.2022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68E6D1C-3F72-4F12-80CA-67DC65CAFCFD}" type="slidenum">
              <a:rPr lang="ru-RU" altLang="ru-RU"/>
              <a:pPr/>
              <a:t>‹#›</a:t>
            </a:fld>
            <a:endParaRPr lang="ru-RU" altLang="ru-RU"/>
          </a:p>
        </p:txBody>
      </p:sp>
    </p:spTree>
    <p:extLst>
      <p:ext uri="{BB962C8B-B14F-4D97-AF65-F5344CB8AC3E}">
        <p14:creationId xmlns:p14="http://schemas.microsoft.com/office/powerpoint/2010/main" val="247537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3108D65-37E3-4E63-96A8-311D12C6D678}" type="datetime1">
              <a:rPr lang="ru-RU"/>
              <a:pPr>
                <a:defRPr/>
              </a:pPr>
              <a:t>28.10.2022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9D65340-9F69-4E67-9EC8-91AE71BCC704}" type="slidenum">
              <a:rPr lang="ru-RU" altLang="ru-RU"/>
              <a:pPr/>
              <a:t>‹#›</a:t>
            </a:fld>
            <a:endParaRPr lang="ru-RU" altLang="ru-RU"/>
          </a:p>
        </p:txBody>
      </p:sp>
    </p:spTree>
    <p:extLst>
      <p:ext uri="{BB962C8B-B14F-4D97-AF65-F5344CB8AC3E}">
        <p14:creationId xmlns:p14="http://schemas.microsoft.com/office/powerpoint/2010/main" val="7810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B0B9A39-30D8-4BE3-A66E-121DC0E15720}" type="datetime1">
              <a:rPr lang="ru-RU"/>
              <a:pPr>
                <a:defRPr/>
              </a:pPr>
              <a:t>28.10.2022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248FBFE-8DC8-4B28-9777-C212A53C092A}" type="slidenum">
              <a:rPr lang="ru-RU" altLang="ru-RU"/>
              <a:pPr/>
              <a:t>‹#›</a:t>
            </a:fld>
            <a:endParaRPr lang="ru-RU" altLang="ru-RU"/>
          </a:p>
        </p:txBody>
      </p:sp>
    </p:spTree>
    <p:extLst>
      <p:ext uri="{BB962C8B-B14F-4D97-AF65-F5344CB8AC3E}">
        <p14:creationId xmlns:p14="http://schemas.microsoft.com/office/powerpoint/2010/main" val="406764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5185A7B-6768-4411-B62B-F7934D02EADA}" type="datetime1">
              <a:rPr lang="ru-RU"/>
              <a:pPr>
                <a:defRPr/>
              </a:pPr>
              <a:t>28.10.2022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1F6CA18-6F0D-41B3-B92B-C43BC1896840}" type="slidenum">
              <a:rPr lang="ru-RU" altLang="ru-RU"/>
              <a:pPr/>
              <a:t>‹#›</a:t>
            </a:fld>
            <a:endParaRPr lang="ru-RU" altLang="ru-RU"/>
          </a:p>
        </p:txBody>
      </p:sp>
    </p:spTree>
    <p:extLst>
      <p:ext uri="{BB962C8B-B14F-4D97-AF65-F5344CB8AC3E}">
        <p14:creationId xmlns:p14="http://schemas.microsoft.com/office/powerpoint/2010/main" val="147236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8AFBCF6-121C-40F0-9462-E8411BA32BE3}" type="datetime1">
              <a:rPr lang="ru-RU"/>
              <a:pPr>
                <a:defRPr/>
              </a:pPr>
              <a:t>28.10.2022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88A4A96A-B889-4075-A30F-9DD0109F915C}" type="slidenum">
              <a:rPr lang="ru-RU" altLang="ru-RU"/>
              <a:pPr/>
              <a:t>‹#›</a:t>
            </a:fld>
            <a:endParaRPr lang="ru-RU" altLang="ru-RU"/>
          </a:p>
        </p:txBody>
      </p:sp>
    </p:spTree>
    <p:extLst>
      <p:ext uri="{BB962C8B-B14F-4D97-AF65-F5344CB8AC3E}">
        <p14:creationId xmlns:p14="http://schemas.microsoft.com/office/powerpoint/2010/main" val="51117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8788"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DB045200-DEDF-4BFD-ABA1-285DFB45B3DB}" type="datetime1">
              <a:rPr lang="ru-RU"/>
              <a:pPr>
                <a:defRPr/>
              </a:pPr>
              <a:t>28.10.2022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BA473722-B945-42E4-BC34-881F59A36E35}" type="slidenum">
              <a:rPr lang="ru-RU" altLang="ru-RU"/>
              <a:pPr/>
              <a:t>‹#›</a:t>
            </a:fld>
            <a:endParaRPr lang="ru-RU" altLang="ru-RU"/>
          </a:p>
        </p:txBody>
      </p:sp>
    </p:spTree>
    <p:extLst>
      <p:ext uri="{BB962C8B-B14F-4D97-AF65-F5344CB8AC3E}">
        <p14:creationId xmlns:p14="http://schemas.microsoft.com/office/powerpoint/2010/main" val="426388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D82AB512-BF9E-4C1C-A14D-FE9AF8D03FF5}" type="datetime1">
              <a:rPr lang="ru-RU"/>
              <a:pPr>
                <a:defRPr/>
              </a:pPr>
              <a:t>28.10.2022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2D88521E-C9A6-46B0-9AFC-9B2A3DA36DF9}" type="slidenum">
              <a:rPr lang="ru-RU" altLang="ru-RU"/>
              <a:pPr/>
              <a:t>‹#›</a:t>
            </a:fld>
            <a:endParaRPr lang="ru-RU" altLang="ru-RU"/>
          </a:p>
        </p:txBody>
      </p:sp>
    </p:spTree>
    <p:extLst>
      <p:ext uri="{BB962C8B-B14F-4D97-AF65-F5344CB8AC3E}">
        <p14:creationId xmlns:p14="http://schemas.microsoft.com/office/powerpoint/2010/main" val="69315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E86F0773-38D6-414B-AC0B-D31DF197983C}" type="datetime1">
              <a:rPr lang="ru-RU"/>
              <a:pPr>
                <a:defRPr/>
              </a:pPr>
              <a:t>28.10.2022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E0684E26-859C-4ECA-9309-03ACF70B772D}" type="slidenum">
              <a:rPr lang="ru-RU" altLang="ru-RU"/>
              <a:pPr/>
              <a:t>‹#›</a:t>
            </a:fld>
            <a:endParaRPr lang="ru-RU" altLang="ru-RU"/>
          </a:p>
        </p:txBody>
      </p:sp>
    </p:spTree>
    <p:extLst>
      <p:ext uri="{BB962C8B-B14F-4D97-AF65-F5344CB8AC3E}">
        <p14:creationId xmlns:p14="http://schemas.microsoft.com/office/powerpoint/2010/main" val="42295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2FEF11-51D0-46D8-AACE-543FBC827014}" type="datetime1">
              <a:rPr lang="ru-RU"/>
              <a:pPr>
                <a:defRPr/>
              </a:pPr>
              <a:t>28.10.2022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2575137A-004C-4090-BB4E-F7490EE4A248}" type="slidenum">
              <a:rPr lang="ru-RU" altLang="ru-RU"/>
              <a:pPr/>
              <a:t>‹#›</a:t>
            </a:fld>
            <a:endParaRPr lang="ru-RU" altLang="ru-RU"/>
          </a:p>
        </p:txBody>
      </p:sp>
    </p:spTree>
    <p:extLst>
      <p:ext uri="{BB962C8B-B14F-4D97-AF65-F5344CB8AC3E}">
        <p14:creationId xmlns:p14="http://schemas.microsoft.com/office/powerpoint/2010/main" val="59729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8F76956-06F0-4B6D-8439-41076165BD2F}" type="datetime1">
              <a:rPr lang="ru-RU"/>
              <a:pPr>
                <a:defRPr/>
              </a:pPr>
              <a:t>28.10.2022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F6BFA6DC-9911-4BC8-946A-BA65ED3F054C}" type="slidenum">
              <a:rPr lang="ru-RU" altLang="ru-RU"/>
              <a:pPr/>
              <a:t>‹#›</a:t>
            </a:fld>
            <a:endParaRPr lang="ru-RU" altLang="ru-RU"/>
          </a:p>
        </p:txBody>
      </p:sp>
    </p:spTree>
    <p:extLst>
      <p:ext uri="{BB962C8B-B14F-4D97-AF65-F5344CB8AC3E}">
        <p14:creationId xmlns:p14="http://schemas.microsoft.com/office/powerpoint/2010/main" val="6166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1F0FEEA-59E6-4EB3-B834-EE9D44B36E84}" type="datetime1">
              <a:rPr lang="ru-RU"/>
              <a:pPr>
                <a:defRPr/>
              </a:pPr>
              <a:t>28.10.2022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85BDEAB9-5FC4-4272-BDF0-00D0A6FC1F09}" type="slidenum">
              <a:rPr lang="ru-RU" altLang="ru-RU"/>
              <a:pPr/>
              <a:t>‹#›</a:t>
            </a:fld>
            <a:endParaRPr lang="ru-RU" altLang="ru-RU"/>
          </a:p>
        </p:txBody>
      </p:sp>
    </p:spTree>
    <p:extLst>
      <p:ext uri="{BB962C8B-B14F-4D97-AF65-F5344CB8AC3E}">
        <p14:creationId xmlns:p14="http://schemas.microsoft.com/office/powerpoint/2010/main" val="53412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E11F3B"/>
            </a:gs>
            <a:gs pos="100000">
              <a:srgbClr val="86002D"/>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26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8788"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i="0">
                <a:solidFill>
                  <a:schemeClr val="tx1"/>
                </a:solidFill>
                <a:latin typeface="Arial" pitchFamily="34" charset="0"/>
              </a:defRPr>
            </a:lvl1pPr>
          </a:lstStyle>
          <a:p>
            <a:pPr>
              <a:defRPr/>
            </a:pPr>
            <a:fld id="{8CEC4BAE-BACD-40B0-8994-8CA09AE6E3D0}" type="datetime1">
              <a:rPr lang="ru-RU"/>
              <a:pPr>
                <a:defRPr/>
              </a:pPr>
              <a:t>28.10.2022</a:t>
            </a:fld>
            <a:endParaRPr lang="ru-RU"/>
          </a:p>
        </p:txBody>
      </p:sp>
      <p:sp>
        <p:nvSpPr>
          <p:cNvPr id="1029" name="Rectangle 5"/>
          <p:cNvSpPr>
            <a:spLocks noGrp="1" noChangeArrowheads="1"/>
          </p:cNvSpPr>
          <p:nvPr>
            <p:ph type="ftr" sz="quarter" idx="3"/>
          </p:nvPr>
        </p:nvSpPr>
        <p:spPr bwMode="auto">
          <a:xfrm>
            <a:off x="3122613" y="6245225"/>
            <a:ext cx="2898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i="0">
                <a:solidFill>
                  <a:schemeClr val="tx1"/>
                </a:solidFill>
                <a:latin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16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i="0">
                <a:solidFill>
                  <a:schemeClr val="tx1"/>
                </a:solidFill>
              </a:defRPr>
            </a:lvl1pPr>
          </a:lstStyle>
          <a:p>
            <a:fld id="{9DE93B0B-9E4A-40D6-B2EC-1F93EB7AE04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yandex.ru/yandsearch?text=%D0%B7%D0%BD%D0%B0%D0%BA%D0%B8%20%D0%B1%D0%B5%D0%B7%D0%BE%D0%BF%D0%B0%D1%81%D0%BD%D0%BE%D1%81%D1%82%D0%B8%20%D0%BF%D0%BE%20%D0%BE%D1%85%D1%80%D0%B0%D0%BD%D0%B5%20%D1%82%D1%80%D1%83%D0%B4%D0%B0&amp;fp=0&amp;pos=7&amp;uinfo=ww-1461-wh-692-fw-1236-fh-486-pd-1.2999999523162841&amp;rpt=simage&amp;img_url=http://tb-vsr.ru/im/image.jpg"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images.yandex.ru/yandsearch?p=1&amp;text=%D0%B2%D0%BD%D0%B8%D0%BC%D0%B0%D0%BD%D0%B8%D0%B5%20%D0%BE%D0%BF%D0%B0%D1%81%D0%BD%D0%BE%D1%81%D1%82%D1%8C&amp;fp=1&amp;pos=58&amp;uinfo=ww-1461-wh-692-fw-1236-fh-486-pd-1.2999999523162841&amp;rpt=simage&amp;img_url=http://www.hr-portal.ru/files/styles/large/public/mini/per81.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BDA97"/>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03602F1-0DC5-44AA-8521-41B51E59C96D}" type="slidenum">
              <a:rPr lang="ru-RU" altLang="ru-RU" sz="1400">
                <a:solidFill>
                  <a:srgbClr val="FFC000"/>
                </a:solidFill>
              </a:rPr>
              <a:pPr>
                <a:spcBef>
                  <a:spcPct val="0"/>
                </a:spcBef>
                <a:buFontTx/>
                <a:buNone/>
              </a:pPr>
              <a:t>1</a:t>
            </a:fld>
            <a:endParaRPr lang="ru-RU" altLang="ru-RU" sz="1400">
              <a:solidFill>
                <a:srgbClr val="FFC000"/>
              </a:solidFill>
            </a:endParaRPr>
          </a:p>
        </p:txBody>
      </p:sp>
      <p:sp>
        <p:nvSpPr>
          <p:cNvPr id="4099"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4100" name="Text Box 14"/>
          <p:cNvSpPr txBox="1">
            <a:spLocks noChangeArrowheads="1"/>
          </p:cNvSpPr>
          <p:nvPr/>
        </p:nvSpPr>
        <p:spPr bwMode="auto">
          <a:xfrm>
            <a:off x="184150" y="1825625"/>
            <a:ext cx="89598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3600"/>
              <a:t>Применение закона о специальной оценке условий труда</a:t>
            </a:r>
          </a:p>
          <a:p>
            <a:pPr algn="ctr" eaLnBrk="1" hangingPunct="1">
              <a:spcBef>
                <a:spcPct val="0"/>
              </a:spcBef>
              <a:buFontTx/>
              <a:buNone/>
            </a:pPr>
            <a:r>
              <a:rPr lang="ru-RU" altLang="ru-RU" sz="3600"/>
              <a:t>Изменения порядка предоставления компенсаций за работы с вредными и (или) опасными условиями труда</a:t>
            </a:r>
          </a:p>
        </p:txBody>
      </p:sp>
      <p:sp>
        <p:nvSpPr>
          <p:cNvPr id="6" name="Text Box 14"/>
          <p:cNvSpPr txBox="1">
            <a:spLocks noChangeArrowheads="1"/>
          </p:cNvSpPr>
          <p:nvPr/>
        </p:nvSpPr>
        <p:spPr bwMode="auto">
          <a:xfrm>
            <a:off x="468492" y="268288"/>
            <a:ext cx="4850483" cy="120032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a:spAutoFit/>
          </a:bodyPr>
          <a:lstStyle>
            <a:lvl1pPr eaLnBrk="0" hangingPunct="0">
              <a:defRPr sz="2800" b="1" i="1">
                <a:solidFill>
                  <a:srgbClr val="F9C04D"/>
                </a:solidFill>
                <a:latin typeface="Arial" panose="020B0604020202020204" pitchFamily="34" charset="0"/>
              </a:defRPr>
            </a:lvl1pPr>
            <a:lvl2pPr marL="742950" indent="-285750" eaLnBrk="0" hangingPunct="0">
              <a:defRPr sz="2800" b="1" i="1">
                <a:solidFill>
                  <a:srgbClr val="F9C04D"/>
                </a:solidFill>
                <a:latin typeface="Arial" panose="020B0604020202020204" pitchFamily="34" charset="0"/>
              </a:defRPr>
            </a:lvl2pPr>
            <a:lvl3pPr marL="1143000" indent="-228600" eaLnBrk="0" hangingPunct="0">
              <a:defRPr sz="2800" b="1" i="1">
                <a:solidFill>
                  <a:srgbClr val="F9C04D"/>
                </a:solidFill>
                <a:latin typeface="Arial" panose="020B0604020202020204" pitchFamily="34" charset="0"/>
              </a:defRPr>
            </a:lvl3pPr>
            <a:lvl4pPr marL="1600200" indent="-228600" eaLnBrk="0" hangingPunct="0">
              <a:defRPr sz="2800" b="1" i="1">
                <a:solidFill>
                  <a:srgbClr val="F9C04D"/>
                </a:solidFill>
                <a:latin typeface="Arial" panose="020B0604020202020204" pitchFamily="34" charset="0"/>
              </a:defRPr>
            </a:lvl4pPr>
            <a:lvl5pPr marL="2057400" indent="-228600" eaLnBrk="0" hangingPunct="0">
              <a:defRPr sz="2800" b="1" i="1">
                <a:solidFill>
                  <a:srgbClr val="F9C04D"/>
                </a:solidFill>
                <a:latin typeface="Arial" panose="020B0604020202020204" pitchFamily="34" charset="0"/>
              </a:defRPr>
            </a:lvl5pPr>
            <a:lvl6pPr marL="2514600" indent="-228600" eaLnBrk="0" fontAlgn="base" hangingPunct="0">
              <a:spcBef>
                <a:spcPct val="35000"/>
              </a:spcBef>
              <a:spcAft>
                <a:spcPct val="0"/>
              </a:spcAft>
              <a:defRPr sz="2800" b="1" i="1">
                <a:solidFill>
                  <a:srgbClr val="F9C04D"/>
                </a:solidFill>
                <a:latin typeface="Arial" panose="020B0604020202020204" pitchFamily="34" charset="0"/>
              </a:defRPr>
            </a:lvl6pPr>
            <a:lvl7pPr marL="2971800" indent="-228600" eaLnBrk="0" fontAlgn="base" hangingPunct="0">
              <a:spcBef>
                <a:spcPct val="35000"/>
              </a:spcBef>
              <a:spcAft>
                <a:spcPct val="0"/>
              </a:spcAft>
              <a:defRPr sz="2800" b="1" i="1">
                <a:solidFill>
                  <a:srgbClr val="F9C04D"/>
                </a:solidFill>
                <a:latin typeface="Arial" panose="020B0604020202020204" pitchFamily="34" charset="0"/>
              </a:defRPr>
            </a:lvl7pPr>
            <a:lvl8pPr marL="3429000" indent="-228600" eaLnBrk="0" fontAlgn="base" hangingPunct="0">
              <a:spcBef>
                <a:spcPct val="35000"/>
              </a:spcBef>
              <a:spcAft>
                <a:spcPct val="0"/>
              </a:spcAft>
              <a:defRPr sz="2800" b="1" i="1">
                <a:solidFill>
                  <a:srgbClr val="F9C04D"/>
                </a:solidFill>
                <a:latin typeface="Arial" panose="020B0604020202020204" pitchFamily="34" charset="0"/>
              </a:defRPr>
            </a:lvl8pPr>
            <a:lvl9pPr marL="3886200" indent="-228600" eaLnBrk="0" fontAlgn="base" hangingPunct="0">
              <a:spcBef>
                <a:spcPct val="35000"/>
              </a:spcBef>
              <a:spcAft>
                <a:spcPct val="0"/>
              </a:spcAft>
              <a:defRPr sz="2800" b="1" i="1">
                <a:solidFill>
                  <a:srgbClr val="F9C04D"/>
                </a:solidFill>
                <a:latin typeface="Arial" panose="020B0604020202020204" pitchFamily="34" charset="0"/>
              </a:defRPr>
            </a:lvl9pPr>
          </a:lstStyle>
          <a:p>
            <a:pPr algn="ctr" eaLnBrk="1" hangingPunct="1">
              <a:defRPr/>
            </a:pPr>
            <a:r>
              <a:rPr lang="ru-RU" sz="2400" dirty="0" smtClean="0">
                <a:solidFill>
                  <a:srgbClr val="86002D"/>
                </a:solidFill>
              </a:rPr>
              <a:t>Министерство социального </a:t>
            </a:r>
          </a:p>
          <a:p>
            <a:pPr algn="ctr" eaLnBrk="1" hangingPunct="1">
              <a:defRPr/>
            </a:pPr>
            <a:r>
              <a:rPr lang="ru-RU" sz="2400" dirty="0" smtClean="0">
                <a:solidFill>
                  <a:srgbClr val="86002D"/>
                </a:solidFill>
              </a:rPr>
              <a:t>развития Московской области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19458"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52400" y="866775"/>
            <a:ext cx="89154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1" hangingPunct="1">
              <a:spcBef>
                <a:spcPct val="35000"/>
              </a:spcBef>
              <a:defRPr/>
            </a:pPr>
            <a:r>
              <a:rPr lang="ru-RU" i="0" dirty="0">
                <a:latin typeface="Times New Roman" pitchFamily="18" charset="0"/>
              </a:rPr>
              <a:t>       </a:t>
            </a:r>
            <a:endParaRPr lang="ru-RU" sz="1800" i="0" dirty="0">
              <a:latin typeface="Times New Roman" pitchFamily="18" charset="0"/>
            </a:endParaRPr>
          </a:p>
          <a:p>
            <a:pPr indent="457200" algn="just" eaLnBrk="1" hangingPunct="1">
              <a:spcBef>
                <a:spcPct val="35000"/>
              </a:spcBef>
              <a:defRPr/>
            </a:pPr>
            <a:r>
              <a:rPr lang="ru-RU" sz="3200" i="0" dirty="0">
                <a:solidFill>
                  <a:schemeClr val="tx1"/>
                </a:solidFill>
                <a:latin typeface="Times New Roman" pitchFamily="18" charset="0"/>
                <a:cs typeface="Times New Roman" pitchFamily="18" charset="0"/>
              </a:rPr>
              <a:t>До 1 января 2014 года аттестация проводилась в соответствии с Порядком проведения аттестации рабочих мест по условиям труда (введен в действие с 1 сентября 2011 года), который был утвержден </a:t>
            </a:r>
            <a:r>
              <a:rPr lang="ru-RU" sz="3200" i="0" dirty="0" err="1">
                <a:solidFill>
                  <a:schemeClr val="tx1"/>
                </a:solidFill>
                <a:latin typeface="Times New Roman" pitchFamily="18" charset="0"/>
                <a:cs typeface="Times New Roman" pitchFamily="18" charset="0"/>
              </a:rPr>
              <a:t>Минздравсоцразвития</a:t>
            </a:r>
            <a:r>
              <a:rPr lang="ru-RU" sz="3200" i="0" dirty="0">
                <a:solidFill>
                  <a:schemeClr val="tx1"/>
                </a:solidFill>
                <a:latin typeface="Times New Roman" pitchFamily="18" charset="0"/>
                <a:cs typeface="Times New Roman" pitchFamily="18" charset="0"/>
              </a:rPr>
              <a:t> России 26 апреля 2011г. приказом № 342н.</a:t>
            </a:r>
          </a:p>
          <a:p>
            <a:pPr indent="457200" algn="just" eaLnBrk="1" hangingPunct="1">
              <a:spcBef>
                <a:spcPct val="35000"/>
              </a:spcBef>
              <a:defRPr/>
            </a:pPr>
            <a:r>
              <a:rPr lang="ru-RU" sz="3200" i="0" dirty="0">
                <a:solidFill>
                  <a:schemeClr val="tx1"/>
                </a:solidFill>
                <a:latin typeface="Times New Roman" pitchFamily="18" charset="0"/>
                <a:cs typeface="Times New Roman" pitchFamily="18" charset="0"/>
              </a:rPr>
              <a:t> </a:t>
            </a:r>
          </a:p>
        </p:txBody>
      </p:sp>
      <p:sp>
        <p:nvSpPr>
          <p:cNvPr id="1946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EFD6DE8-4ECD-4E35-8A1F-779291234BE9}" type="slidenum">
              <a:rPr lang="ru-RU" altLang="ru-RU" sz="1400">
                <a:solidFill>
                  <a:srgbClr val="FFC000"/>
                </a:solidFill>
              </a:rPr>
              <a:pPr>
                <a:spcBef>
                  <a:spcPct val="0"/>
                </a:spcBef>
                <a:buFontTx/>
                <a:buNone/>
              </a:pPr>
              <a:t>10</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0482"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42875" y="2097088"/>
            <a:ext cx="89154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1" hangingPunct="1">
              <a:spcBef>
                <a:spcPct val="35000"/>
              </a:spcBef>
              <a:defRPr/>
            </a:pPr>
            <a:r>
              <a:rPr lang="ru-RU" i="0" dirty="0">
                <a:latin typeface="Times New Roman" pitchFamily="18" charset="0"/>
              </a:rPr>
              <a:t>       </a:t>
            </a:r>
          </a:p>
          <a:p>
            <a:pPr indent="457200" algn="just" eaLnBrk="1" hangingPunct="1">
              <a:spcBef>
                <a:spcPct val="35000"/>
              </a:spcBef>
              <a:defRPr/>
            </a:pPr>
            <a:r>
              <a:rPr lang="ru-RU" sz="1800" b="0" i="0" dirty="0">
                <a:solidFill>
                  <a:schemeClr val="tx1"/>
                </a:solidFill>
                <a:latin typeface="Arial" charset="0"/>
              </a:rPr>
              <a:t>4. В случае, если до дня вступления в силу настоящего Федерального закона в отношении рабочих мест была проведена аттестация рабочих мест по условиям труда, специальная оценка условий труда в отношении таких рабочих мест может не проводиться в течение пяти лет со дня завершения данной аттестации, за исключением случаев возникновения обстоятельств, указанных в части 1 статьи 17 настоящего Федерального закона. При этом для целей, определенных статьей 7 настоящего Федерального закона, используются результаты данной аттестации, проведенной в соответствии с действовавшим до дня вступления в силу настоящего Федерального закона порядком. Работодатель вправе провести специальную оценку условий труда в порядке, установленном настоящим Федеральным законом, до истечения срока действия имеющихся результатов аттестации рабочих мест по условиям труда.</a:t>
            </a:r>
          </a:p>
          <a:p>
            <a:pPr indent="457200" algn="just" eaLnBrk="1" hangingPunct="1">
              <a:spcBef>
                <a:spcPct val="35000"/>
              </a:spcBef>
              <a:defRPr/>
            </a:pPr>
            <a:endParaRPr lang="ru-RU" sz="1800" i="0" dirty="0">
              <a:latin typeface="Times New Roman" pitchFamily="18" charset="0"/>
              <a:cs typeface="Times New Roman" pitchFamily="18" charset="0"/>
            </a:endParaRPr>
          </a:p>
          <a:p>
            <a:pPr indent="457200" algn="just" eaLnBrk="1" hangingPunct="1">
              <a:spcBef>
                <a:spcPct val="35000"/>
              </a:spcBef>
              <a:defRPr/>
            </a:pPr>
            <a:r>
              <a:rPr lang="ru-RU" sz="1800" i="0" dirty="0">
                <a:latin typeface="Times New Roman" pitchFamily="18" charset="0"/>
                <a:cs typeface="Times New Roman" pitchFamily="18" charset="0"/>
              </a:rPr>
              <a:t> </a:t>
            </a:r>
          </a:p>
        </p:txBody>
      </p:sp>
      <p:sp>
        <p:nvSpPr>
          <p:cNvPr id="2048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DAD57F41-FE71-46E7-9AE7-6D3EF46540B5}" type="slidenum">
              <a:rPr lang="ru-RU" altLang="ru-RU" sz="1400">
                <a:solidFill>
                  <a:srgbClr val="FFC000"/>
                </a:solidFill>
              </a:rPr>
              <a:pPr>
                <a:spcBef>
                  <a:spcPct val="0"/>
                </a:spcBef>
                <a:buFontTx/>
                <a:buNone/>
              </a:pPr>
              <a:t>11</a:t>
            </a:fld>
            <a:endParaRPr lang="ru-RU" altLang="ru-RU" sz="1400">
              <a:solidFill>
                <a:srgbClr val="FFC000"/>
              </a:solidFill>
            </a:endParaRPr>
          </a:p>
        </p:txBody>
      </p:sp>
      <p:sp>
        <p:nvSpPr>
          <p:cNvPr id="20485" name="Прямоугольник 5"/>
          <p:cNvSpPr>
            <a:spLocks noChangeArrowheads="1"/>
          </p:cNvSpPr>
          <p:nvPr/>
        </p:nvSpPr>
        <p:spPr bwMode="auto">
          <a:xfrm>
            <a:off x="4786313" y="342900"/>
            <a:ext cx="4191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000" b="0" i="0"/>
              <a:t>Федеральный закон от 28.12.2013 N 426-ФЗ</a:t>
            </a:r>
          </a:p>
          <a:p>
            <a:pPr eaLnBrk="1" hangingPunct="1">
              <a:spcBef>
                <a:spcPct val="35000"/>
              </a:spcBef>
              <a:buFontTx/>
              <a:buNone/>
            </a:pPr>
            <a:r>
              <a:rPr lang="ru-RU" altLang="ru-RU" sz="2000" b="0" i="0"/>
              <a:t>"О специальной оценке условий труда« (Статья 27. Переходные положения)</a:t>
            </a:r>
          </a:p>
          <a:p>
            <a:pPr eaLnBrk="1" hangingPunct="1">
              <a:spcBef>
                <a:spcPct val="35000"/>
              </a:spcBef>
              <a:buFontTx/>
              <a:buNone/>
            </a:pPr>
            <a:endParaRPr lang="ru-RU" altLang="ru-RU" sz="2800" b="0" i="0">
              <a:solidFill>
                <a:srgbClr val="F9C04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1506"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52400" y="866775"/>
            <a:ext cx="89154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1" hangingPunct="1">
              <a:spcBef>
                <a:spcPct val="35000"/>
              </a:spcBef>
              <a:defRPr/>
            </a:pPr>
            <a:r>
              <a:rPr lang="ru-RU" i="0" dirty="0">
                <a:latin typeface="Times New Roman" pitchFamily="18" charset="0"/>
              </a:rPr>
              <a:t>       </a:t>
            </a:r>
            <a:endParaRPr lang="ru-RU" sz="1800" i="0" dirty="0">
              <a:latin typeface="Times New Roman" pitchFamily="18" charset="0"/>
            </a:endParaRPr>
          </a:p>
          <a:p>
            <a:pPr indent="457200" algn="just" eaLnBrk="1" hangingPunct="1">
              <a:spcBef>
                <a:spcPct val="35000"/>
              </a:spcBef>
              <a:defRPr/>
            </a:pPr>
            <a:r>
              <a:rPr lang="ru-RU" sz="1800" i="0" dirty="0">
                <a:solidFill>
                  <a:schemeClr val="tx1"/>
                </a:solidFill>
                <a:latin typeface="Times New Roman" pitchFamily="18" charset="0"/>
                <a:cs typeface="Times New Roman" pitchFamily="18" charset="0"/>
              </a:rPr>
              <a:t>Результаты проведенной в соответствии с указанным порядком аттестации, действительные до окончания срока их действия, но не более чем до 31 декабря 2018 года включительно, применяются при определении размера дополнительных тарифов страховых взносов в Пенсионный фонд Российской Федерации, установленных пунктом 2.1 статьи 33.2 Федерального закона от 15 декабря 2001 года N 167-ФЗ "Об обязательном пенсионном страховании в Российской Федерации" (в редакции настоящего Федерального закона) и частью 2.1 статьи 58.3 Федерального закона от 24 июля 2009 года N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(в редакции настоящего Федерального закона), в отношении рабочих мест, условия труда на которых по результатам аттестации рабочих мест по условиям труда, проведенной в соответствии с порядком, действовавшим до дня вступления в силу Федерального закона "О специальной оценке условий труда", признаны вредными и (или) опасными</a:t>
            </a:r>
          </a:p>
        </p:txBody>
      </p:sp>
      <p:sp>
        <p:nvSpPr>
          <p:cNvPr id="2150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8926656-7415-4CC6-B876-44E5EE873256}" type="slidenum">
              <a:rPr lang="ru-RU" altLang="ru-RU" sz="1400">
                <a:solidFill>
                  <a:srgbClr val="FFC000"/>
                </a:solidFill>
              </a:rPr>
              <a:pPr>
                <a:spcBef>
                  <a:spcPct val="0"/>
                </a:spcBef>
                <a:buFontTx/>
                <a:buNone/>
              </a:pPr>
              <a:t>12</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2530"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22531" name="Rectangle 6"/>
          <p:cNvSpPr>
            <a:spLocks noChangeArrowheads="1"/>
          </p:cNvSpPr>
          <p:nvPr/>
        </p:nvSpPr>
        <p:spPr bwMode="auto">
          <a:xfrm>
            <a:off x="228600" y="1427163"/>
            <a:ext cx="8656638"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1600" b="0" i="0"/>
              <a:t>Впредь до приведения законов и иных нормативных правовых актов, действующих на территории Российской Федерации, в соответствие с настоящим Кодексом законы и иные правовые акты Российской Федерации, а также законодательные и иные нормативные правовые акты бывшего Союза ССР, действующие на территории Российской Федерации в пределах и порядке, которые предусмотрены Конституцией Российской Федерации, Постановлением Верховного Совета РСФСР от 12 декабря 1991 года N 2014-1 "О ратификации Соглашения о создании Содружества Независимых Государств", применяются постольку, поскольку они не противоречат настоящему Кодексу.</a:t>
            </a:r>
          </a:p>
          <a:p>
            <a:pPr eaLnBrk="1" hangingPunct="1">
              <a:spcBef>
                <a:spcPct val="35000"/>
              </a:spcBef>
              <a:buFontTx/>
              <a:buNone/>
            </a:pPr>
            <a:r>
              <a:rPr lang="ru-RU" altLang="ru-RU" sz="1600" b="0" i="0"/>
              <a:t>Изданные до введения в действие настоящего Кодекса нормативные правовые акты Президента Российской Федерации, Правительства Российской Федерации и применяемые на территории Российской Федерации постановления Правительства СССР по вопросам, которые в соответствии с настоящим Кодексом могут регулироваться только федеральными законами, действуют впредь до введения в действие соответствующих федеральных законов.</a:t>
            </a:r>
          </a:p>
          <a:p>
            <a:pPr algn="r" eaLnBrk="1" hangingPunct="1">
              <a:spcBef>
                <a:spcPct val="35000"/>
              </a:spcBef>
              <a:buFontTx/>
              <a:buNone/>
            </a:pPr>
            <a:r>
              <a:rPr lang="ru-RU" altLang="ru-RU" sz="2000" b="0">
                <a:latin typeface="Times New Roman" pitchFamily="18" charset="0"/>
              </a:rPr>
              <a:t>Трудовой Кодекс Российской Федерации</a:t>
            </a:r>
          </a:p>
          <a:p>
            <a:pPr algn="r" eaLnBrk="1" hangingPunct="1">
              <a:spcBef>
                <a:spcPct val="0"/>
              </a:spcBef>
              <a:buFontTx/>
              <a:buNone/>
            </a:pPr>
            <a:r>
              <a:rPr lang="ru-RU" altLang="ru-RU" sz="2000" b="0">
                <a:latin typeface="Times New Roman" pitchFamily="18" charset="0"/>
              </a:rPr>
              <a:t>Статья 423. Применение законов и иных </a:t>
            </a:r>
          </a:p>
          <a:p>
            <a:pPr algn="r" eaLnBrk="1" hangingPunct="1">
              <a:spcBef>
                <a:spcPct val="0"/>
              </a:spcBef>
              <a:buFontTx/>
              <a:buNone/>
            </a:pPr>
            <a:r>
              <a:rPr lang="ru-RU" altLang="ru-RU" sz="2000" b="0">
                <a:latin typeface="Times New Roman" pitchFamily="18" charset="0"/>
              </a:rPr>
              <a:t>нормативных правовых актов</a:t>
            </a:r>
          </a:p>
          <a:p>
            <a:pPr algn="r" eaLnBrk="1" hangingPunct="1">
              <a:spcBef>
                <a:spcPct val="0"/>
              </a:spcBef>
              <a:buFontTx/>
              <a:buNone/>
            </a:pPr>
            <a:endParaRPr lang="ru-RU" altLang="ru-RU" sz="2800" b="0">
              <a:solidFill>
                <a:srgbClr val="F9C04D"/>
              </a:solidFill>
              <a:latin typeface="Times New Roman" pitchFamily="18" charset="0"/>
            </a:endParaRPr>
          </a:p>
          <a:p>
            <a:pPr algn="r" eaLnBrk="1" hangingPunct="1">
              <a:spcBef>
                <a:spcPct val="0"/>
              </a:spcBef>
              <a:buFontTx/>
              <a:buNone/>
            </a:pPr>
            <a:r>
              <a:rPr lang="ru-RU" altLang="ru-RU" sz="2800" b="0">
                <a:solidFill>
                  <a:srgbClr val="F9C04D"/>
                </a:solidFill>
                <a:latin typeface="Times New Roman" pitchFamily="18" charset="0"/>
              </a:rPr>
              <a:t> </a:t>
            </a:r>
          </a:p>
        </p:txBody>
      </p:sp>
      <p:sp>
        <p:nvSpPr>
          <p:cNvPr id="2253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10D81BD-97D0-439D-95DC-F43B89F9D2EF}" type="slidenum">
              <a:rPr lang="ru-RU" altLang="ru-RU" sz="1400">
                <a:solidFill>
                  <a:srgbClr val="FFC000"/>
                </a:solidFill>
              </a:rPr>
              <a:pPr>
                <a:spcBef>
                  <a:spcPct val="0"/>
                </a:spcBef>
                <a:buFontTx/>
                <a:buNone/>
              </a:pPr>
              <a:t>13</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4578" name="Номер слайда 4"/>
          <p:cNvSpPr>
            <a:spLocks noGrp="1"/>
          </p:cNvSpPr>
          <p:nvPr>
            <p:ph type="sldNum" sz="quarter" idx="12"/>
          </p:nvPr>
        </p:nvSpPr>
        <p:spPr>
          <a:xfrm>
            <a:off x="8629650" y="6492875"/>
            <a:ext cx="5143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73CCC02B-F95C-41DC-B2CA-8EEAFC711617}" type="slidenum">
              <a:rPr lang="ru-RU" altLang="ru-RU" sz="1800">
                <a:solidFill>
                  <a:srgbClr val="626262"/>
                </a:solidFill>
                <a:latin typeface="Arial Black" pitchFamily="34" charset="0"/>
                <a:cs typeface="Arial" pitchFamily="34" charset="0"/>
              </a:rPr>
              <a:pPr>
                <a:buFontTx/>
                <a:buNone/>
              </a:pPr>
              <a:t>14</a:t>
            </a:fld>
            <a:endParaRPr lang="ru-RU" altLang="ru-RU" sz="1800">
              <a:solidFill>
                <a:srgbClr val="626262"/>
              </a:solidFill>
              <a:latin typeface="Arial Black" pitchFamily="34" charset="0"/>
              <a:cs typeface="Arial"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a:p>
        </p:txBody>
      </p:sp>
      <p:sp>
        <p:nvSpPr>
          <p:cNvPr id="8" name="TextBox 7"/>
          <p:cNvSpPr txBox="1"/>
          <p:nvPr/>
        </p:nvSpPr>
        <p:spPr>
          <a:xfrm>
            <a:off x="323850" y="188913"/>
            <a:ext cx="8280400" cy="708025"/>
          </a:xfrm>
          <a:prstGeom prst="rect">
            <a:avLst/>
          </a:prstGeom>
          <a:noFill/>
        </p:spPr>
        <p:txBody>
          <a:bodyPr>
            <a:spAutoFit/>
          </a:bodyPr>
          <a:lstStyle/>
          <a:p>
            <a:pPr algn="ctr" eaLnBrk="1" hangingPunct="1">
              <a:spcBef>
                <a:spcPct val="35000"/>
              </a:spcBef>
              <a:defRPr/>
            </a:pPr>
            <a:r>
              <a:rPr lang="ru-RU" sz="2000" dirty="0">
                <a:solidFill>
                  <a:schemeClr val="tx2"/>
                </a:solidFill>
                <a:latin typeface="Arial" charset="0"/>
              </a:rPr>
              <a:t>ГАРАНТИИ И КОМПЕНСАЦИИ РАБОТНИКАМ, ЗАНЯТЫМ ВО ВРЕДНЫХ (ОПАСНЫХ) УСЛОВИЯХ ТРУДА</a:t>
            </a:r>
            <a:endParaRPr lang="ru-RU" sz="1900" dirty="0">
              <a:solidFill>
                <a:schemeClr val="tx2"/>
              </a:solidFill>
              <a:latin typeface="+mn-lt"/>
            </a:endParaRPr>
          </a:p>
        </p:txBody>
      </p:sp>
      <p:graphicFrame>
        <p:nvGraphicFramePr>
          <p:cNvPr id="10" name="Схема 9"/>
          <p:cNvGraphicFramePr/>
          <p:nvPr/>
        </p:nvGraphicFramePr>
        <p:xfrm>
          <a:off x="107504" y="980730"/>
          <a:ext cx="892899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348038" y="6157913"/>
            <a:ext cx="5327650" cy="584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hangingPunct="1">
              <a:spcBef>
                <a:spcPct val="35000"/>
              </a:spcBef>
              <a:defRPr/>
            </a:pPr>
            <a:r>
              <a:rPr lang="ru-RU" sz="1600" dirty="0"/>
              <a:t>Чем выше уровень вредности на рабочем месте – тем больше объем гарантий и компенсаций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5602"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25603" name="Rectangle 5"/>
          <p:cNvSpPr>
            <a:spLocks noChangeArrowheads="1"/>
          </p:cNvSpPr>
          <p:nvPr/>
        </p:nvSpPr>
        <p:spPr bwMode="auto">
          <a:xfrm>
            <a:off x="257175" y="1282700"/>
            <a:ext cx="8656638"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35000"/>
              </a:spcBef>
              <a:buFontTx/>
              <a:buNone/>
            </a:pPr>
            <a:r>
              <a:rPr lang="ru-RU" altLang="ru-RU" sz="2400" b="0" i="0">
                <a:solidFill>
                  <a:srgbClr val="F9C04D"/>
                </a:solidFill>
              </a:rPr>
              <a:t>       </a:t>
            </a:r>
            <a:r>
              <a:rPr lang="ru-RU" altLang="ru-RU" sz="2400" b="0" i="0"/>
              <a:t>Заработная плата (оплата труда работника) - вознаграждение за труд в зависимости от квалификации работника, сложности, количества, качества и условий выполняемой работы, а также компенсационные выплаты (доплаты и надбавки компенсационного характера, в том числе за работу в условиях, отклоняющихся от нормальных, работу в особых климатических условиях и на территориях, подвергшихся радиоактивному загрязнению, и иные выплаты компенсационного характера) и стимулирующие выплаты (доплаты и надбавки стимулирующего характера, премии и иные поощрительные выплаты).</a:t>
            </a:r>
          </a:p>
          <a:p>
            <a:pPr algn="r" eaLnBrk="1" hangingPunct="1">
              <a:spcBef>
                <a:spcPct val="35000"/>
              </a:spcBef>
              <a:buFontTx/>
              <a:buNone/>
            </a:pPr>
            <a:r>
              <a:rPr lang="ru-RU" altLang="ru-RU" sz="1800" b="0">
                <a:latin typeface="Times New Roman" pitchFamily="18" charset="0"/>
              </a:rPr>
              <a:t>Трудовой Кодекс Российской Федерации</a:t>
            </a:r>
          </a:p>
          <a:p>
            <a:pPr algn="r" eaLnBrk="1" hangingPunct="1">
              <a:spcBef>
                <a:spcPct val="0"/>
              </a:spcBef>
              <a:buFontTx/>
              <a:buNone/>
            </a:pPr>
            <a:r>
              <a:rPr lang="ru-RU" altLang="ru-RU" sz="1800" b="0">
                <a:latin typeface="Times New Roman" pitchFamily="18" charset="0"/>
              </a:rPr>
              <a:t>Статья 129. Основные понятия и определения</a:t>
            </a:r>
          </a:p>
        </p:txBody>
      </p:sp>
      <p:sp>
        <p:nvSpPr>
          <p:cNvPr id="2560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8508C13-C7DC-493F-9BC4-638EE3451BC6}" type="slidenum">
              <a:rPr lang="ru-RU" altLang="ru-RU" sz="1400">
                <a:solidFill>
                  <a:srgbClr val="FFC000"/>
                </a:solidFill>
              </a:rPr>
              <a:pPr>
                <a:spcBef>
                  <a:spcPct val="0"/>
                </a:spcBef>
                <a:buFontTx/>
                <a:buNone/>
              </a:pPr>
              <a:t>15</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7650"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27651" name="Rectangle 4"/>
          <p:cNvSpPr>
            <a:spLocks noChangeArrowheads="1"/>
          </p:cNvSpPr>
          <p:nvPr/>
        </p:nvSpPr>
        <p:spPr bwMode="auto">
          <a:xfrm>
            <a:off x="273050" y="1177925"/>
            <a:ext cx="8656638"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000" b="0" i="0"/>
              <a:t>Оплата труда работников, занятых на работах с вредными и (или) опасными условиями труда, устанавливается в повышенном размере.</a:t>
            </a:r>
          </a:p>
          <a:p>
            <a:pPr eaLnBrk="1" hangingPunct="1">
              <a:spcBef>
                <a:spcPct val="35000"/>
              </a:spcBef>
              <a:buFontTx/>
              <a:buNone/>
            </a:pPr>
            <a:r>
              <a:rPr lang="ru-RU" altLang="ru-RU" sz="2000" b="0" i="0"/>
              <a:t>Минимальный размер повышения оплаты труда работникам, занятым на работах </a:t>
            </a:r>
            <a:r>
              <a:rPr lang="ru-RU" altLang="ru-RU" sz="2000" b="0" i="0">
                <a:solidFill>
                  <a:srgbClr val="C00000"/>
                </a:solidFill>
              </a:rPr>
              <a:t>с вредными и (или) опасными условиями труда</a:t>
            </a:r>
            <a:r>
              <a:rPr lang="ru-RU" altLang="ru-RU" sz="2000" b="0" i="0"/>
              <a:t>, составляет </a:t>
            </a:r>
            <a:r>
              <a:rPr lang="ru-RU" altLang="ru-RU" sz="2000" b="0" i="0">
                <a:solidFill>
                  <a:srgbClr val="C00000"/>
                </a:solidFill>
              </a:rPr>
              <a:t>4 процента </a:t>
            </a:r>
            <a:r>
              <a:rPr lang="ru-RU" altLang="ru-RU" sz="2000" b="0" i="0"/>
              <a:t>тарифной ставки (оклада), установленной для различных видов работ с нормальными условиями труда.</a:t>
            </a:r>
          </a:p>
          <a:p>
            <a:pPr eaLnBrk="1" hangingPunct="1">
              <a:spcBef>
                <a:spcPct val="35000"/>
              </a:spcBef>
              <a:buFontTx/>
              <a:buNone/>
            </a:pPr>
            <a:r>
              <a:rPr lang="ru-RU" altLang="ru-RU" sz="2000" b="0" i="0"/>
              <a:t>Конкретные размеры повышения оплаты труда устанавливаются работодателем с учетом мнения представительного органа работников в порядке, установленном статьей 372 настоящего Кодекса для принятия локальных нормативных актов, либо коллективным договором, трудовым договором.</a:t>
            </a:r>
          </a:p>
          <a:p>
            <a:pPr algn="r" eaLnBrk="1" hangingPunct="1">
              <a:spcBef>
                <a:spcPct val="35000"/>
              </a:spcBef>
              <a:buFontTx/>
              <a:buNone/>
            </a:pPr>
            <a:r>
              <a:rPr lang="ru-RU" altLang="ru-RU" sz="2000" b="0">
                <a:latin typeface="Times New Roman" pitchFamily="18" charset="0"/>
              </a:rPr>
              <a:t>Трудовой Кодекс Российской Федерации</a:t>
            </a:r>
          </a:p>
          <a:p>
            <a:pPr algn="r" eaLnBrk="1" hangingPunct="1">
              <a:spcBef>
                <a:spcPct val="0"/>
              </a:spcBef>
              <a:buFontTx/>
              <a:buNone/>
            </a:pPr>
            <a:r>
              <a:rPr lang="ru-RU" altLang="ru-RU" sz="2000" b="0">
                <a:latin typeface="Times New Roman" pitchFamily="18" charset="0"/>
              </a:rPr>
              <a:t>Статья 147. Оплата труда работников, занятых на  работах с вредными и (или) опасными и иными особыми условиями труда.</a:t>
            </a:r>
          </a:p>
        </p:txBody>
      </p:sp>
      <p:sp>
        <p:nvSpPr>
          <p:cNvPr id="2765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4CA13C6-318A-4626-A6C6-AF8DBDFE91D8}" type="slidenum">
              <a:rPr lang="ru-RU" altLang="ru-RU" sz="1400">
                <a:solidFill>
                  <a:srgbClr val="FFC000"/>
                </a:solidFill>
              </a:rPr>
              <a:pPr>
                <a:spcBef>
                  <a:spcPct val="0"/>
                </a:spcBef>
                <a:buFontTx/>
                <a:buNone/>
              </a:pPr>
              <a:t>16</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9698"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29699" name="Rectangle 4"/>
          <p:cNvSpPr>
            <a:spLocks noChangeArrowheads="1"/>
          </p:cNvSpPr>
          <p:nvPr/>
        </p:nvSpPr>
        <p:spPr bwMode="auto">
          <a:xfrm>
            <a:off x="276225" y="2017713"/>
            <a:ext cx="8472488"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5000"/>
              </a:spcBef>
              <a:buFontTx/>
              <a:buNone/>
            </a:pPr>
            <a:r>
              <a:rPr lang="ru-RU" altLang="ru-RU">
                <a:latin typeface="Times New Roman" pitchFamily="18" charset="0"/>
              </a:rPr>
              <a:t>Трудовой Кодекс Российской Федерации</a:t>
            </a:r>
          </a:p>
          <a:p>
            <a:pPr algn="ctr" eaLnBrk="1" hangingPunct="1">
              <a:spcBef>
                <a:spcPct val="35000"/>
              </a:spcBef>
              <a:buFontTx/>
              <a:buNone/>
            </a:pPr>
            <a:r>
              <a:rPr lang="ru-RU" altLang="ru-RU" sz="2800">
                <a:latin typeface="Times New Roman" pitchFamily="18" charset="0"/>
              </a:rPr>
              <a:t>Статья 117. Ежегодный дополнительный оплачиваемый отпуск работникам, занятым на работах с вредными и (или) опасными условиями труда</a:t>
            </a:r>
          </a:p>
        </p:txBody>
      </p:sp>
      <p:sp>
        <p:nvSpPr>
          <p:cNvPr id="2970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917F85D-74F8-4F12-AE4B-A5E6F4B2C3A8}" type="slidenum">
              <a:rPr lang="ru-RU" altLang="ru-RU" sz="1400">
                <a:solidFill>
                  <a:srgbClr val="FFC000"/>
                </a:solidFill>
              </a:rPr>
              <a:pPr>
                <a:spcBef>
                  <a:spcPct val="0"/>
                </a:spcBef>
                <a:buFontTx/>
                <a:buNone/>
              </a:pPr>
              <a:t>17</a:t>
            </a:fld>
            <a:endParaRPr lang="ru-RU" altLang="ru-RU" sz="1400">
              <a:solidFill>
                <a:srgbClr val="FFC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31746"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31747" name="Rectangle 4"/>
          <p:cNvSpPr>
            <a:spLocks noChangeArrowheads="1"/>
          </p:cNvSpPr>
          <p:nvPr/>
        </p:nvSpPr>
        <p:spPr bwMode="auto">
          <a:xfrm>
            <a:off x="227013" y="1666875"/>
            <a:ext cx="8672512"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i="0">
                <a:solidFill>
                  <a:srgbClr val="F9C04D"/>
                </a:solidFill>
              </a:rPr>
              <a:t>       </a:t>
            </a:r>
            <a:r>
              <a:rPr lang="ru-RU" altLang="ru-RU" sz="1600" i="0"/>
              <a:t>Ежегодный дополнительный оплачиваемый отпуск предоставляется работникам, условия труда на рабочих местах которых по результатам специальной оценки условий труда отнесены </a:t>
            </a:r>
            <a:r>
              <a:rPr lang="ru-RU" altLang="ru-RU" sz="1600" i="0">
                <a:solidFill>
                  <a:srgbClr val="C00000"/>
                </a:solidFill>
              </a:rPr>
              <a:t>к вредным условиям труда 2, 3 или 4 степени либо опасным условиям труда</a:t>
            </a:r>
            <a:r>
              <a:rPr lang="ru-RU" altLang="ru-RU" sz="1600" i="0"/>
              <a:t>.</a:t>
            </a:r>
          </a:p>
          <a:p>
            <a:pPr eaLnBrk="1" hangingPunct="1">
              <a:spcBef>
                <a:spcPct val="35000"/>
              </a:spcBef>
              <a:buFontTx/>
              <a:buNone/>
            </a:pPr>
            <a:r>
              <a:rPr lang="ru-RU" altLang="ru-RU" sz="1600" i="0"/>
              <a:t>Минимальная продолжительность ежегодного дополнительного оплачиваемого отпуска работникам, указанным в части первой настоящей статьи, составляет </a:t>
            </a:r>
            <a:r>
              <a:rPr lang="ru-RU" altLang="ru-RU" sz="1600" i="0">
                <a:solidFill>
                  <a:srgbClr val="C00000"/>
                </a:solidFill>
              </a:rPr>
              <a:t>7 календарных дней.</a:t>
            </a:r>
          </a:p>
          <a:p>
            <a:pPr eaLnBrk="1" hangingPunct="1">
              <a:spcBef>
                <a:spcPct val="35000"/>
              </a:spcBef>
              <a:buFontTx/>
              <a:buNone/>
            </a:pPr>
            <a:r>
              <a:rPr lang="ru-RU" altLang="ru-RU" sz="1600" i="0"/>
              <a:t>Продолжительность ежегодного дополнительного оплачиваемого отпуска конкретного работника устанавливается трудовым договором на основании отраслевого (межотраслевого) соглашения и коллективного договора с учетом результатов специальной оценки условий труда.</a:t>
            </a:r>
          </a:p>
          <a:p>
            <a:pPr eaLnBrk="1" hangingPunct="1">
              <a:spcBef>
                <a:spcPct val="35000"/>
              </a:spcBef>
              <a:buFontTx/>
              <a:buNone/>
            </a:pPr>
            <a:r>
              <a:rPr lang="ru-RU" altLang="ru-RU" sz="1600" i="0"/>
              <a:t>На основании отраслевого (межотраслевого) соглашения и коллективных договоров, а также письменного согласия работника, оформленного путем заключения отдельного соглашения к трудовому договору, часть ежегодного дополнительного оплачиваемого отпуска, которая превышает минимальную продолжительность данного отпуска, установленную частью второй настоящей статьи, может быть заменена отдельно устанавливаемой денежной компенсацией в порядке, в размерах и на условиях, которые установлены отраслевым (межотраслевым) соглашением и коллективными договорами.</a:t>
            </a:r>
          </a:p>
          <a:p>
            <a:pPr algn="just" eaLnBrk="1" hangingPunct="1">
              <a:spcBef>
                <a:spcPct val="35000"/>
              </a:spcBef>
              <a:buFontTx/>
              <a:buNone/>
            </a:pPr>
            <a:endParaRPr lang="ru-RU" altLang="ru-RU" sz="2600" i="0">
              <a:solidFill>
                <a:srgbClr val="F9C04D"/>
              </a:solidFill>
            </a:endParaRPr>
          </a:p>
          <a:p>
            <a:pPr algn="r" eaLnBrk="1" hangingPunct="1">
              <a:spcBef>
                <a:spcPct val="35000"/>
              </a:spcBef>
              <a:buFontTx/>
              <a:buNone/>
            </a:pPr>
            <a:endParaRPr lang="ru-RU" altLang="ru-RU" sz="2400" b="0">
              <a:solidFill>
                <a:srgbClr val="F9C04D"/>
              </a:solidFill>
              <a:latin typeface="Times New Roman" pitchFamily="18" charset="0"/>
            </a:endParaRPr>
          </a:p>
        </p:txBody>
      </p:sp>
      <p:sp>
        <p:nvSpPr>
          <p:cNvPr id="3174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0240019-FEE2-45A0-B26A-4C1354F18606}" type="slidenum">
              <a:rPr lang="ru-RU" altLang="ru-RU" sz="1400">
                <a:solidFill>
                  <a:srgbClr val="FFC000"/>
                </a:solidFill>
              </a:rPr>
              <a:pPr>
                <a:spcBef>
                  <a:spcPct val="0"/>
                </a:spcBef>
                <a:buFontTx/>
                <a:buNone/>
              </a:pPr>
              <a:t>18</a:t>
            </a:fld>
            <a:endParaRPr lang="ru-RU" altLang="ru-RU" sz="1400">
              <a:solidFill>
                <a:srgbClr val="FFC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33794" name="Номер слайда 3"/>
          <p:cNvSpPr>
            <a:spLocks noGrp="1"/>
          </p:cNvSpPr>
          <p:nvPr>
            <p:ph type="sldNum" sz="quarter" idx="12"/>
          </p:nvPr>
        </p:nvSpPr>
        <p:spPr>
          <a:xfrm>
            <a:off x="8388350" y="6308725"/>
            <a:ext cx="647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3DD9E1C9-17B2-4F95-AA37-2063F50D26DF}" type="slidenum">
              <a:rPr lang="ru-RU" altLang="ru-RU" sz="1800">
                <a:solidFill>
                  <a:srgbClr val="626262"/>
                </a:solidFill>
                <a:latin typeface="Arial Black" pitchFamily="34" charset="0"/>
                <a:cs typeface="Arial" pitchFamily="34" charset="0"/>
              </a:rPr>
              <a:pPr>
                <a:buFontTx/>
                <a:buNone/>
              </a:pPr>
              <a:t>19</a:t>
            </a:fld>
            <a:endParaRPr lang="ru-RU" altLang="ru-RU" sz="1800">
              <a:solidFill>
                <a:srgbClr val="626262"/>
              </a:solidFill>
              <a:latin typeface="Arial Black" pitchFamily="34" charset="0"/>
              <a:cs typeface="Arial" pitchFamily="34" charset="0"/>
            </a:endParaRPr>
          </a:p>
        </p:txBody>
      </p:sp>
      <p:sp>
        <p:nvSpPr>
          <p:cNvPr id="5" name="Заголовок 1"/>
          <p:cNvSpPr>
            <a:spLocks noGrp="1"/>
          </p:cNvSpPr>
          <p:nvPr>
            <p:ph type="title"/>
          </p:nvPr>
        </p:nvSpPr>
        <p:spPr>
          <a:xfrm>
            <a:off x="323850" y="260350"/>
            <a:ext cx="8424863" cy="1296988"/>
          </a:xfrm>
        </p:spPr>
        <p:txBody>
          <a:bodyPr/>
          <a:lstStyle/>
          <a:p>
            <a:pPr>
              <a:defRPr/>
            </a:pPr>
            <a:r>
              <a:rPr lang="ru-RU" sz="2000" b="1" dirty="0" smtClean="0">
                <a:latin typeface="+mn-lt"/>
              </a:rPr>
              <a:t>ЗАМЕНА  ЧАСТИ ДОПОЛНИТЕЛЬНОГО ОТПУСКА, ПРЕДОСТАВЛЯЕМОГО  РАБОТНИКАМ, ЗАНЯТЫМ ВО ВРЕДНЫХ УСЛОВИЯХ, ТРУДА ДЕНЕЖНОЙ КОМПЕНСАЦИЕЙ (статья 92 Трудового кодекса Российской Федерации)</a:t>
            </a:r>
            <a:endParaRPr lang="ru-RU" sz="2000" b="1" dirty="0">
              <a:latin typeface="+mn-lt"/>
            </a:endParaRPr>
          </a:p>
        </p:txBody>
      </p:sp>
      <p:sp>
        <p:nvSpPr>
          <p:cNvPr id="47" name="Прямоугольник 46"/>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dirty="0"/>
          </a:p>
        </p:txBody>
      </p:sp>
      <p:sp>
        <p:nvSpPr>
          <p:cNvPr id="33797" name="TextBox 16"/>
          <p:cNvSpPr txBox="1">
            <a:spLocks noChangeArrowheads="1"/>
          </p:cNvSpPr>
          <p:nvPr/>
        </p:nvSpPr>
        <p:spPr bwMode="auto">
          <a:xfrm>
            <a:off x="1116013" y="2852738"/>
            <a:ext cx="2651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a:solidFill>
                  <a:schemeClr val="bg1"/>
                </a:solidFill>
                <a:cs typeface="Arial" pitchFamily="34" charset="0"/>
              </a:rPr>
              <a:t>Обязательная</a:t>
            </a:r>
          </a:p>
          <a:p>
            <a:pPr eaLnBrk="1" hangingPunct="1">
              <a:spcBef>
                <a:spcPct val="35000"/>
              </a:spcBef>
              <a:buFontTx/>
              <a:buNone/>
            </a:pPr>
            <a:r>
              <a:rPr lang="ru-RU" altLang="ru-RU" sz="2800">
                <a:solidFill>
                  <a:schemeClr val="bg1"/>
                </a:solidFill>
                <a:cs typeface="Arial" pitchFamily="34" charset="0"/>
              </a:rPr>
              <a:t>страховка</a:t>
            </a:r>
          </a:p>
        </p:txBody>
      </p:sp>
      <p:sp>
        <p:nvSpPr>
          <p:cNvPr id="19" name="TextBox 18"/>
          <p:cNvSpPr txBox="1"/>
          <p:nvPr/>
        </p:nvSpPr>
        <p:spPr>
          <a:xfrm>
            <a:off x="611188" y="2852738"/>
            <a:ext cx="3013075" cy="1200150"/>
          </a:xfrm>
          <a:prstGeom prst="rect">
            <a:avLst/>
          </a:prstGeom>
          <a:noFill/>
        </p:spPr>
        <p:txBody>
          <a:bodyPr wrap="none">
            <a:spAutoFit/>
          </a:bodyPr>
          <a:lstStyle/>
          <a:p>
            <a:pPr eaLnBrk="1" hangingPunct="1">
              <a:spcBef>
                <a:spcPct val="35000"/>
              </a:spcBef>
              <a:defRPr/>
            </a:pPr>
            <a:r>
              <a:rPr lang="ru-RU" sz="3600" dirty="0">
                <a:solidFill>
                  <a:schemeClr val="bg1"/>
                </a:solidFill>
                <a:latin typeface="+mn-lt"/>
              </a:rPr>
              <a:t>Обязательная </a:t>
            </a:r>
          </a:p>
          <a:p>
            <a:pPr eaLnBrk="1" hangingPunct="1">
              <a:spcBef>
                <a:spcPct val="35000"/>
              </a:spcBef>
              <a:defRPr/>
            </a:pPr>
            <a:r>
              <a:rPr lang="ru-RU" sz="3600" dirty="0">
                <a:solidFill>
                  <a:schemeClr val="bg1"/>
                </a:solidFill>
                <a:latin typeface="+mn-lt"/>
              </a:rPr>
              <a:t>страховка</a:t>
            </a:r>
          </a:p>
        </p:txBody>
      </p:sp>
      <p:sp>
        <p:nvSpPr>
          <p:cNvPr id="12" name="Скругленный прямоугольник 11"/>
          <p:cNvSpPr/>
          <p:nvPr/>
        </p:nvSpPr>
        <p:spPr>
          <a:xfrm>
            <a:off x="684213" y="1844675"/>
            <a:ext cx="7848600" cy="3744913"/>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just" eaLnBrk="1" hangingPunct="1">
              <a:spcBef>
                <a:spcPct val="35000"/>
              </a:spcBef>
              <a:defRPr/>
            </a:pPr>
            <a:r>
              <a:rPr lang="ru-RU" sz="2000" dirty="0"/>
              <a:t>На основании:</a:t>
            </a:r>
          </a:p>
          <a:p>
            <a:pPr algn="just" eaLnBrk="1" hangingPunct="1">
              <a:spcBef>
                <a:spcPct val="35000"/>
              </a:spcBef>
              <a:buFontTx/>
              <a:buChar char="-"/>
              <a:defRPr/>
            </a:pPr>
            <a:r>
              <a:rPr lang="ru-RU" sz="2000" dirty="0"/>
              <a:t> отраслевого (межотраслевого) соглашения</a:t>
            </a:r>
          </a:p>
          <a:p>
            <a:pPr algn="just" eaLnBrk="1" hangingPunct="1">
              <a:spcBef>
                <a:spcPct val="35000"/>
              </a:spcBef>
              <a:buFontTx/>
              <a:buChar char="-"/>
              <a:defRPr/>
            </a:pPr>
            <a:r>
              <a:rPr lang="ru-RU" sz="2000" dirty="0"/>
              <a:t> коллективных договоров</a:t>
            </a:r>
          </a:p>
          <a:p>
            <a:pPr algn="just" eaLnBrk="1" hangingPunct="1">
              <a:spcBef>
                <a:spcPct val="35000"/>
              </a:spcBef>
              <a:buFontTx/>
              <a:buChar char="-"/>
              <a:defRPr/>
            </a:pPr>
            <a:r>
              <a:rPr lang="ru-RU" sz="2000" dirty="0"/>
              <a:t> письменного согласия работника, оформленного путем заключения отдельного соглашения к трудовому договору</a:t>
            </a:r>
          </a:p>
          <a:p>
            <a:pPr algn="just" eaLnBrk="1" hangingPunct="1">
              <a:spcBef>
                <a:spcPct val="35000"/>
              </a:spcBef>
              <a:defRPr/>
            </a:pPr>
            <a:r>
              <a:rPr lang="ru-RU" sz="2000" dirty="0">
                <a:solidFill>
                  <a:schemeClr val="tx1"/>
                </a:solidFill>
              </a:rPr>
              <a:t>часть ежегодного дополнительного оплачиваемого отпуска, которая превышает минимальную продолжительность 7 дней, может быть заменена денежной компенсацией</a:t>
            </a:r>
          </a:p>
        </p:txBody>
      </p:sp>
      <p:sp>
        <p:nvSpPr>
          <p:cNvPr id="11" name="TextBox 10"/>
          <p:cNvSpPr txBox="1"/>
          <p:nvPr/>
        </p:nvSpPr>
        <p:spPr>
          <a:xfrm>
            <a:off x="4356100" y="5589588"/>
            <a:ext cx="4103688" cy="7429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spcBef>
                <a:spcPct val="35000"/>
              </a:spcBef>
              <a:defRPr/>
            </a:pPr>
            <a:r>
              <a:rPr lang="ru-RU" sz="1800" dirty="0">
                <a:solidFill>
                  <a:srgbClr val="FF0000"/>
                </a:solidFill>
              </a:rPr>
              <a:t>Удобно для работника</a:t>
            </a:r>
          </a:p>
          <a:p>
            <a:pPr algn="ctr" eaLnBrk="1" hangingPunct="1">
              <a:spcBef>
                <a:spcPct val="35000"/>
              </a:spcBef>
              <a:defRPr/>
            </a:pPr>
            <a:r>
              <a:rPr lang="ru-RU" sz="1800" dirty="0">
                <a:solidFill>
                  <a:srgbClr val="FF0000"/>
                </a:solidFill>
              </a:rPr>
              <a:t>(оптимизация графика работы)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4099" name="Text Box 14"/>
          <p:cNvSpPr txBox="1">
            <a:spLocks noChangeArrowheads="1"/>
          </p:cNvSpPr>
          <p:nvPr/>
        </p:nvSpPr>
        <p:spPr bwMode="auto">
          <a:xfrm>
            <a:off x="671513" y="1785938"/>
            <a:ext cx="8043862" cy="4238625"/>
          </a:xfrm>
          <a:prstGeom prst="rect">
            <a:avLst/>
          </a:prstGeom>
          <a:noFill/>
          <a:ln w="9525">
            <a:noFill/>
            <a:miter lim="800000"/>
            <a:headEnd/>
            <a:tailEnd/>
          </a:ln>
        </p:spPr>
        <p:txBody>
          <a:bodyPr>
            <a:spAutoFit/>
          </a:bodyPr>
          <a:lstStyle>
            <a:lvl1pPr>
              <a:spcBef>
                <a:spcPct val="35000"/>
              </a:spcBef>
              <a:defRPr sz="2800" b="1" i="1">
                <a:solidFill>
                  <a:srgbClr val="F9C04D"/>
                </a:solidFill>
                <a:latin typeface="Arial" pitchFamily="34" charset="0"/>
              </a:defRPr>
            </a:lvl1pPr>
            <a:lvl2pPr marL="742950" indent="-285750">
              <a:spcBef>
                <a:spcPct val="35000"/>
              </a:spcBef>
              <a:defRPr sz="2800" b="1" i="1">
                <a:solidFill>
                  <a:srgbClr val="F9C04D"/>
                </a:solidFill>
                <a:latin typeface="Arial" pitchFamily="34" charset="0"/>
              </a:defRPr>
            </a:lvl2pPr>
            <a:lvl3pPr marL="1143000" indent="-228600">
              <a:spcBef>
                <a:spcPct val="35000"/>
              </a:spcBef>
              <a:defRPr sz="2800" b="1" i="1">
                <a:solidFill>
                  <a:srgbClr val="F9C04D"/>
                </a:solidFill>
                <a:latin typeface="Arial" pitchFamily="34" charset="0"/>
              </a:defRPr>
            </a:lvl3pPr>
            <a:lvl4pPr marL="1600200" indent="-228600">
              <a:spcBef>
                <a:spcPct val="35000"/>
              </a:spcBef>
              <a:defRPr sz="2800" b="1" i="1">
                <a:solidFill>
                  <a:srgbClr val="F9C04D"/>
                </a:solidFill>
                <a:latin typeface="Arial" pitchFamily="34" charset="0"/>
              </a:defRPr>
            </a:lvl4pPr>
            <a:lvl5pPr marL="2057400" indent="-228600">
              <a:spcBef>
                <a:spcPct val="35000"/>
              </a:spcBef>
              <a:defRPr sz="2800" b="1" i="1">
                <a:solidFill>
                  <a:srgbClr val="F9C04D"/>
                </a:solidFill>
                <a:latin typeface="Arial" pitchFamily="34" charset="0"/>
              </a:defRPr>
            </a:lvl5pPr>
            <a:lvl6pPr marL="2514600" indent="-228600" eaLnBrk="0" fontAlgn="base" hangingPunct="0">
              <a:spcBef>
                <a:spcPct val="35000"/>
              </a:spcBef>
              <a:spcAft>
                <a:spcPct val="0"/>
              </a:spcAft>
              <a:defRPr sz="2800" b="1" i="1">
                <a:solidFill>
                  <a:srgbClr val="F9C04D"/>
                </a:solidFill>
                <a:latin typeface="Arial" pitchFamily="34" charset="0"/>
              </a:defRPr>
            </a:lvl6pPr>
            <a:lvl7pPr marL="2971800" indent="-228600" eaLnBrk="0" fontAlgn="base" hangingPunct="0">
              <a:spcBef>
                <a:spcPct val="35000"/>
              </a:spcBef>
              <a:spcAft>
                <a:spcPct val="0"/>
              </a:spcAft>
              <a:defRPr sz="2800" b="1" i="1">
                <a:solidFill>
                  <a:srgbClr val="F9C04D"/>
                </a:solidFill>
                <a:latin typeface="Arial" pitchFamily="34" charset="0"/>
              </a:defRPr>
            </a:lvl7pPr>
            <a:lvl8pPr marL="3429000" indent="-228600" eaLnBrk="0" fontAlgn="base" hangingPunct="0">
              <a:spcBef>
                <a:spcPct val="35000"/>
              </a:spcBef>
              <a:spcAft>
                <a:spcPct val="0"/>
              </a:spcAft>
              <a:defRPr sz="2800" b="1" i="1">
                <a:solidFill>
                  <a:srgbClr val="F9C04D"/>
                </a:solidFill>
                <a:latin typeface="Arial" pitchFamily="34" charset="0"/>
              </a:defRPr>
            </a:lvl8pPr>
            <a:lvl9pPr marL="3886200" indent="-228600" eaLnBrk="0" fontAlgn="base" hangingPunct="0">
              <a:spcBef>
                <a:spcPct val="35000"/>
              </a:spcBef>
              <a:spcAft>
                <a:spcPct val="0"/>
              </a:spcAft>
              <a:defRPr sz="2800" b="1" i="1">
                <a:solidFill>
                  <a:srgbClr val="F9C04D"/>
                </a:solidFill>
                <a:latin typeface="Arial" pitchFamily="34" charset="0"/>
              </a:defRPr>
            </a:lvl9pPr>
          </a:lstStyle>
          <a:p>
            <a:pPr eaLnBrk="1" hangingPunct="1">
              <a:spcBef>
                <a:spcPct val="0"/>
              </a:spcBef>
            </a:pPr>
            <a:r>
              <a:rPr lang="ru-RU" altLang="ru-RU">
                <a:solidFill>
                  <a:srgbClr val="222268"/>
                </a:solidFill>
                <a:latin typeface="Verdana" pitchFamily="34" charset="0"/>
                <a:ea typeface="Verdana" pitchFamily="34" charset="0"/>
                <a:cs typeface="Verdana" pitchFamily="34" charset="0"/>
              </a:rPr>
              <a:t>ЕГОРОВ Вячеслав</a:t>
            </a:r>
            <a:r>
              <a:rPr lang="ru-RU" altLang="ru-RU" sz="2000">
                <a:solidFill>
                  <a:srgbClr val="222268"/>
                </a:solidFill>
                <a:latin typeface="Verdana" pitchFamily="34" charset="0"/>
                <a:ea typeface="Verdana" pitchFamily="34" charset="0"/>
                <a:cs typeface="Verdana" pitchFamily="34" charset="0"/>
              </a:rPr>
              <a:t> Михайлович</a:t>
            </a:r>
          </a:p>
          <a:p>
            <a:pPr eaLnBrk="1" hangingPunct="1">
              <a:spcBef>
                <a:spcPct val="0"/>
              </a:spcBef>
            </a:pPr>
            <a:endParaRPr lang="ru-RU" altLang="ru-RU" sz="2000">
              <a:solidFill>
                <a:srgbClr val="222268"/>
              </a:solidFill>
              <a:latin typeface="Verdana" pitchFamily="34" charset="0"/>
              <a:ea typeface="Verdana" pitchFamily="34" charset="0"/>
              <a:cs typeface="Verdana" pitchFamily="34" charset="0"/>
            </a:endParaRPr>
          </a:p>
          <a:p>
            <a:pPr eaLnBrk="1" hangingPunct="1">
              <a:spcBef>
                <a:spcPct val="0"/>
              </a:spcBef>
            </a:pPr>
            <a:r>
              <a:rPr lang="ru-RU" altLang="ru-RU" sz="2000">
                <a:solidFill>
                  <a:srgbClr val="222268"/>
                </a:solidFill>
                <a:latin typeface="Verdana" pitchFamily="34" charset="0"/>
                <a:ea typeface="Verdana" pitchFamily="34" charset="0"/>
                <a:cs typeface="Verdana" pitchFamily="34" charset="0"/>
              </a:rPr>
              <a:t>Главный инспектор Государственной экспертизы условий труда отдела государственного управления охраной труда Министерства социального развития  Московской области</a:t>
            </a:r>
            <a:endParaRPr lang="en-US" altLang="ru-RU" sz="2000">
              <a:solidFill>
                <a:srgbClr val="222268"/>
              </a:solidFill>
              <a:latin typeface="Verdana" pitchFamily="34" charset="0"/>
              <a:ea typeface="Verdana" pitchFamily="34" charset="0"/>
              <a:cs typeface="Verdana" pitchFamily="34" charset="0"/>
            </a:endParaRPr>
          </a:p>
          <a:p>
            <a:pPr algn="r" eaLnBrk="1" hangingPunct="1"/>
            <a:r>
              <a:rPr lang="ru-RU" altLang="ru-RU">
                <a:solidFill>
                  <a:srgbClr val="7A0029"/>
                </a:solidFill>
              </a:rPr>
              <a:t>Телефон 8(49</a:t>
            </a:r>
            <a:r>
              <a:rPr lang="en-US" altLang="ru-RU">
                <a:solidFill>
                  <a:srgbClr val="7A0029"/>
                </a:solidFill>
              </a:rPr>
              <a:t>8</a:t>
            </a:r>
            <a:r>
              <a:rPr lang="ru-RU" altLang="ru-RU">
                <a:solidFill>
                  <a:srgbClr val="7A0029"/>
                </a:solidFill>
              </a:rPr>
              <a:t>)6</a:t>
            </a:r>
            <a:r>
              <a:rPr lang="en-US" altLang="ru-RU">
                <a:solidFill>
                  <a:srgbClr val="7A0029"/>
                </a:solidFill>
              </a:rPr>
              <a:t>0</a:t>
            </a:r>
            <a:r>
              <a:rPr lang="ru-RU" altLang="ru-RU">
                <a:solidFill>
                  <a:srgbClr val="7A0029"/>
                </a:solidFill>
              </a:rPr>
              <a:t>2-</a:t>
            </a:r>
            <a:r>
              <a:rPr lang="en-US" altLang="ru-RU">
                <a:solidFill>
                  <a:srgbClr val="7A0029"/>
                </a:solidFill>
              </a:rPr>
              <a:t>2</a:t>
            </a:r>
            <a:r>
              <a:rPr lang="ru-RU" altLang="ru-RU">
                <a:solidFill>
                  <a:srgbClr val="7A0029"/>
                </a:solidFill>
              </a:rPr>
              <a:t>6-</a:t>
            </a:r>
            <a:r>
              <a:rPr lang="en-US" altLang="ru-RU">
                <a:solidFill>
                  <a:srgbClr val="7A0029"/>
                </a:solidFill>
              </a:rPr>
              <a:t>50</a:t>
            </a:r>
            <a:r>
              <a:rPr lang="ru-RU" altLang="ru-RU">
                <a:solidFill>
                  <a:srgbClr val="7A0029"/>
                </a:solidFill>
              </a:rPr>
              <a:t> доб. 54716</a:t>
            </a:r>
            <a:r>
              <a:rPr lang="en-US" altLang="ru-RU">
                <a:solidFill>
                  <a:srgbClr val="7A0029"/>
                </a:solidFill>
              </a:rPr>
              <a:t> </a:t>
            </a:r>
            <a:r>
              <a:rPr lang="ru-RU" altLang="ru-RU">
                <a:solidFill>
                  <a:srgbClr val="7A0029"/>
                </a:solidFill>
              </a:rPr>
              <a:t> </a:t>
            </a:r>
          </a:p>
          <a:p>
            <a:pPr algn="r" eaLnBrk="1" hangingPunct="1"/>
            <a:r>
              <a:rPr lang="ru-RU" altLang="ru-RU">
                <a:solidFill>
                  <a:srgbClr val="7A0029"/>
                </a:solidFill>
              </a:rPr>
              <a:t>или  8-903-009-16-01</a:t>
            </a:r>
          </a:p>
          <a:p>
            <a:pPr algn="r" eaLnBrk="1" hangingPunct="1"/>
            <a:r>
              <a:rPr lang="en-US" altLang="ru-RU">
                <a:solidFill>
                  <a:srgbClr val="7A0029"/>
                </a:solidFill>
              </a:rPr>
              <a:t>evm55@mail.ru</a:t>
            </a:r>
            <a:endParaRPr lang="ru-RU" altLang="ru-RU">
              <a:solidFill>
                <a:srgbClr val="7A0029"/>
              </a:solidFill>
            </a:endParaRPr>
          </a:p>
          <a:p>
            <a:pPr eaLnBrk="1" hangingPunct="1">
              <a:spcBef>
                <a:spcPct val="0"/>
              </a:spcBef>
            </a:pPr>
            <a:endParaRPr lang="ru-RU" altLang="ru-RU">
              <a:solidFill>
                <a:srgbClr val="222268"/>
              </a:solidFill>
              <a:latin typeface="Verdana" pitchFamily="34" charset="0"/>
              <a:ea typeface="Verdana" pitchFamily="34" charset="0"/>
              <a:cs typeface="Verdana" pitchFamily="34" charset="0"/>
            </a:endParaRPr>
          </a:p>
        </p:txBody>
      </p:sp>
      <p:sp>
        <p:nvSpPr>
          <p:cNvPr id="6147"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defRPr sz="2800" b="1" i="1">
                <a:solidFill>
                  <a:srgbClr val="F9C04D"/>
                </a:solidFill>
                <a:latin typeface="Arial" pitchFamily="34" charset="0"/>
              </a:defRPr>
            </a:lvl1pPr>
            <a:lvl2pPr marL="742950" indent="-285750">
              <a:spcBef>
                <a:spcPct val="35000"/>
              </a:spcBef>
              <a:defRPr sz="2800" b="1" i="1">
                <a:solidFill>
                  <a:srgbClr val="F9C04D"/>
                </a:solidFill>
                <a:latin typeface="Arial" pitchFamily="34" charset="0"/>
              </a:defRPr>
            </a:lvl2pPr>
            <a:lvl3pPr marL="1143000" indent="-228600">
              <a:spcBef>
                <a:spcPct val="35000"/>
              </a:spcBef>
              <a:defRPr sz="2800" b="1" i="1">
                <a:solidFill>
                  <a:srgbClr val="F9C04D"/>
                </a:solidFill>
                <a:latin typeface="Arial" pitchFamily="34" charset="0"/>
              </a:defRPr>
            </a:lvl3pPr>
            <a:lvl4pPr marL="1600200" indent="-228600">
              <a:spcBef>
                <a:spcPct val="35000"/>
              </a:spcBef>
              <a:defRPr sz="2800" b="1" i="1">
                <a:solidFill>
                  <a:srgbClr val="F9C04D"/>
                </a:solidFill>
                <a:latin typeface="Arial" pitchFamily="34" charset="0"/>
              </a:defRPr>
            </a:lvl4pPr>
            <a:lvl5pPr marL="2057400" indent="-228600">
              <a:spcBef>
                <a:spcPct val="35000"/>
              </a:spcBef>
              <a:defRPr sz="2800" b="1" i="1">
                <a:solidFill>
                  <a:srgbClr val="F9C04D"/>
                </a:solidFill>
                <a:latin typeface="Arial" pitchFamily="34" charset="0"/>
              </a:defRPr>
            </a:lvl5pPr>
            <a:lvl6pPr marL="2514600" indent="-228600" eaLnBrk="0" fontAlgn="base" hangingPunct="0">
              <a:spcBef>
                <a:spcPct val="35000"/>
              </a:spcBef>
              <a:spcAft>
                <a:spcPct val="0"/>
              </a:spcAft>
              <a:defRPr sz="2800" b="1" i="1">
                <a:solidFill>
                  <a:srgbClr val="F9C04D"/>
                </a:solidFill>
                <a:latin typeface="Arial" pitchFamily="34" charset="0"/>
              </a:defRPr>
            </a:lvl6pPr>
            <a:lvl7pPr marL="2971800" indent="-228600" eaLnBrk="0" fontAlgn="base" hangingPunct="0">
              <a:spcBef>
                <a:spcPct val="35000"/>
              </a:spcBef>
              <a:spcAft>
                <a:spcPct val="0"/>
              </a:spcAft>
              <a:defRPr sz="2800" b="1" i="1">
                <a:solidFill>
                  <a:srgbClr val="F9C04D"/>
                </a:solidFill>
                <a:latin typeface="Arial" pitchFamily="34" charset="0"/>
              </a:defRPr>
            </a:lvl7pPr>
            <a:lvl8pPr marL="3429000" indent="-228600" eaLnBrk="0" fontAlgn="base" hangingPunct="0">
              <a:spcBef>
                <a:spcPct val="35000"/>
              </a:spcBef>
              <a:spcAft>
                <a:spcPct val="0"/>
              </a:spcAft>
              <a:defRPr sz="2800" b="1" i="1">
                <a:solidFill>
                  <a:srgbClr val="F9C04D"/>
                </a:solidFill>
                <a:latin typeface="Arial" pitchFamily="34" charset="0"/>
              </a:defRPr>
            </a:lvl8pPr>
            <a:lvl9pPr marL="3886200" indent="-228600" eaLnBrk="0" fontAlgn="base" hangingPunct="0">
              <a:spcBef>
                <a:spcPct val="35000"/>
              </a:spcBef>
              <a:spcAft>
                <a:spcPct val="0"/>
              </a:spcAft>
              <a:defRPr sz="2800" b="1" i="1">
                <a:solidFill>
                  <a:srgbClr val="F9C04D"/>
                </a:solidFill>
                <a:latin typeface="Arial" pitchFamily="34" charset="0"/>
              </a:defRPr>
            </a:lvl9pPr>
          </a:lstStyle>
          <a:p>
            <a:pPr eaLnBrk="1" hangingPunct="1"/>
            <a:endParaRPr lang="ru-RU" altLang="ru-RU"/>
          </a:p>
        </p:txBody>
      </p:sp>
      <p:sp>
        <p:nvSpPr>
          <p:cNvPr id="7" name="Text Box 14"/>
          <p:cNvSpPr txBox="1">
            <a:spLocks noChangeArrowheads="1"/>
          </p:cNvSpPr>
          <p:nvPr/>
        </p:nvSpPr>
        <p:spPr bwMode="auto">
          <a:xfrm>
            <a:off x="138757" y="222317"/>
            <a:ext cx="4850483" cy="120032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a:spAutoFit/>
          </a:bodyPr>
          <a:lstStyle>
            <a:defPPr>
              <a:defRPr lang="ru-RU"/>
            </a:defPPr>
            <a:lvl1pPr algn="l" rtl="0" fontAlgn="base">
              <a:spcBef>
                <a:spcPct val="35000"/>
              </a:spcBef>
              <a:spcAft>
                <a:spcPct val="0"/>
              </a:spcAft>
              <a:defRPr sz="2800" b="1" i="1" kern="1200">
                <a:solidFill>
                  <a:srgbClr val="F9C04D"/>
                </a:solidFill>
                <a:latin typeface="Arial" panose="020B0604020202020204" pitchFamily="34" charset="0"/>
                <a:ea typeface="+mn-ea"/>
                <a:cs typeface="+mn-cs"/>
              </a:defRPr>
            </a:lvl1pPr>
            <a:lvl2pPr marL="457200" algn="l" rtl="0" fontAlgn="base">
              <a:spcBef>
                <a:spcPct val="35000"/>
              </a:spcBef>
              <a:spcAft>
                <a:spcPct val="0"/>
              </a:spcAft>
              <a:defRPr sz="2800" b="1" i="1" kern="1200">
                <a:solidFill>
                  <a:srgbClr val="F9C04D"/>
                </a:solidFill>
                <a:latin typeface="Arial" panose="020B0604020202020204" pitchFamily="34" charset="0"/>
                <a:ea typeface="+mn-ea"/>
                <a:cs typeface="+mn-cs"/>
              </a:defRPr>
            </a:lvl2pPr>
            <a:lvl3pPr marL="914400" algn="l" rtl="0" fontAlgn="base">
              <a:spcBef>
                <a:spcPct val="35000"/>
              </a:spcBef>
              <a:spcAft>
                <a:spcPct val="0"/>
              </a:spcAft>
              <a:defRPr sz="2800" b="1" i="1" kern="1200">
                <a:solidFill>
                  <a:srgbClr val="F9C04D"/>
                </a:solidFill>
                <a:latin typeface="Arial" panose="020B0604020202020204" pitchFamily="34" charset="0"/>
                <a:ea typeface="+mn-ea"/>
                <a:cs typeface="+mn-cs"/>
              </a:defRPr>
            </a:lvl3pPr>
            <a:lvl4pPr marL="1371600" algn="l" rtl="0" fontAlgn="base">
              <a:spcBef>
                <a:spcPct val="35000"/>
              </a:spcBef>
              <a:spcAft>
                <a:spcPct val="0"/>
              </a:spcAft>
              <a:defRPr sz="2800" b="1" i="1" kern="1200">
                <a:solidFill>
                  <a:srgbClr val="F9C04D"/>
                </a:solidFill>
                <a:latin typeface="Arial" panose="020B0604020202020204" pitchFamily="34" charset="0"/>
                <a:ea typeface="+mn-ea"/>
                <a:cs typeface="+mn-cs"/>
              </a:defRPr>
            </a:lvl4pPr>
            <a:lvl5pPr marL="1828800" algn="l" rtl="0" fontAlgn="base">
              <a:spcBef>
                <a:spcPct val="35000"/>
              </a:spcBef>
              <a:spcAft>
                <a:spcPct val="0"/>
              </a:spcAft>
              <a:defRPr sz="2800" b="1" i="1" kern="1200">
                <a:solidFill>
                  <a:srgbClr val="F9C04D"/>
                </a:solidFill>
                <a:latin typeface="Arial" panose="020B0604020202020204" pitchFamily="34" charset="0"/>
                <a:ea typeface="+mn-ea"/>
                <a:cs typeface="+mn-cs"/>
              </a:defRPr>
            </a:lvl5pPr>
            <a:lvl6pPr marL="2286000" algn="l" defTabSz="914400" rtl="0" eaLnBrk="1" latinLnBrk="0" hangingPunct="1">
              <a:defRPr sz="2800" b="1" i="1" kern="1200">
                <a:solidFill>
                  <a:srgbClr val="F9C04D"/>
                </a:solidFill>
                <a:latin typeface="Arial" panose="020B0604020202020204" pitchFamily="34" charset="0"/>
                <a:ea typeface="+mn-ea"/>
                <a:cs typeface="+mn-cs"/>
              </a:defRPr>
            </a:lvl6pPr>
            <a:lvl7pPr marL="2743200" algn="l" defTabSz="914400" rtl="0" eaLnBrk="1" latinLnBrk="0" hangingPunct="1">
              <a:defRPr sz="2800" b="1" i="1" kern="1200">
                <a:solidFill>
                  <a:srgbClr val="F9C04D"/>
                </a:solidFill>
                <a:latin typeface="Arial" panose="020B0604020202020204" pitchFamily="34" charset="0"/>
                <a:ea typeface="+mn-ea"/>
                <a:cs typeface="+mn-cs"/>
              </a:defRPr>
            </a:lvl7pPr>
            <a:lvl8pPr marL="3200400" algn="l" defTabSz="914400" rtl="0" eaLnBrk="1" latinLnBrk="0" hangingPunct="1">
              <a:defRPr sz="2800" b="1" i="1" kern="1200">
                <a:solidFill>
                  <a:srgbClr val="F9C04D"/>
                </a:solidFill>
                <a:latin typeface="Arial" panose="020B0604020202020204" pitchFamily="34" charset="0"/>
                <a:ea typeface="+mn-ea"/>
                <a:cs typeface="+mn-cs"/>
              </a:defRPr>
            </a:lvl8pPr>
            <a:lvl9pPr marL="3657600" algn="l" defTabSz="914400" rtl="0" eaLnBrk="1" latinLnBrk="0" hangingPunct="1">
              <a:defRPr sz="2800" b="1" i="1" kern="1200">
                <a:solidFill>
                  <a:srgbClr val="F9C04D"/>
                </a:solidFill>
                <a:latin typeface="Arial" panose="020B0604020202020204" pitchFamily="34" charset="0"/>
                <a:ea typeface="+mn-ea"/>
                <a:cs typeface="+mn-cs"/>
              </a:defRPr>
            </a:lvl9pPr>
          </a:lstStyle>
          <a:p>
            <a:pPr algn="ctr" eaLnBrk="1" hangingPunct="1">
              <a:spcBef>
                <a:spcPct val="0"/>
              </a:spcBef>
              <a:defRPr/>
            </a:pPr>
            <a:r>
              <a:rPr lang="ru-RU" sz="2400" dirty="0" smtClean="0">
                <a:solidFill>
                  <a:srgbClr val="86002D"/>
                </a:solidFill>
              </a:rPr>
              <a:t>Министерство социального </a:t>
            </a:r>
          </a:p>
          <a:p>
            <a:pPr algn="ctr" eaLnBrk="1" hangingPunct="1">
              <a:spcBef>
                <a:spcPct val="0"/>
              </a:spcBef>
              <a:defRPr/>
            </a:pPr>
            <a:r>
              <a:rPr lang="ru-RU" sz="2400" dirty="0" smtClean="0">
                <a:solidFill>
                  <a:srgbClr val="86002D"/>
                </a:solidFill>
              </a:rPr>
              <a:t>развития Московской области</a:t>
            </a:r>
            <a:endParaRPr lang="ru-RU" sz="2400" dirty="0">
              <a:solidFill>
                <a:srgbClr val="86002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35842"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35843" name="Rectangle 4"/>
          <p:cNvSpPr>
            <a:spLocks noChangeArrowheads="1"/>
          </p:cNvSpPr>
          <p:nvPr/>
        </p:nvSpPr>
        <p:spPr bwMode="auto">
          <a:xfrm>
            <a:off x="0" y="1590675"/>
            <a:ext cx="91440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35000"/>
              </a:spcBef>
              <a:buFontTx/>
              <a:buNone/>
            </a:pPr>
            <a:endParaRPr lang="ru-RU" altLang="ru-RU" sz="2800" i="0">
              <a:solidFill>
                <a:srgbClr val="F9C04D"/>
              </a:solidFill>
            </a:endParaRPr>
          </a:p>
          <a:p>
            <a:pPr algn="r" eaLnBrk="1" hangingPunct="1">
              <a:spcBef>
                <a:spcPct val="35000"/>
              </a:spcBef>
              <a:buFontTx/>
              <a:buNone/>
            </a:pPr>
            <a:endParaRPr lang="ru-RU" altLang="ru-RU" sz="2400" b="0">
              <a:solidFill>
                <a:srgbClr val="F9C04D"/>
              </a:solidFill>
              <a:latin typeface="Times New Roman" pitchFamily="18" charset="0"/>
            </a:endParaRPr>
          </a:p>
          <a:p>
            <a:pPr algn="ctr" eaLnBrk="1" hangingPunct="1">
              <a:spcBef>
                <a:spcPct val="35000"/>
              </a:spcBef>
              <a:buFontTx/>
              <a:buNone/>
            </a:pPr>
            <a:r>
              <a:rPr lang="ru-RU" altLang="ru-RU">
                <a:latin typeface="Times New Roman" pitchFamily="18" charset="0"/>
              </a:rPr>
              <a:t>Трудовой Кодекс Российской Федерации</a:t>
            </a:r>
          </a:p>
          <a:p>
            <a:pPr algn="ctr" eaLnBrk="1" hangingPunct="1">
              <a:spcBef>
                <a:spcPct val="35000"/>
              </a:spcBef>
              <a:buFontTx/>
              <a:buNone/>
            </a:pPr>
            <a:r>
              <a:rPr lang="ru-RU" altLang="ru-RU" sz="2800">
                <a:latin typeface="Times New Roman" pitchFamily="18" charset="0"/>
              </a:rPr>
              <a:t>Статья 92. Сокращенная продолжительность рабочего времени</a:t>
            </a:r>
          </a:p>
        </p:txBody>
      </p:sp>
      <p:sp>
        <p:nvSpPr>
          <p:cNvPr id="3584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7EC7E41-09AC-4046-B922-2142E47F51A5}" type="slidenum">
              <a:rPr lang="ru-RU" altLang="ru-RU" sz="1400">
                <a:solidFill>
                  <a:srgbClr val="FFC000"/>
                </a:solidFill>
              </a:rPr>
              <a:pPr>
                <a:spcBef>
                  <a:spcPct val="0"/>
                </a:spcBef>
                <a:buFontTx/>
                <a:buNone/>
              </a:pPr>
              <a:t>20</a:t>
            </a:fld>
            <a:endParaRPr lang="ru-RU" altLang="ru-RU" sz="1400">
              <a:solidFill>
                <a:srgbClr val="FFC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37890"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37891" name="Rectangle 4"/>
          <p:cNvSpPr>
            <a:spLocks noChangeArrowheads="1"/>
          </p:cNvSpPr>
          <p:nvPr/>
        </p:nvSpPr>
        <p:spPr bwMode="auto">
          <a:xfrm>
            <a:off x="171450" y="1935163"/>
            <a:ext cx="87725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000" b="0" i="0"/>
              <a:t>Сокращенная продолжительность рабочего времени устанавливается:</a:t>
            </a:r>
          </a:p>
          <a:p>
            <a:pPr eaLnBrk="1" hangingPunct="1">
              <a:spcBef>
                <a:spcPct val="35000"/>
              </a:spcBef>
              <a:buFontTx/>
              <a:buNone/>
            </a:pPr>
            <a:r>
              <a:rPr lang="ru-RU" altLang="ru-RU" sz="2000" b="0" i="0"/>
              <a:t>для работников в возрасте до шестнадцати лет - не более 24 часов в неделю;</a:t>
            </a:r>
          </a:p>
          <a:p>
            <a:pPr eaLnBrk="1" hangingPunct="1">
              <a:spcBef>
                <a:spcPct val="35000"/>
              </a:spcBef>
              <a:buFontTx/>
              <a:buNone/>
            </a:pPr>
            <a:r>
              <a:rPr lang="ru-RU" altLang="ru-RU" sz="2000" b="0" i="0"/>
              <a:t>для работников в возрасте от шестнадцати до восемнадцати лет - не более 35 часов в неделю;</a:t>
            </a:r>
          </a:p>
          <a:p>
            <a:pPr eaLnBrk="1" hangingPunct="1">
              <a:spcBef>
                <a:spcPct val="35000"/>
              </a:spcBef>
              <a:buFontTx/>
              <a:buNone/>
            </a:pPr>
            <a:r>
              <a:rPr lang="ru-RU" altLang="ru-RU" sz="2000" b="0" i="0"/>
              <a:t>для работников, являющихся инвалидами I или II группы, - не более 35 часов в неделю;</a:t>
            </a:r>
          </a:p>
          <a:p>
            <a:pPr eaLnBrk="1" hangingPunct="1">
              <a:spcBef>
                <a:spcPct val="35000"/>
              </a:spcBef>
              <a:buFontTx/>
              <a:buNone/>
            </a:pPr>
            <a:r>
              <a:rPr lang="ru-RU" altLang="ru-RU" sz="2000" b="0" i="0"/>
              <a:t>для работников, условия труда на рабочих местах которых по результатам специальной оценки условий труда </a:t>
            </a:r>
            <a:r>
              <a:rPr lang="ru-RU" altLang="ru-RU" sz="2000" b="0" i="0">
                <a:solidFill>
                  <a:srgbClr val="C00000"/>
                </a:solidFill>
              </a:rPr>
              <a:t>отнесены к вредным условиям труда 3 или 4 степени или опасным условиям труда</a:t>
            </a:r>
            <a:r>
              <a:rPr lang="ru-RU" altLang="ru-RU" sz="2000" b="0" i="0"/>
              <a:t>, - </a:t>
            </a:r>
            <a:r>
              <a:rPr lang="ru-RU" altLang="ru-RU" sz="2000" b="0" i="0">
                <a:solidFill>
                  <a:srgbClr val="C00000"/>
                </a:solidFill>
              </a:rPr>
              <a:t>не более 36 часов в неделю.</a:t>
            </a:r>
          </a:p>
          <a:p>
            <a:pPr algn="r" eaLnBrk="1" hangingPunct="1">
              <a:spcBef>
                <a:spcPct val="35000"/>
              </a:spcBef>
              <a:buFontTx/>
              <a:buNone/>
            </a:pPr>
            <a:endParaRPr lang="ru-RU" altLang="ru-RU" sz="2400" b="0">
              <a:solidFill>
                <a:srgbClr val="F9C04D"/>
              </a:solidFill>
              <a:latin typeface="Times New Roman" pitchFamily="18" charset="0"/>
            </a:endParaRPr>
          </a:p>
        </p:txBody>
      </p:sp>
      <p:sp>
        <p:nvSpPr>
          <p:cNvPr id="3789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23CDE88-1741-47E4-A29E-E3F8DC2569E2}" type="slidenum">
              <a:rPr lang="ru-RU" altLang="ru-RU" sz="1400">
                <a:solidFill>
                  <a:srgbClr val="FFC000"/>
                </a:solidFill>
              </a:rPr>
              <a:pPr>
                <a:spcBef>
                  <a:spcPct val="0"/>
                </a:spcBef>
                <a:buFontTx/>
                <a:buNone/>
              </a:pPr>
              <a:t>21</a:t>
            </a:fld>
            <a:endParaRPr lang="ru-RU" altLang="ru-RU" sz="1400">
              <a:solidFill>
                <a:srgbClr val="FFC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39938"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39939" name="Rectangle 4"/>
          <p:cNvSpPr>
            <a:spLocks noChangeArrowheads="1"/>
          </p:cNvSpPr>
          <p:nvPr/>
        </p:nvSpPr>
        <p:spPr bwMode="auto">
          <a:xfrm>
            <a:off x="171450" y="1935163"/>
            <a:ext cx="87725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000" i="0">
                <a:solidFill>
                  <a:srgbClr val="F9C04D"/>
                </a:solidFill>
              </a:rPr>
              <a:t> </a:t>
            </a:r>
            <a:r>
              <a:rPr lang="ru-RU" altLang="ru-RU" sz="2000" b="0" i="0"/>
              <a:t>Продолжительность рабочего времени конкретного работника устанавливается трудовым договором на основании отраслевого (межотраслевого) соглашения и коллективного договора с учетом результатов специальной оценки условий труда.</a:t>
            </a:r>
          </a:p>
          <a:p>
            <a:pPr eaLnBrk="1" hangingPunct="1">
              <a:spcBef>
                <a:spcPct val="35000"/>
              </a:spcBef>
              <a:buFontTx/>
              <a:buNone/>
            </a:pPr>
            <a:r>
              <a:rPr lang="ru-RU" altLang="ru-RU" sz="2000" b="0" i="0"/>
              <a:t>На основании отраслевого (межотраслевого) соглашения и коллективного договора, а также письменного согласия работника, оформленного путем заключения отдельного соглашения к трудовому договору, продолжительность рабочего времени, указанная в абзаце пятом части первой настоящей статьи, может быть увеличена, но не более чем до 40 часов в неделю с выплатой работнику отдельно устанавливаемой денежной компенсации в порядке, размерах и на условиях, которые установлены отраслевыми (межотраслевыми) соглашениями, коллективными договорами.</a:t>
            </a:r>
          </a:p>
          <a:p>
            <a:pPr algn="r" eaLnBrk="1" hangingPunct="1">
              <a:spcBef>
                <a:spcPct val="35000"/>
              </a:spcBef>
              <a:buFontTx/>
              <a:buNone/>
            </a:pPr>
            <a:endParaRPr lang="ru-RU" altLang="ru-RU" sz="2400" b="0">
              <a:solidFill>
                <a:srgbClr val="F9C04D"/>
              </a:solidFill>
              <a:latin typeface="Times New Roman" pitchFamily="18" charset="0"/>
            </a:endParaRPr>
          </a:p>
        </p:txBody>
      </p:sp>
      <p:sp>
        <p:nvSpPr>
          <p:cNvPr id="3994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F936263-B6D4-4BF5-9D51-81BD1B4BC17F}" type="slidenum">
              <a:rPr lang="ru-RU" altLang="ru-RU" sz="1400">
                <a:solidFill>
                  <a:srgbClr val="FFC000"/>
                </a:solidFill>
              </a:rPr>
              <a:pPr>
                <a:spcBef>
                  <a:spcPct val="0"/>
                </a:spcBef>
                <a:buFontTx/>
                <a:buNone/>
              </a:pPr>
              <a:t>22</a:t>
            </a:fld>
            <a:endParaRPr lang="ru-RU" altLang="ru-RU" sz="1400">
              <a:solidFill>
                <a:srgbClr val="FFC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4198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AD2044AF-0499-4F0E-A982-5266EEAEE479}" type="slidenum">
              <a:rPr lang="ru-RU" altLang="ru-RU" sz="1800">
                <a:solidFill>
                  <a:srgbClr val="626262"/>
                </a:solidFill>
                <a:latin typeface="Arial Black" pitchFamily="34" charset="0"/>
                <a:cs typeface="Arial" pitchFamily="34" charset="0"/>
              </a:rPr>
              <a:pPr>
                <a:buFontTx/>
                <a:buNone/>
              </a:pPr>
              <a:t>23</a:t>
            </a:fld>
            <a:endParaRPr lang="ru-RU" altLang="ru-RU" sz="1800">
              <a:solidFill>
                <a:srgbClr val="626262"/>
              </a:solidFill>
              <a:latin typeface="Arial Black" pitchFamily="34" charset="0"/>
              <a:cs typeface="Arial" pitchFamily="34" charset="0"/>
            </a:endParaRPr>
          </a:p>
        </p:txBody>
      </p:sp>
      <p:sp>
        <p:nvSpPr>
          <p:cNvPr id="5" name="Заголовок 1"/>
          <p:cNvSpPr>
            <a:spLocks noGrp="1"/>
          </p:cNvSpPr>
          <p:nvPr>
            <p:ph type="title"/>
          </p:nvPr>
        </p:nvSpPr>
        <p:spPr>
          <a:xfrm>
            <a:off x="323850" y="260350"/>
            <a:ext cx="8424863" cy="706438"/>
          </a:xfrm>
        </p:spPr>
        <p:txBody>
          <a:bodyPr/>
          <a:lstStyle/>
          <a:p>
            <a:pPr>
              <a:defRPr/>
            </a:pPr>
            <a:r>
              <a:rPr lang="ru-RU" sz="2000" b="1" dirty="0" smtClean="0">
                <a:latin typeface="+mn-lt"/>
              </a:rPr>
              <a:t>УВЕЛИЧЕНИЕ ПРОДОЛЖИТЕЛЬНОСТИ РАБОЧЕЙ СМЕНЫ РАБОТНИКАМ, ЗАНЯТЫМ ВО ВРЕДНЫХ УСЛОВИЯХ ТРУДА</a:t>
            </a:r>
            <a:endParaRPr lang="ru-RU" sz="2000" b="1" dirty="0">
              <a:latin typeface="+mn-lt"/>
            </a:endParaRPr>
          </a:p>
        </p:txBody>
      </p:sp>
      <p:sp>
        <p:nvSpPr>
          <p:cNvPr id="41988" name="TextBox 16"/>
          <p:cNvSpPr txBox="1">
            <a:spLocks noChangeArrowheads="1"/>
          </p:cNvSpPr>
          <p:nvPr/>
        </p:nvSpPr>
        <p:spPr bwMode="auto">
          <a:xfrm>
            <a:off x="1116013" y="2852738"/>
            <a:ext cx="2651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a:solidFill>
                  <a:schemeClr val="bg1"/>
                </a:solidFill>
                <a:cs typeface="Arial" pitchFamily="34" charset="0"/>
              </a:rPr>
              <a:t>Обязательная</a:t>
            </a:r>
          </a:p>
          <a:p>
            <a:pPr eaLnBrk="1" hangingPunct="1">
              <a:spcBef>
                <a:spcPct val="35000"/>
              </a:spcBef>
              <a:buFontTx/>
              <a:buNone/>
            </a:pPr>
            <a:r>
              <a:rPr lang="ru-RU" altLang="ru-RU" sz="2800">
                <a:solidFill>
                  <a:schemeClr val="bg1"/>
                </a:solidFill>
                <a:cs typeface="Arial" pitchFamily="34" charset="0"/>
              </a:rPr>
              <a:t>страховка</a:t>
            </a:r>
          </a:p>
        </p:txBody>
      </p:sp>
      <p:sp>
        <p:nvSpPr>
          <p:cNvPr id="19" name="TextBox 18"/>
          <p:cNvSpPr txBox="1"/>
          <p:nvPr/>
        </p:nvSpPr>
        <p:spPr>
          <a:xfrm>
            <a:off x="611188" y="2852738"/>
            <a:ext cx="3013075" cy="1200150"/>
          </a:xfrm>
          <a:prstGeom prst="rect">
            <a:avLst/>
          </a:prstGeom>
          <a:noFill/>
        </p:spPr>
        <p:txBody>
          <a:bodyPr wrap="none">
            <a:spAutoFit/>
          </a:bodyPr>
          <a:lstStyle/>
          <a:p>
            <a:pPr eaLnBrk="1" hangingPunct="1">
              <a:spcBef>
                <a:spcPct val="35000"/>
              </a:spcBef>
              <a:defRPr/>
            </a:pPr>
            <a:r>
              <a:rPr lang="ru-RU" sz="3600" dirty="0">
                <a:solidFill>
                  <a:schemeClr val="bg1"/>
                </a:solidFill>
                <a:latin typeface="+mn-lt"/>
              </a:rPr>
              <a:t>Обязательная </a:t>
            </a:r>
          </a:p>
          <a:p>
            <a:pPr eaLnBrk="1" hangingPunct="1">
              <a:spcBef>
                <a:spcPct val="35000"/>
              </a:spcBef>
              <a:defRPr/>
            </a:pPr>
            <a:r>
              <a:rPr lang="ru-RU" sz="3600" dirty="0">
                <a:solidFill>
                  <a:schemeClr val="bg1"/>
                </a:solidFill>
                <a:latin typeface="+mn-lt"/>
              </a:rPr>
              <a:t>страховка</a:t>
            </a:r>
          </a:p>
        </p:txBody>
      </p:sp>
      <p:sp>
        <p:nvSpPr>
          <p:cNvPr id="12" name="Скругленный прямоугольник 11"/>
          <p:cNvSpPr/>
          <p:nvPr/>
        </p:nvSpPr>
        <p:spPr>
          <a:xfrm>
            <a:off x="684213" y="1341438"/>
            <a:ext cx="7848600" cy="43910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just" eaLnBrk="1" hangingPunct="1">
              <a:spcBef>
                <a:spcPct val="35000"/>
              </a:spcBef>
              <a:buFontTx/>
              <a:buChar char="-"/>
              <a:defRPr/>
            </a:pPr>
            <a:r>
              <a:rPr lang="ru-RU" dirty="0">
                <a:solidFill>
                  <a:srgbClr val="23538D"/>
                </a:solidFill>
              </a:rPr>
              <a:t> </a:t>
            </a:r>
            <a:r>
              <a:rPr lang="ru-RU" sz="1800" dirty="0">
                <a:solidFill>
                  <a:srgbClr val="23538D"/>
                </a:solidFill>
              </a:rPr>
              <a:t>отраслевым (межотраслевым) соглашением</a:t>
            </a:r>
          </a:p>
          <a:p>
            <a:pPr algn="just" eaLnBrk="1" hangingPunct="1">
              <a:spcBef>
                <a:spcPct val="35000"/>
              </a:spcBef>
              <a:buFontTx/>
              <a:buChar char="-"/>
              <a:defRPr/>
            </a:pPr>
            <a:r>
              <a:rPr lang="ru-RU" sz="1800" dirty="0">
                <a:solidFill>
                  <a:srgbClr val="23538D"/>
                </a:solidFill>
              </a:rPr>
              <a:t> коллективным договором</a:t>
            </a:r>
          </a:p>
          <a:p>
            <a:pPr algn="just" eaLnBrk="1" hangingPunct="1">
              <a:spcBef>
                <a:spcPct val="35000"/>
              </a:spcBef>
              <a:buFontTx/>
              <a:buChar char="-"/>
              <a:defRPr/>
            </a:pPr>
            <a:r>
              <a:rPr lang="ru-RU" sz="1800" dirty="0">
                <a:solidFill>
                  <a:srgbClr val="23538D"/>
                </a:solidFill>
              </a:rPr>
              <a:t> при наличии письменного согласия работника, оформленного путем заключения отдельного соглашения к трудовому договору</a:t>
            </a:r>
          </a:p>
          <a:p>
            <a:pPr algn="just" eaLnBrk="1" hangingPunct="1">
              <a:spcBef>
                <a:spcPct val="35000"/>
              </a:spcBef>
              <a:defRPr/>
            </a:pPr>
            <a:r>
              <a:rPr lang="ru-RU" sz="1800" dirty="0">
                <a:solidFill>
                  <a:schemeClr val="tx1"/>
                </a:solidFill>
              </a:rPr>
              <a:t>может быть предусмотрено увеличение максимально допустимой продолжительности ежедневной работы (смены) для работников, занятых на работах с вредными и (или) опасными условиями труда</a:t>
            </a:r>
          </a:p>
          <a:p>
            <a:pPr algn="just" eaLnBrk="1" hangingPunct="1">
              <a:spcBef>
                <a:spcPct val="35000"/>
              </a:spcBef>
              <a:defRPr/>
            </a:pPr>
            <a:r>
              <a:rPr lang="ru-RU" sz="1400" dirty="0">
                <a:solidFill>
                  <a:srgbClr val="23538D"/>
                </a:solidFill>
              </a:rPr>
              <a:t>(при условии соблюдения предельной еженедельной продолжительности рабочего времени)</a:t>
            </a:r>
          </a:p>
          <a:p>
            <a:pPr algn="just" eaLnBrk="1" hangingPunct="1">
              <a:spcBef>
                <a:spcPct val="35000"/>
              </a:spcBef>
              <a:defRPr/>
            </a:pPr>
            <a:r>
              <a:rPr lang="ru-RU" sz="1800" dirty="0">
                <a:solidFill>
                  <a:srgbClr val="C00000"/>
                </a:solidFill>
              </a:rPr>
              <a:t>при 36-часовой рабочей неделе - до 12 часов;</a:t>
            </a:r>
          </a:p>
          <a:p>
            <a:pPr algn="just" eaLnBrk="1" hangingPunct="1">
              <a:spcBef>
                <a:spcPct val="35000"/>
              </a:spcBef>
              <a:defRPr/>
            </a:pPr>
            <a:r>
              <a:rPr lang="ru-RU" sz="1800" dirty="0">
                <a:solidFill>
                  <a:srgbClr val="C00000"/>
                </a:solidFill>
              </a:rPr>
              <a:t>при 30-часовой рабочей неделе и менее - до 8 часов.</a:t>
            </a:r>
          </a:p>
        </p:txBody>
      </p:sp>
      <p:sp>
        <p:nvSpPr>
          <p:cNvPr id="11" name="TextBox 10"/>
          <p:cNvSpPr txBox="1"/>
          <p:nvPr/>
        </p:nvSpPr>
        <p:spPr>
          <a:xfrm>
            <a:off x="3863975" y="5732463"/>
            <a:ext cx="4105275" cy="7429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spcBef>
                <a:spcPct val="35000"/>
              </a:spcBef>
              <a:defRPr/>
            </a:pPr>
            <a:r>
              <a:rPr lang="ru-RU" sz="1800" dirty="0">
                <a:solidFill>
                  <a:srgbClr val="FF0000"/>
                </a:solidFill>
              </a:rPr>
              <a:t>Удобно для работника</a:t>
            </a:r>
          </a:p>
          <a:p>
            <a:pPr algn="ctr" eaLnBrk="1" hangingPunct="1">
              <a:spcBef>
                <a:spcPct val="35000"/>
              </a:spcBef>
              <a:defRPr/>
            </a:pPr>
            <a:r>
              <a:rPr lang="ru-RU" sz="1800" dirty="0">
                <a:solidFill>
                  <a:srgbClr val="FF0000"/>
                </a:solidFill>
              </a:rPr>
              <a:t>(оптимизация графика работы)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4403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6E1899CB-A916-43B1-8EE2-FBCB3EB41B2D}" type="slidenum">
              <a:rPr lang="ru-RU" altLang="ru-RU" sz="1800">
                <a:solidFill>
                  <a:srgbClr val="626262"/>
                </a:solidFill>
                <a:latin typeface="Arial Black" pitchFamily="34" charset="0"/>
                <a:cs typeface="Arial" pitchFamily="34" charset="0"/>
              </a:rPr>
              <a:pPr>
                <a:buFontTx/>
                <a:buNone/>
              </a:pPr>
              <a:t>24</a:t>
            </a:fld>
            <a:endParaRPr lang="ru-RU" altLang="ru-RU" sz="1800">
              <a:solidFill>
                <a:srgbClr val="626262"/>
              </a:solidFill>
              <a:latin typeface="Arial Black" pitchFamily="34" charset="0"/>
              <a:cs typeface="Arial" pitchFamily="34" charset="0"/>
            </a:endParaRPr>
          </a:p>
        </p:txBody>
      </p:sp>
      <p:sp>
        <p:nvSpPr>
          <p:cNvPr id="5" name="Заголовок 1"/>
          <p:cNvSpPr>
            <a:spLocks noGrp="1"/>
          </p:cNvSpPr>
          <p:nvPr>
            <p:ph type="title"/>
          </p:nvPr>
        </p:nvSpPr>
        <p:spPr>
          <a:xfrm>
            <a:off x="323850" y="260350"/>
            <a:ext cx="8424863" cy="706438"/>
          </a:xfrm>
        </p:spPr>
        <p:txBody>
          <a:bodyPr/>
          <a:lstStyle/>
          <a:p>
            <a:pPr>
              <a:defRPr/>
            </a:pPr>
            <a:r>
              <a:rPr lang="ru-RU" sz="2000" b="1" dirty="0" smtClean="0">
                <a:latin typeface="+mn-lt"/>
              </a:rPr>
              <a:t>ЗАДАЧА ФЕДЕРАЛЬНОЙ СЛУЖБЫ ПО ТРУДУ И ЗАНЯТОСТИ</a:t>
            </a:r>
            <a:endParaRPr lang="ru-RU" sz="2000" b="1" dirty="0">
              <a:latin typeface="+mn-lt"/>
            </a:endParaRPr>
          </a:p>
        </p:txBody>
      </p:sp>
      <p:sp>
        <p:nvSpPr>
          <p:cNvPr id="13" name="TextBox 12"/>
          <p:cNvSpPr txBox="1"/>
          <p:nvPr/>
        </p:nvSpPr>
        <p:spPr>
          <a:xfrm>
            <a:off x="538163" y="2319338"/>
            <a:ext cx="7916862" cy="2862262"/>
          </a:xfrm>
          <a:prstGeom prst="rect">
            <a:avLst/>
          </a:prstGeom>
          <a:noFill/>
        </p:spPr>
        <p:txBody>
          <a:bodyPr>
            <a:spAutoFit/>
          </a:bodyPr>
          <a:lstStyle/>
          <a:p>
            <a:pPr algn="ctr" eaLnBrk="1" hangingPunct="1">
              <a:spcBef>
                <a:spcPct val="35000"/>
              </a:spcBef>
              <a:defRPr/>
            </a:pPr>
            <a:r>
              <a:rPr lang="ru-RU" sz="3600" dirty="0">
                <a:solidFill>
                  <a:schemeClr val="accent2">
                    <a:lumMod val="75000"/>
                  </a:schemeClr>
                </a:solidFill>
                <a:latin typeface="+mn-lt"/>
              </a:rPr>
              <a:t>ПРИ «МОНЕТИЗАЦИИ» ГАРАНТИЙ И КОМПЕНСАЦИЙ НЕУКОСНИТЕЛЬНО КОНТРОЛИРОВАТЬ ПРИНЦИП </a:t>
            </a:r>
            <a:br>
              <a:rPr lang="ru-RU" sz="3600" dirty="0">
                <a:solidFill>
                  <a:schemeClr val="accent2">
                    <a:lumMod val="75000"/>
                  </a:schemeClr>
                </a:solidFill>
                <a:latin typeface="+mn-lt"/>
              </a:rPr>
            </a:br>
            <a:r>
              <a:rPr lang="ru-RU" sz="3600" dirty="0">
                <a:solidFill>
                  <a:schemeClr val="accent2">
                    <a:lumMod val="75000"/>
                  </a:schemeClr>
                </a:solidFill>
                <a:latin typeface="+mn-lt"/>
              </a:rPr>
              <a:t>«ТРЕХ КЛЮЧЕЙ»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46082"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46083" name="Rectangle 4"/>
          <p:cNvSpPr>
            <a:spLocks noChangeArrowheads="1"/>
          </p:cNvSpPr>
          <p:nvPr/>
        </p:nvSpPr>
        <p:spPr bwMode="auto">
          <a:xfrm>
            <a:off x="171450" y="1935163"/>
            <a:ext cx="87725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000" b="0" i="0"/>
              <a:t>Продолжительность рабочего времени обучающихся организаций, осуществляющих образовательную деятельность, в возрасте до восемнадцати лет, работающих в течение учебного года в свободное от получения образования время, не может превышать половины норм, установленных частью первой настоящей статьи для лиц соответствующего возраста.</a:t>
            </a:r>
          </a:p>
          <a:p>
            <a:pPr eaLnBrk="1" hangingPunct="1">
              <a:spcBef>
                <a:spcPct val="35000"/>
              </a:spcBef>
              <a:buFontTx/>
              <a:buNone/>
            </a:pPr>
            <a:r>
              <a:rPr lang="ru-RU" altLang="ru-RU" sz="2000" b="0" i="0"/>
              <a:t>Настоящим Кодексом и иными федеральными законами может устанавливаться сокращенная продолжительность рабочего времени для других категорий работников (педагогических, медицинских и других работников).</a:t>
            </a:r>
          </a:p>
          <a:p>
            <a:pPr algn="r" eaLnBrk="1" hangingPunct="1">
              <a:spcBef>
                <a:spcPct val="35000"/>
              </a:spcBef>
              <a:buFontTx/>
              <a:buNone/>
            </a:pPr>
            <a:endParaRPr lang="ru-RU" altLang="ru-RU" sz="2400" b="0">
              <a:solidFill>
                <a:srgbClr val="F9C04D"/>
              </a:solidFill>
              <a:latin typeface="Times New Roman" pitchFamily="18" charset="0"/>
            </a:endParaRPr>
          </a:p>
        </p:txBody>
      </p:sp>
      <p:sp>
        <p:nvSpPr>
          <p:cNvPr id="4608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202C0CA-16BE-4ECC-A008-9D51FA45349C}" type="slidenum">
              <a:rPr lang="ru-RU" altLang="ru-RU" sz="1400">
                <a:solidFill>
                  <a:srgbClr val="FFC000"/>
                </a:solidFill>
              </a:rPr>
              <a:pPr>
                <a:spcBef>
                  <a:spcPct val="0"/>
                </a:spcBef>
                <a:buFontTx/>
                <a:buNone/>
              </a:pPr>
              <a:t>25</a:t>
            </a:fld>
            <a:endParaRPr lang="ru-RU" altLang="ru-RU" sz="1400">
              <a:solidFill>
                <a:srgbClr val="FFC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48130" name="Номер слайда 4"/>
          <p:cNvSpPr>
            <a:spLocks noGrp="1"/>
          </p:cNvSpPr>
          <p:nvPr>
            <p:ph type="sldNum" sz="quarter" idx="12"/>
          </p:nvPr>
        </p:nvSpPr>
        <p:spPr>
          <a:xfrm>
            <a:off x="8172450" y="6356350"/>
            <a:ext cx="5143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5DA42AED-7F3C-4E67-A4A3-AF90B052EB87}" type="slidenum">
              <a:rPr lang="ru-RU" altLang="ru-RU" sz="1800">
                <a:solidFill>
                  <a:srgbClr val="626262"/>
                </a:solidFill>
                <a:latin typeface="Arial Black" pitchFamily="34" charset="0"/>
                <a:cs typeface="Arial" pitchFamily="34" charset="0"/>
              </a:rPr>
              <a:pPr>
                <a:buFontTx/>
                <a:buNone/>
              </a:pPr>
              <a:t>26</a:t>
            </a:fld>
            <a:endParaRPr lang="ru-RU" altLang="ru-RU" sz="1800">
              <a:solidFill>
                <a:srgbClr val="626262"/>
              </a:solidFill>
              <a:latin typeface="Arial Black" pitchFamily="34" charset="0"/>
              <a:cs typeface="Arial" pitchFamily="34" charset="0"/>
            </a:endParaRPr>
          </a:p>
        </p:txBody>
      </p:sp>
      <p:sp>
        <p:nvSpPr>
          <p:cNvPr id="9" name="Скругленный прямоугольник 8"/>
          <p:cNvSpPr/>
          <p:nvPr/>
        </p:nvSpPr>
        <p:spPr>
          <a:xfrm>
            <a:off x="539750" y="1341438"/>
            <a:ext cx="8208963" cy="790575"/>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pPr algn="ctr" eaLnBrk="1" hangingPunct="1">
              <a:spcBef>
                <a:spcPct val="35000"/>
              </a:spcBef>
              <a:defRPr/>
            </a:pPr>
            <a:r>
              <a:rPr lang="ru-RU" sz="1600" dirty="0">
                <a:solidFill>
                  <a:schemeClr val="tx2">
                    <a:lumMod val="75000"/>
                  </a:schemeClr>
                </a:solidFill>
              </a:rPr>
              <a:t>Дифференцированный подход к определению вида и объема гарантий и компенсаций работникам, занятым на работах с вредными </a:t>
            </a:r>
          </a:p>
          <a:p>
            <a:pPr algn="ctr" eaLnBrk="1" hangingPunct="1">
              <a:spcBef>
                <a:spcPct val="35000"/>
              </a:spcBef>
              <a:defRPr/>
            </a:pPr>
            <a:r>
              <a:rPr lang="ru-RU" sz="1600" dirty="0">
                <a:solidFill>
                  <a:schemeClr val="tx2">
                    <a:lumMod val="75000"/>
                  </a:schemeClr>
                </a:solidFill>
              </a:rPr>
              <a:t>(опасными) условиями труда (статьи 92, 117, 147 ТК РФ)</a:t>
            </a:r>
          </a:p>
        </p:txBody>
      </p:sp>
      <p:sp>
        <p:nvSpPr>
          <p:cNvPr id="35" name="Стрелка вниз 34"/>
          <p:cNvSpPr/>
          <p:nvPr/>
        </p:nvSpPr>
        <p:spPr>
          <a:xfrm>
            <a:off x="611188" y="2133600"/>
            <a:ext cx="7777162" cy="287338"/>
          </a:xfrm>
          <a:prstGeom prst="downArrow">
            <a:avLst>
              <a:gd name="adj1" fmla="val 50000"/>
              <a:gd name="adj2" fmla="val 32993"/>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ru-RU" sz="1400"/>
          </a:p>
        </p:txBody>
      </p:sp>
      <p:graphicFrame>
        <p:nvGraphicFramePr>
          <p:cNvPr id="20" name="Таблица 19"/>
          <p:cNvGraphicFramePr>
            <a:graphicFrameLocks noGrp="1"/>
          </p:cNvGraphicFramePr>
          <p:nvPr/>
        </p:nvGraphicFramePr>
        <p:xfrm>
          <a:off x="468313" y="2420938"/>
          <a:ext cx="8496300" cy="3937000"/>
        </p:xfrm>
        <a:graphic>
          <a:graphicData uri="http://schemas.openxmlformats.org/drawingml/2006/table">
            <a:tbl>
              <a:tblPr firstRow="1" bandRow="1">
                <a:tableStyleId>{69CF1AB2-1976-4502-BF36-3FF5EA218861}</a:tableStyleId>
              </a:tblPr>
              <a:tblGrid>
                <a:gridCol w="2088074"/>
                <a:gridCol w="1152041"/>
                <a:gridCol w="1224043"/>
                <a:gridCol w="1224043"/>
                <a:gridCol w="1272045"/>
                <a:gridCol w="1536053"/>
              </a:tblGrid>
              <a:tr h="720145">
                <a:tc rowSpan="2">
                  <a:txBody>
                    <a:bodyPr/>
                    <a:lstStyle/>
                    <a:p>
                      <a:pPr algn="ctr"/>
                      <a:r>
                        <a:rPr lang="ru-RU" sz="1600" dirty="0" smtClean="0"/>
                        <a:t>Наименование гарантий и компенсаций</a:t>
                      </a:r>
                      <a:endParaRPr lang="ru-RU" sz="1600" dirty="0"/>
                    </a:p>
                  </a:txBody>
                  <a:tcPr marL="91433" marR="91433" marT="45724" marB="45724"/>
                </a:tc>
                <a:tc gridSpan="4">
                  <a:txBody>
                    <a:bodyPr/>
                    <a:lstStyle/>
                    <a:p>
                      <a:pPr algn="ctr"/>
                      <a:r>
                        <a:rPr lang="ru-RU" sz="1600" dirty="0" smtClean="0"/>
                        <a:t>Вредные</a:t>
                      </a:r>
                      <a:r>
                        <a:rPr lang="ru-RU" sz="1600" baseline="0" dirty="0" smtClean="0"/>
                        <a:t> условия труда (класс 3)</a:t>
                      </a:r>
                      <a:endParaRPr lang="ru-RU" sz="1600" dirty="0"/>
                    </a:p>
                  </a:txBody>
                  <a:tcPr marL="91433" marR="91433" marT="45724" marB="45724"/>
                </a:tc>
                <a:tc hMerge="1">
                  <a:txBody>
                    <a:bodyPr/>
                    <a:lstStyle/>
                    <a:p>
                      <a:endParaRPr lang="ru-RU" sz="1400" dirty="0"/>
                    </a:p>
                  </a:txBody>
                  <a:tcPr>
                    <a:lnB w="12700" cap="flat" cmpd="sng" algn="ctr">
                      <a:solidFill>
                        <a:schemeClr val="tx1"/>
                      </a:solidFill>
                      <a:prstDash val="solid"/>
                      <a:round/>
                      <a:headEnd type="none" w="med" len="med"/>
                      <a:tailEnd type="none" w="med" len="med"/>
                    </a:lnB>
                  </a:tcPr>
                </a:tc>
                <a:tc hMerge="1">
                  <a:txBody>
                    <a:bodyPr/>
                    <a:lstStyle/>
                    <a:p>
                      <a:endParaRPr lang="ru-RU" sz="1400" dirty="0"/>
                    </a:p>
                  </a:txBody>
                  <a:tcPr>
                    <a:lnB w="12700" cap="flat" cmpd="sng" algn="ctr">
                      <a:solidFill>
                        <a:schemeClr val="tx1"/>
                      </a:solidFill>
                      <a:prstDash val="solid"/>
                      <a:round/>
                      <a:headEnd type="none" w="med" len="med"/>
                      <a:tailEnd type="none" w="med" len="med"/>
                    </a:lnB>
                  </a:tcPr>
                </a:tc>
                <a:tc hMerge="1">
                  <a:txBody>
                    <a:bodyPr/>
                    <a:lstStyle/>
                    <a:p>
                      <a:endParaRPr lang="ru-RU" sz="1400" dirty="0"/>
                    </a:p>
                  </a:txBody>
                  <a:tcPr>
                    <a:lnB w="12700" cap="flat" cmpd="sng" algn="ctr">
                      <a:solidFill>
                        <a:schemeClr val="tx1"/>
                      </a:solidFill>
                      <a:prstDash val="solid"/>
                      <a:round/>
                      <a:headEnd type="none" w="med" len="med"/>
                      <a:tailEnd type="none" w="med" len="med"/>
                    </a:lnB>
                  </a:tcPr>
                </a:tc>
                <a:tc rowSpan="2">
                  <a:txBody>
                    <a:bodyPr/>
                    <a:lstStyle/>
                    <a:p>
                      <a:pPr algn="ctr"/>
                      <a:r>
                        <a:rPr lang="ru-RU" sz="1600" dirty="0" smtClean="0"/>
                        <a:t>Опасные условия труда (класс 4)</a:t>
                      </a:r>
                      <a:endParaRPr lang="ru-RU" sz="1600" dirty="0"/>
                    </a:p>
                  </a:txBody>
                  <a:tcPr marL="91433" marR="91433" marT="45724" marB="45724"/>
                </a:tc>
              </a:tr>
              <a:tr h="632619">
                <a:tc vMerge="1">
                  <a:txBody>
                    <a:bodyPr/>
                    <a:lstStyle/>
                    <a:p>
                      <a:endParaRPr lang="ru-RU"/>
                    </a:p>
                  </a:txBody>
                  <a:tcPr/>
                </a:tc>
                <a:tc>
                  <a:txBody>
                    <a:bodyPr/>
                    <a:lstStyle/>
                    <a:p>
                      <a:pPr algn="ctr"/>
                      <a:r>
                        <a:rPr lang="ru-RU" sz="1600" dirty="0" smtClean="0"/>
                        <a:t>3.1</a:t>
                      </a:r>
                      <a:endParaRPr lang="ru-RU" sz="1600" b="1" dirty="0">
                        <a:solidFill>
                          <a:schemeClr val="bg1"/>
                        </a:solidFill>
                      </a:endParaRPr>
                    </a:p>
                  </a:txBody>
                  <a:tcPr marL="91433" marR="91433" marT="45724" marB="45724"/>
                </a:tc>
                <a:tc>
                  <a:txBody>
                    <a:bodyPr/>
                    <a:lstStyle/>
                    <a:p>
                      <a:pPr algn="ctr"/>
                      <a:r>
                        <a:rPr lang="ru-RU" sz="1600" dirty="0" smtClean="0"/>
                        <a:t>3.2</a:t>
                      </a:r>
                      <a:endParaRPr lang="ru-RU" sz="1600" b="1" dirty="0">
                        <a:solidFill>
                          <a:schemeClr val="bg1"/>
                        </a:solidFill>
                      </a:endParaRPr>
                    </a:p>
                  </a:txBody>
                  <a:tcPr marL="91433" marR="91433" marT="45724" marB="45724"/>
                </a:tc>
                <a:tc>
                  <a:txBody>
                    <a:bodyPr/>
                    <a:lstStyle/>
                    <a:p>
                      <a:pPr algn="ctr"/>
                      <a:r>
                        <a:rPr lang="ru-RU" sz="1600" dirty="0" smtClean="0"/>
                        <a:t>3.3</a:t>
                      </a:r>
                      <a:endParaRPr lang="ru-RU" sz="1600" b="1" dirty="0">
                        <a:solidFill>
                          <a:schemeClr val="bg1"/>
                        </a:solidFill>
                      </a:endParaRPr>
                    </a:p>
                  </a:txBody>
                  <a:tcPr marL="91433" marR="91433" marT="45724" marB="45724"/>
                </a:tc>
                <a:tc>
                  <a:txBody>
                    <a:bodyPr/>
                    <a:lstStyle/>
                    <a:p>
                      <a:pPr algn="ctr"/>
                      <a:r>
                        <a:rPr lang="ru-RU" sz="1600" dirty="0" smtClean="0"/>
                        <a:t>3.4</a:t>
                      </a:r>
                      <a:endParaRPr lang="ru-RU" sz="1600" b="1" dirty="0">
                        <a:solidFill>
                          <a:schemeClr val="bg1"/>
                        </a:solidFill>
                      </a:endParaRPr>
                    </a:p>
                  </a:txBody>
                  <a:tcPr marL="91433" marR="91433" marT="45724" marB="45724"/>
                </a:tc>
                <a:tc vMerge="1">
                  <a:txBody>
                    <a:bodyPr/>
                    <a:lstStyle/>
                    <a:p>
                      <a:endParaRPr lang="ru-RU"/>
                    </a:p>
                  </a:txBody>
                  <a:tcPr/>
                </a:tc>
              </a:tr>
              <a:tr h="938170">
                <a:tc>
                  <a:txBody>
                    <a:bodyPr/>
                    <a:lstStyle/>
                    <a:p>
                      <a:pPr algn="just"/>
                      <a:r>
                        <a:rPr lang="ru-RU" sz="1600" dirty="0" smtClean="0"/>
                        <a:t>Сокращенная продолжительность рабочей недели</a:t>
                      </a:r>
                      <a:endParaRPr lang="ru-RU" sz="1600" b="1" dirty="0"/>
                    </a:p>
                  </a:txBody>
                  <a:tcPr marL="91433" marR="91433" marT="45724" marB="45724"/>
                </a:tc>
                <a:tc>
                  <a:txBody>
                    <a:bodyPr/>
                    <a:lstStyle/>
                    <a:p>
                      <a:pPr algn="ctr"/>
                      <a:r>
                        <a:rPr lang="ru-RU" sz="1600" dirty="0" smtClean="0"/>
                        <a:t>__</a:t>
                      </a:r>
                      <a:endParaRPr lang="ru-RU" sz="1600" dirty="0"/>
                    </a:p>
                  </a:txBody>
                  <a:tcPr marL="91433" marR="91433" marT="45724" marB="45724"/>
                </a:tc>
                <a:tc>
                  <a:txBody>
                    <a:bodyPr/>
                    <a:lstStyle/>
                    <a:p>
                      <a:pPr algn="ctr"/>
                      <a:r>
                        <a:rPr lang="ru-RU" sz="1600" dirty="0" smtClean="0"/>
                        <a:t>__</a:t>
                      </a:r>
                      <a:endParaRPr lang="ru-RU" sz="1600" dirty="0"/>
                    </a:p>
                  </a:txBody>
                  <a:tcPr marL="91433" marR="91433" marT="45724" marB="45724"/>
                </a:tc>
                <a:tc>
                  <a:txBody>
                    <a:bodyPr/>
                    <a:lstStyle/>
                    <a:p>
                      <a:r>
                        <a:rPr lang="ru-RU" sz="1600" dirty="0" smtClean="0"/>
                        <a:t>не более 36 часов</a:t>
                      </a:r>
                      <a:endParaRPr lang="ru-RU" sz="1600" dirty="0"/>
                    </a:p>
                  </a:txBody>
                  <a:tcPr marL="91433" marR="91433" marT="45724" marB="45724">
                    <a:solidFill>
                      <a:schemeClr val="accent1">
                        <a:lumMod val="60000"/>
                        <a:lumOff val="40000"/>
                      </a:schemeClr>
                    </a:solidFill>
                  </a:tcPr>
                </a:tc>
                <a:tc>
                  <a:txBody>
                    <a:bodyPr/>
                    <a:lstStyle/>
                    <a:p>
                      <a:r>
                        <a:rPr lang="ru-RU" sz="1600" dirty="0" smtClean="0"/>
                        <a:t>не более 36 часов</a:t>
                      </a:r>
                      <a:endParaRPr lang="ru-RU" sz="1600" dirty="0"/>
                    </a:p>
                  </a:txBody>
                  <a:tcPr marL="91433" marR="91433" marT="45724" marB="45724">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не более 36 часов</a:t>
                      </a:r>
                    </a:p>
                    <a:p>
                      <a:endParaRPr lang="ru-RU" sz="1600" dirty="0"/>
                    </a:p>
                  </a:txBody>
                  <a:tcPr marL="91433" marR="91433" marT="45724" marB="45724">
                    <a:solidFill>
                      <a:schemeClr val="accent1">
                        <a:lumMod val="60000"/>
                        <a:lumOff val="40000"/>
                      </a:schemeClr>
                    </a:solidFill>
                  </a:tcPr>
                </a:tc>
              </a:tr>
              <a:tr h="823033">
                <a:tc>
                  <a:txBody>
                    <a:bodyPr/>
                    <a:lstStyle/>
                    <a:p>
                      <a:pPr algn="just"/>
                      <a:r>
                        <a:rPr lang="ru-RU" sz="1600" dirty="0" smtClean="0"/>
                        <a:t>Дополнительный оплачиваемый отпуск</a:t>
                      </a:r>
                      <a:endParaRPr lang="ru-RU" sz="1600" b="1" dirty="0"/>
                    </a:p>
                  </a:txBody>
                  <a:tcPr marL="91433" marR="91433" marT="45724" marB="45724"/>
                </a:tc>
                <a:tc>
                  <a:txBody>
                    <a:bodyPr/>
                    <a:lstStyle/>
                    <a:p>
                      <a:pPr algn="ctr"/>
                      <a:r>
                        <a:rPr lang="ru-RU" sz="1600" dirty="0" smtClean="0"/>
                        <a:t>__</a:t>
                      </a:r>
                      <a:endParaRPr lang="ru-RU" sz="1600" dirty="0"/>
                    </a:p>
                  </a:txBody>
                  <a:tcPr marL="91433" marR="91433" marT="45724" marB="45724"/>
                </a:tc>
                <a:tc>
                  <a:txBody>
                    <a:bodyPr/>
                    <a:lstStyle/>
                    <a:p>
                      <a:pPr algn="ctr"/>
                      <a:r>
                        <a:rPr lang="ru-RU" sz="1600" dirty="0" smtClean="0"/>
                        <a:t>7 дней</a:t>
                      </a: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7 дней</a:t>
                      </a:r>
                    </a:p>
                    <a:p>
                      <a:pPr algn="ct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7 дней</a:t>
                      </a:r>
                    </a:p>
                    <a:p>
                      <a:pPr algn="ct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7 дней</a:t>
                      </a:r>
                    </a:p>
                    <a:p>
                      <a:pPr algn="ctr"/>
                      <a:endParaRPr lang="ru-RU" sz="1600" dirty="0"/>
                    </a:p>
                  </a:txBody>
                  <a:tcPr marL="91433" marR="91433" marT="45724" marB="45724">
                    <a:solidFill>
                      <a:schemeClr val="accent1">
                        <a:lumMod val="60000"/>
                        <a:lumOff val="40000"/>
                      </a:schemeClr>
                    </a:solidFill>
                  </a:tcPr>
                </a:tc>
              </a:tr>
              <a:tr h="823033">
                <a:tc>
                  <a:txBody>
                    <a:bodyPr/>
                    <a:lstStyle/>
                    <a:p>
                      <a:pPr algn="just"/>
                      <a:r>
                        <a:rPr lang="ru-RU" sz="1600" dirty="0" smtClean="0"/>
                        <a:t>Повышенный размер оплаты труда</a:t>
                      </a:r>
                      <a:endParaRPr lang="ru-RU" sz="1600" b="1" dirty="0"/>
                    </a:p>
                  </a:txBody>
                  <a:tcPr marL="91433" marR="91433" marT="45724" marB="45724"/>
                </a:tc>
                <a:tc>
                  <a:txBody>
                    <a:bodyPr/>
                    <a:lstStyle/>
                    <a:p>
                      <a:pPr algn="ctr"/>
                      <a:r>
                        <a:rPr lang="ru-RU" sz="1600" dirty="0" smtClean="0"/>
                        <a:t>4 %</a:t>
                      </a: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4 %</a:t>
                      </a:r>
                    </a:p>
                    <a:p>
                      <a:pPr algn="ct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4 %</a:t>
                      </a:r>
                    </a:p>
                    <a:p>
                      <a:pPr algn="ct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4 %</a:t>
                      </a:r>
                    </a:p>
                    <a:p>
                      <a:pPr algn="ctr"/>
                      <a:endParaRPr lang="ru-RU" sz="1600" dirty="0"/>
                    </a:p>
                  </a:txBody>
                  <a:tcPr marL="91433" marR="91433" marT="45724" marB="45724">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4 %</a:t>
                      </a:r>
                    </a:p>
                    <a:p>
                      <a:pPr algn="ctr"/>
                      <a:endParaRPr lang="ru-RU" sz="1600" dirty="0"/>
                    </a:p>
                  </a:txBody>
                  <a:tcPr marL="91433" marR="91433" marT="45724" marB="45724">
                    <a:solidFill>
                      <a:schemeClr val="accent1">
                        <a:lumMod val="60000"/>
                        <a:lumOff val="40000"/>
                      </a:schemeClr>
                    </a:solidFill>
                  </a:tcPr>
                </a:tc>
              </a:tr>
            </a:tbl>
          </a:graphicData>
        </a:graphic>
      </p:graphicFrame>
      <p:sp>
        <p:nvSpPr>
          <p:cNvPr id="11" name="Прямоугольник 10"/>
          <p:cNvSpPr/>
          <p:nvPr/>
        </p:nvSpPr>
        <p:spPr>
          <a:xfrm>
            <a:off x="395288" y="115888"/>
            <a:ext cx="8569325" cy="1163637"/>
          </a:xfrm>
          <a:prstGeom prst="rect">
            <a:avLst/>
          </a:prstGeom>
        </p:spPr>
        <p:txBody>
          <a:bodyPr>
            <a:spAutoFit/>
          </a:bodyPr>
          <a:lstStyle/>
          <a:p>
            <a:pPr algn="ctr" eaLnBrk="1" hangingPunct="1">
              <a:spcBef>
                <a:spcPct val="35000"/>
              </a:spcBef>
              <a:defRPr/>
            </a:pPr>
            <a:r>
              <a:rPr lang="ru-RU" sz="1600" dirty="0">
                <a:solidFill>
                  <a:srgbClr val="23538D"/>
                </a:solidFill>
                <a:latin typeface="+mn-lt"/>
              </a:rPr>
              <a:t>Сформирован законодательный механизм дифференцированного </a:t>
            </a:r>
          </a:p>
          <a:p>
            <a:pPr algn="ctr" eaLnBrk="1" hangingPunct="1">
              <a:spcBef>
                <a:spcPct val="35000"/>
              </a:spcBef>
              <a:defRPr/>
            </a:pPr>
            <a:r>
              <a:rPr lang="ru-RU" sz="1600" dirty="0">
                <a:solidFill>
                  <a:srgbClr val="23538D"/>
                </a:solidFill>
                <a:latin typeface="+mn-lt"/>
              </a:rPr>
              <a:t>подхода предоставления гарантий и компенсаций за работу с вредными  (опасными) условиями труда в зависимости от класса условий труда на  рабочих местах</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49154"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42875" y="2097088"/>
            <a:ext cx="891540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1" hangingPunct="1">
              <a:spcBef>
                <a:spcPct val="35000"/>
              </a:spcBef>
              <a:defRPr/>
            </a:pPr>
            <a:r>
              <a:rPr lang="ru-RU" i="0" dirty="0">
                <a:latin typeface="Times New Roman" pitchFamily="18" charset="0"/>
              </a:rPr>
              <a:t>       </a:t>
            </a:r>
          </a:p>
          <a:p>
            <a:pPr eaLnBrk="1" hangingPunct="1">
              <a:spcBef>
                <a:spcPct val="35000"/>
              </a:spcBef>
              <a:defRPr/>
            </a:pPr>
            <a:r>
              <a:rPr lang="ru-RU" sz="1800" b="0" i="0" dirty="0">
                <a:solidFill>
                  <a:schemeClr val="tx1"/>
                </a:solidFill>
                <a:latin typeface="Arial" charset="0"/>
              </a:rPr>
              <a:t>3. При реализации в соответствии с положениями Трудового кодекса Российской Федерации (в редакции настоящего Федерального закона) в отношении работников, занятых на работах с вредными и (или) опасными условиями труда, компенсационных мер, направленных на ослабление негативного воздействия на их здоровье вредных и (или) опасных факторов производственной среды и трудового процесса (сокращенная продолжительность рабочего времени, ежегодный дополнительный оплачиваемый отпуск либо денежная компенсация за них, а также повышенная оплата труда), порядок и условия осуществления таких мер не могут быть ухудшены, а размеры снижены по сравнению с порядком, условиями и размерами фактически реализуемых в отношении указанных работников компенсационных мер по состоянию на день вступления в силу настоящего Федерального закона при условии сохранения соответствующих условий труда на рабочем месте, явившихся основанием для назначения реализуемых компенсационных мер.</a:t>
            </a:r>
          </a:p>
          <a:p>
            <a:pPr indent="457200" algn="just" eaLnBrk="1" hangingPunct="1">
              <a:spcBef>
                <a:spcPct val="35000"/>
              </a:spcBef>
              <a:defRPr/>
            </a:pPr>
            <a:endParaRPr lang="ru-RU" sz="1800" i="0" dirty="0">
              <a:latin typeface="Times New Roman" pitchFamily="18" charset="0"/>
              <a:cs typeface="Times New Roman" pitchFamily="18" charset="0"/>
            </a:endParaRPr>
          </a:p>
          <a:p>
            <a:pPr indent="457200" algn="just" eaLnBrk="1" hangingPunct="1">
              <a:spcBef>
                <a:spcPct val="35000"/>
              </a:spcBef>
              <a:defRPr/>
            </a:pPr>
            <a:r>
              <a:rPr lang="ru-RU" sz="1800" i="0" dirty="0">
                <a:latin typeface="Times New Roman" pitchFamily="18" charset="0"/>
                <a:cs typeface="Times New Roman" pitchFamily="18" charset="0"/>
              </a:rPr>
              <a:t> </a:t>
            </a:r>
          </a:p>
        </p:txBody>
      </p:sp>
      <p:sp>
        <p:nvSpPr>
          <p:cNvPr id="4915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AD1CC45-96D3-4CFB-97CE-AF51983360A6}" type="slidenum">
              <a:rPr lang="ru-RU" altLang="ru-RU" sz="1400">
                <a:solidFill>
                  <a:srgbClr val="FFC000"/>
                </a:solidFill>
              </a:rPr>
              <a:pPr>
                <a:spcBef>
                  <a:spcPct val="0"/>
                </a:spcBef>
                <a:buFontTx/>
                <a:buNone/>
              </a:pPr>
              <a:t>27</a:t>
            </a:fld>
            <a:endParaRPr lang="ru-RU" altLang="ru-RU" sz="1400">
              <a:solidFill>
                <a:srgbClr val="FFC000"/>
              </a:solidFill>
            </a:endParaRPr>
          </a:p>
        </p:txBody>
      </p:sp>
      <p:sp>
        <p:nvSpPr>
          <p:cNvPr id="49157" name="Прямоугольник 5"/>
          <p:cNvSpPr>
            <a:spLocks noChangeArrowheads="1"/>
          </p:cNvSpPr>
          <p:nvPr/>
        </p:nvSpPr>
        <p:spPr bwMode="auto">
          <a:xfrm>
            <a:off x="4786313" y="342900"/>
            <a:ext cx="4191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b="0" i="0"/>
              <a:t>Федеральный закон от 28.12.2013 N 421-ФЗ</a:t>
            </a:r>
          </a:p>
          <a:p>
            <a:pPr eaLnBrk="1" hangingPunct="1">
              <a:spcBef>
                <a:spcPct val="35000"/>
              </a:spcBef>
              <a:buFontTx/>
              <a:buNone/>
            </a:pPr>
            <a:r>
              <a:rPr lang="ru-RU" altLang="ru-RU" sz="1600" b="0" i="0"/>
              <a:t>"О внесении изменений в отдельные законодательные акты Российской Федерации в связи с принятием Федерального закона "О специальной оценке условий труда« (Статья 15)</a:t>
            </a:r>
          </a:p>
          <a:p>
            <a:pPr eaLnBrk="1" hangingPunct="1">
              <a:spcBef>
                <a:spcPct val="35000"/>
              </a:spcBef>
              <a:buFontTx/>
              <a:buNone/>
            </a:pPr>
            <a:endParaRPr lang="ru-RU" altLang="ru-RU" sz="2800" b="0" i="0">
              <a:solidFill>
                <a:srgbClr val="F9C04D"/>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10" name="Половина рамки 9"/>
          <p:cNvSpPr/>
          <p:nvPr/>
        </p:nvSpPr>
        <p:spPr>
          <a:xfrm>
            <a:off x="539750" y="1196975"/>
            <a:ext cx="8135938" cy="4464050"/>
          </a:xfrm>
          <a:prstGeom prst="halfFrame">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ru-RU" sz="1400">
              <a:solidFill>
                <a:schemeClr val="tx1"/>
              </a:solidFill>
            </a:endParaRPr>
          </a:p>
        </p:txBody>
      </p:sp>
      <p:sp>
        <p:nvSpPr>
          <p:cNvPr id="50179"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2F11B70A-C9F1-47E3-8618-4CAEBEF1C095}" type="slidenum">
              <a:rPr lang="ru-RU" altLang="ru-RU" sz="1800">
                <a:solidFill>
                  <a:srgbClr val="626262"/>
                </a:solidFill>
                <a:latin typeface="Arial Black" pitchFamily="34" charset="0"/>
                <a:cs typeface="Arial" pitchFamily="34" charset="0"/>
              </a:rPr>
              <a:pPr>
                <a:buFontTx/>
                <a:buNone/>
              </a:pPr>
              <a:t>28</a:t>
            </a:fld>
            <a:endParaRPr lang="ru-RU" altLang="ru-RU" sz="1800">
              <a:solidFill>
                <a:srgbClr val="626262"/>
              </a:solidFill>
              <a:latin typeface="Arial Black" pitchFamily="34" charset="0"/>
              <a:cs typeface="Arial" pitchFamily="34" charset="0"/>
            </a:endParaRPr>
          </a:p>
        </p:txBody>
      </p:sp>
      <p:sp>
        <p:nvSpPr>
          <p:cNvPr id="8" name="Заголовок 7"/>
          <p:cNvSpPr txBox="1">
            <a:spLocks noGrp="1"/>
          </p:cNvSpPr>
          <p:nvPr>
            <p:ph type="title"/>
          </p:nvPr>
        </p:nvSpPr>
        <p:spPr>
          <a:xfrm>
            <a:off x="250825" y="274638"/>
            <a:ext cx="8642350" cy="706437"/>
          </a:xfrm>
        </p:spPr>
        <p:txBody>
          <a:bodyPr>
            <a:spAutoFit/>
          </a:bodyPr>
          <a:lstStyle/>
          <a:p>
            <a:pPr>
              <a:defRPr/>
            </a:pPr>
            <a:r>
              <a:rPr lang="ru-RU" sz="2000" b="1" dirty="0"/>
              <a:t>ГАРАНТИИ И КОМПЕНСАЦИИ РАБОТНИКАМ, ЗАНЯТЫМ ВО ВРЕДНЫХ (ОПАСНЫХ) УСЛОВИЯХ ТРУДА</a:t>
            </a:r>
            <a:endParaRPr lang="ru-RU" sz="1900" b="1" dirty="0">
              <a:latin typeface="+mn-lt"/>
            </a:endParaRPr>
          </a:p>
        </p:txBody>
      </p:sp>
      <p:sp>
        <p:nvSpPr>
          <p:cNvPr id="9" name="TextBox 8"/>
          <p:cNvSpPr txBox="1"/>
          <p:nvPr/>
        </p:nvSpPr>
        <p:spPr>
          <a:xfrm>
            <a:off x="1042988" y="1484313"/>
            <a:ext cx="7705725" cy="3832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eaLnBrk="1" hangingPunct="1">
              <a:lnSpc>
                <a:spcPct val="150000"/>
              </a:lnSpc>
              <a:spcBef>
                <a:spcPct val="35000"/>
              </a:spcBef>
              <a:defRPr/>
            </a:pPr>
            <a:r>
              <a:rPr lang="ru-RU" sz="1800" dirty="0">
                <a:solidFill>
                  <a:schemeClr val="tx1"/>
                </a:solidFill>
              </a:rPr>
              <a:t>С целью сохранения преемственности процедур по оценке условий труда и исключения дополнительных финансовых расходов работодателей Федеральным законом от 28 декабря </a:t>
            </a:r>
            <a:r>
              <a:rPr lang="ru-RU" sz="1800">
                <a:solidFill>
                  <a:schemeClr val="tx1"/>
                </a:solidFill>
              </a:rPr>
              <a:t>2013 года № </a:t>
            </a:r>
            <a:r>
              <a:rPr lang="ru-RU" sz="1800" dirty="0">
                <a:solidFill>
                  <a:schemeClr val="tx1"/>
                </a:solidFill>
              </a:rPr>
              <a:t>426-ФЗ «О специальной оценке условий труда» устанавливается переходный период на срок до 31 декабря 2018 года, в течение которого будут признаваться действующими и подлежащими реализации имевшиеся до момента вступления его в силу права участников оценки условий труда и результаты оценки условий труда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51202"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14300" y="1831975"/>
            <a:ext cx="8915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1" hangingPunct="1">
              <a:spcBef>
                <a:spcPct val="35000"/>
              </a:spcBef>
              <a:defRPr/>
            </a:pPr>
            <a:r>
              <a:rPr lang="ru-RU" i="0" dirty="0">
                <a:latin typeface="Times New Roman" pitchFamily="18" charset="0"/>
              </a:rPr>
              <a:t>       </a:t>
            </a:r>
          </a:p>
          <a:p>
            <a:pPr eaLnBrk="1" hangingPunct="1">
              <a:spcBef>
                <a:spcPct val="35000"/>
              </a:spcBef>
              <a:defRPr/>
            </a:pPr>
            <a:r>
              <a:rPr lang="ru-RU" sz="1600" b="0" i="0" dirty="0">
                <a:solidFill>
                  <a:schemeClr val="tx1"/>
                </a:solidFill>
                <a:latin typeface="Arial" charset="0"/>
              </a:rPr>
              <a:t>4. Установить, что положения пункта 3 статьи 27 Федерального закона от 17 декабря 2001 года N 173-ФЗ "О трудовых пенсиях в Российской Федерации" (в редакции настоящего Федерального закона) до установления на рабочих местах по работам, указанным в подпунктах 1 - 18 пункта 1 статьи 27 Федерального закона от 17 декабря 2001 года N 173-ФЗ "О трудовых пенсиях в Российской Федерации", класса условий труда в порядке, предусмотренном Федеральным законом "О специальной оценке условий труда", не препятствуют включению в стаж, дающий право на досрочное назначение трудовой пенсии по старости, периодов занятости на рабочих местах на указанных работах (в том числе на рабочих местах, условия труда на которых по результатам аттестации рабочих мест по условиям труда, проведенной в соответствии с порядком, действовавшим до дня вступления в силу Федерального закона "О специальной оценке условий труда", признаны оптимальными или допустимыми) при условии начисления и уплаты страхователем страховых взносов по соответствующим тарифам, установленным статьей 58.3 Федерального закона от 24 июля 2009 года N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(в редакции настоящего Федерального закона).</a:t>
            </a:r>
          </a:p>
          <a:p>
            <a:pPr indent="457200" algn="just" eaLnBrk="1" hangingPunct="1">
              <a:spcBef>
                <a:spcPct val="35000"/>
              </a:spcBef>
              <a:defRPr/>
            </a:pPr>
            <a:endParaRPr lang="ru-RU" sz="1800" i="0" dirty="0">
              <a:solidFill>
                <a:schemeClr val="tx1"/>
              </a:solidFill>
              <a:latin typeface="Times New Roman" pitchFamily="18" charset="0"/>
              <a:cs typeface="Times New Roman" pitchFamily="18" charset="0"/>
            </a:endParaRPr>
          </a:p>
          <a:p>
            <a:pPr indent="457200" algn="just" eaLnBrk="1" hangingPunct="1">
              <a:spcBef>
                <a:spcPct val="35000"/>
              </a:spcBef>
              <a:defRPr/>
            </a:pPr>
            <a:r>
              <a:rPr lang="ru-RU" sz="1800" i="0" dirty="0">
                <a:latin typeface="Times New Roman" pitchFamily="18" charset="0"/>
                <a:cs typeface="Times New Roman" pitchFamily="18" charset="0"/>
              </a:rPr>
              <a:t> </a:t>
            </a:r>
          </a:p>
        </p:txBody>
      </p:sp>
      <p:sp>
        <p:nvSpPr>
          <p:cNvPr id="5120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3DE6C9A-8691-40DC-8557-DF1A9ACE55CC}" type="slidenum">
              <a:rPr lang="ru-RU" altLang="ru-RU" sz="1400">
                <a:solidFill>
                  <a:srgbClr val="FFC000"/>
                </a:solidFill>
              </a:rPr>
              <a:pPr>
                <a:spcBef>
                  <a:spcPct val="0"/>
                </a:spcBef>
                <a:buFontTx/>
                <a:buNone/>
              </a:pPr>
              <a:t>29</a:t>
            </a:fld>
            <a:endParaRPr lang="ru-RU" altLang="ru-RU" sz="1400">
              <a:solidFill>
                <a:srgbClr val="FFC000"/>
              </a:solidFill>
            </a:endParaRPr>
          </a:p>
        </p:txBody>
      </p:sp>
      <p:sp>
        <p:nvSpPr>
          <p:cNvPr id="51205" name="Прямоугольник 5"/>
          <p:cNvSpPr>
            <a:spLocks noChangeArrowheads="1"/>
          </p:cNvSpPr>
          <p:nvPr/>
        </p:nvSpPr>
        <p:spPr bwMode="auto">
          <a:xfrm>
            <a:off x="4786313" y="342900"/>
            <a:ext cx="4191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b="0" i="0"/>
              <a:t>Федеральный закон от 28.12.2013 N 421-ФЗ</a:t>
            </a:r>
          </a:p>
          <a:p>
            <a:pPr eaLnBrk="1" hangingPunct="1">
              <a:spcBef>
                <a:spcPct val="35000"/>
              </a:spcBef>
              <a:buFontTx/>
              <a:buNone/>
            </a:pPr>
            <a:r>
              <a:rPr lang="ru-RU" altLang="ru-RU" sz="1600" b="0" i="0"/>
              <a:t>"О внесении изменений в отдельные законодательные акты Российской Федерации в связи с принятием Федерального закона "О специальной оценке условий труда« (Статья 15)</a:t>
            </a:r>
          </a:p>
          <a:p>
            <a:pPr eaLnBrk="1" hangingPunct="1">
              <a:spcBef>
                <a:spcPct val="35000"/>
              </a:spcBef>
              <a:buFontTx/>
              <a:buNone/>
            </a:pPr>
            <a:endParaRPr lang="ru-RU" altLang="ru-RU" sz="2800" b="0" i="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8194"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8195" name="Rectangle 4"/>
          <p:cNvSpPr>
            <a:spLocks noChangeArrowheads="1"/>
          </p:cNvSpPr>
          <p:nvPr/>
        </p:nvSpPr>
        <p:spPr bwMode="auto">
          <a:xfrm>
            <a:off x="257175" y="1631950"/>
            <a:ext cx="865663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800" i="0"/>
              <a:t>Каждый работник имеет право на… </a:t>
            </a:r>
            <a:r>
              <a:rPr lang="ru-RU" altLang="ru-RU" sz="2800" b="0" i="0"/>
              <a:t>гарантии и компенсации, установленные в соответствии с настоящим Кодексом, коллективным договором, соглашением, локальным нормативным актом, трудовым договором, если он занят на работах с вредными и (или) опасными условиями труда.</a:t>
            </a:r>
          </a:p>
          <a:p>
            <a:pPr algn="just" eaLnBrk="1" hangingPunct="1">
              <a:spcBef>
                <a:spcPct val="35000"/>
              </a:spcBef>
              <a:buFontTx/>
              <a:buNone/>
            </a:pPr>
            <a:endParaRPr lang="ru-RU" altLang="ru-RU" sz="2800" i="0"/>
          </a:p>
          <a:p>
            <a:pPr algn="r" eaLnBrk="1" hangingPunct="1">
              <a:spcBef>
                <a:spcPct val="0"/>
              </a:spcBef>
              <a:buFontTx/>
              <a:buNone/>
            </a:pPr>
            <a:r>
              <a:rPr lang="ru-RU" altLang="ru-RU" sz="2000" b="0">
                <a:latin typeface="Times New Roman" pitchFamily="18" charset="0"/>
              </a:rPr>
              <a:t>Трудовой Кодекс Российской Федерации</a:t>
            </a:r>
          </a:p>
          <a:p>
            <a:pPr algn="r" eaLnBrk="1" hangingPunct="1">
              <a:spcBef>
                <a:spcPct val="0"/>
              </a:spcBef>
              <a:buFontTx/>
              <a:buNone/>
            </a:pPr>
            <a:r>
              <a:rPr lang="ru-RU" altLang="ru-RU" sz="2000" b="0">
                <a:latin typeface="Times New Roman" pitchFamily="18" charset="0"/>
              </a:rPr>
              <a:t>Статья 219. Право работника на труд в условиях, отвечающих требованиям охраны труда</a:t>
            </a:r>
          </a:p>
          <a:p>
            <a:pPr algn="r" eaLnBrk="1" hangingPunct="1">
              <a:spcBef>
                <a:spcPct val="0"/>
              </a:spcBef>
              <a:buFontTx/>
              <a:buNone/>
            </a:pPr>
            <a:r>
              <a:rPr lang="ru-RU" altLang="ru-RU" sz="2800" b="0">
                <a:solidFill>
                  <a:srgbClr val="F9C04D"/>
                </a:solidFill>
                <a:latin typeface="Times New Roman" pitchFamily="18" charset="0"/>
              </a:rPr>
              <a:t> </a:t>
            </a:r>
          </a:p>
        </p:txBody>
      </p:sp>
      <p:sp>
        <p:nvSpPr>
          <p:cNvPr id="8196" name="Rectangle 6"/>
          <p:cNvSpPr txBox="1">
            <a:spLocks noChangeArrowheads="1"/>
          </p:cNvSpPr>
          <p:nvPr/>
        </p:nvSpPr>
        <p:spPr bwMode="auto">
          <a:xfrm>
            <a:off x="6704013" y="639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CD32DFEC-A0EE-479E-B08D-3B43801FB00F}" type="slidenum">
              <a:rPr lang="ru-RU" altLang="ru-RU" sz="1400" b="0" i="0">
                <a:solidFill>
                  <a:srgbClr val="FFC000"/>
                </a:solidFill>
              </a:rPr>
              <a:pPr algn="r" eaLnBrk="1" hangingPunct="1">
                <a:spcBef>
                  <a:spcPct val="0"/>
                </a:spcBef>
                <a:buFontTx/>
                <a:buNone/>
              </a:pPr>
              <a:t>3</a:t>
            </a:fld>
            <a:endParaRPr lang="ru-RU" altLang="ru-RU" sz="1400" b="0" i="0">
              <a:solidFill>
                <a:srgbClr val="FFC000"/>
              </a:solidFill>
            </a:endParaRPr>
          </a:p>
        </p:txBody>
      </p:sp>
      <p:sp>
        <p:nvSpPr>
          <p:cNvPr id="6" name="Text Box 14"/>
          <p:cNvSpPr txBox="1">
            <a:spLocks noChangeArrowheads="1"/>
          </p:cNvSpPr>
          <p:nvPr/>
        </p:nvSpPr>
        <p:spPr bwMode="auto">
          <a:xfrm>
            <a:off x="138757" y="222317"/>
            <a:ext cx="4850483" cy="120032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a:spAutoFit/>
          </a:bodyPr>
          <a:lstStyle>
            <a:defPPr>
              <a:defRPr lang="ru-RU"/>
            </a:defPPr>
            <a:lvl1pPr algn="l" rtl="0" fontAlgn="base">
              <a:spcBef>
                <a:spcPct val="35000"/>
              </a:spcBef>
              <a:spcAft>
                <a:spcPct val="0"/>
              </a:spcAft>
              <a:defRPr sz="2800" b="1" i="1" kern="1200">
                <a:solidFill>
                  <a:srgbClr val="F9C04D"/>
                </a:solidFill>
                <a:latin typeface="Arial" panose="020B0604020202020204" pitchFamily="34" charset="0"/>
                <a:ea typeface="+mn-ea"/>
                <a:cs typeface="+mn-cs"/>
              </a:defRPr>
            </a:lvl1pPr>
            <a:lvl2pPr marL="457200" algn="l" rtl="0" fontAlgn="base">
              <a:spcBef>
                <a:spcPct val="35000"/>
              </a:spcBef>
              <a:spcAft>
                <a:spcPct val="0"/>
              </a:spcAft>
              <a:defRPr sz="2800" b="1" i="1" kern="1200">
                <a:solidFill>
                  <a:srgbClr val="F9C04D"/>
                </a:solidFill>
                <a:latin typeface="Arial" panose="020B0604020202020204" pitchFamily="34" charset="0"/>
                <a:ea typeface="+mn-ea"/>
                <a:cs typeface="+mn-cs"/>
              </a:defRPr>
            </a:lvl2pPr>
            <a:lvl3pPr marL="914400" algn="l" rtl="0" fontAlgn="base">
              <a:spcBef>
                <a:spcPct val="35000"/>
              </a:spcBef>
              <a:spcAft>
                <a:spcPct val="0"/>
              </a:spcAft>
              <a:defRPr sz="2800" b="1" i="1" kern="1200">
                <a:solidFill>
                  <a:srgbClr val="F9C04D"/>
                </a:solidFill>
                <a:latin typeface="Arial" panose="020B0604020202020204" pitchFamily="34" charset="0"/>
                <a:ea typeface="+mn-ea"/>
                <a:cs typeface="+mn-cs"/>
              </a:defRPr>
            </a:lvl3pPr>
            <a:lvl4pPr marL="1371600" algn="l" rtl="0" fontAlgn="base">
              <a:spcBef>
                <a:spcPct val="35000"/>
              </a:spcBef>
              <a:spcAft>
                <a:spcPct val="0"/>
              </a:spcAft>
              <a:defRPr sz="2800" b="1" i="1" kern="1200">
                <a:solidFill>
                  <a:srgbClr val="F9C04D"/>
                </a:solidFill>
                <a:latin typeface="Arial" panose="020B0604020202020204" pitchFamily="34" charset="0"/>
                <a:ea typeface="+mn-ea"/>
                <a:cs typeface="+mn-cs"/>
              </a:defRPr>
            </a:lvl4pPr>
            <a:lvl5pPr marL="1828800" algn="l" rtl="0" fontAlgn="base">
              <a:spcBef>
                <a:spcPct val="35000"/>
              </a:spcBef>
              <a:spcAft>
                <a:spcPct val="0"/>
              </a:spcAft>
              <a:defRPr sz="2800" b="1" i="1" kern="1200">
                <a:solidFill>
                  <a:srgbClr val="F9C04D"/>
                </a:solidFill>
                <a:latin typeface="Arial" panose="020B0604020202020204" pitchFamily="34" charset="0"/>
                <a:ea typeface="+mn-ea"/>
                <a:cs typeface="+mn-cs"/>
              </a:defRPr>
            </a:lvl5pPr>
            <a:lvl6pPr marL="2286000" algn="l" defTabSz="914400" rtl="0" eaLnBrk="1" latinLnBrk="0" hangingPunct="1">
              <a:defRPr sz="2800" b="1" i="1" kern="1200">
                <a:solidFill>
                  <a:srgbClr val="F9C04D"/>
                </a:solidFill>
                <a:latin typeface="Arial" panose="020B0604020202020204" pitchFamily="34" charset="0"/>
                <a:ea typeface="+mn-ea"/>
                <a:cs typeface="+mn-cs"/>
              </a:defRPr>
            </a:lvl6pPr>
            <a:lvl7pPr marL="2743200" algn="l" defTabSz="914400" rtl="0" eaLnBrk="1" latinLnBrk="0" hangingPunct="1">
              <a:defRPr sz="2800" b="1" i="1" kern="1200">
                <a:solidFill>
                  <a:srgbClr val="F9C04D"/>
                </a:solidFill>
                <a:latin typeface="Arial" panose="020B0604020202020204" pitchFamily="34" charset="0"/>
                <a:ea typeface="+mn-ea"/>
                <a:cs typeface="+mn-cs"/>
              </a:defRPr>
            </a:lvl7pPr>
            <a:lvl8pPr marL="3200400" algn="l" defTabSz="914400" rtl="0" eaLnBrk="1" latinLnBrk="0" hangingPunct="1">
              <a:defRPr sz="2800" b="1" i="1" kern="1200">
                <a:solidFill>
                  <a:srgbClr val="F9C04D"/>
                </a:solidFill>
                <a:latin typeface="Arial" panose="020B0604020202020204" pitchFamily="34" charset="0"/>
                <a:ea typeface="+mn-ea"/>
                <a:cs typeface="+mn-cs"/>
              </a:defRPr>
            </a:lvl8pPr>
            <a:lvl9pPr marL="3657600" algn="l" defTabSz="914400" rtl="0" eaLnBrk="1" latinLnBrk="0" hangingPunct="1">
              <a:defRPr sz="2800" b="1" i="1" kern="1200">
                <a:solidFill>
                  <a:srgbClr val="F9C04D"/>
                </a:solidFill>
                <a:latin typeface="Arial" panose="020B0604020202020204" pitchFamily="34" charset="0"/>
                <a:ea typeface="+mn-ea"/>
                <a:cs typeface="+mn-cs"/>
              </a:defRPr>
            </a:lvl9pPr>
          </a:lstStyle>
          <a:p>
            <a:pPr algn="ctr" eaLnBrk="1" hangingPunct="1">
              <a:spcBef>
                <a:spcPct val="0"/>
              </a:spcBef>
              <a:defRPr/>
            </a:pPr>
            <a:r>
              <a:rPr lang="ru-RU" sz="2400" dirty="0" smtClean="0">
                <a:solidFill>
                  <a:srgbClr val="86002D"/>
                </a:solidFill>
              </a:rPr>
              <a:t>Министерство социального </a:t>
            </a:r>
          </a:p>
          <a:p>
            <a:pPr algn="ctr" eaLnBrk="1" hangingPunct="1">
              <a:spcBef>
                <a:spcPct val="0"/>
              </a:spcBef>
              <a:defRPr/>
            </a:pPr>
            <a:r>
              <a:rPr lang="ru-RU" sz="2400" dirty="0" smtClean="0">
                <a:solidFill>
                  <a:srgbClr val="86002D"/>
                </a:solidFill>
              </a:rPr>
              <a:t>развития Московской области</a:t>
            </a:r>
            <a:endParaRPr lang="ru-RU" sz="2400" dirty="0">
              <a:solidFill>
                <a:srgbClr val="86002D"/>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52226"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14300" y="1831975"/>
            <a:ext cx="8915400" cy="5051425"/>
          </a:xfrm>
          <a:prstGeom prst="rect">
            <a:avLst/>
          </a:prstGeom>
          <a:noFill/>
          <a:ln>
            <a:noFill/>
          </a:ln>
          <a:extLst/>
        </p:spPr>
        <p:txBody>
          <a:bodyPr>
            <a:spAutoFit/>
          </a:bodyPr>
          <a:lstStyle/>
          <a:p>
            <a:pPr algn="just" eaLnBrk="1" hangingPunct="1">
              <a:spcBef>
                <a:spcPct val="35000"/>
              </a:spcBef>
              <a:defRPr/>
            </a:pPr>
            <a:r>
              <a:rPr lang="ru-RU" i="0" dirty="0">
                <a:latin typeface="Times New Roman" pitchFamily="18" charset="0"/>
              </a:rPr>
              <a:t>       </a:t>
            </a:r>
          </a:p>
          <a:p>
            <a:pPr eaLnBrk="1" hangingPunct="1">
              <a:spcBef>
                <a:spcPct val="35000"/>
              </a:spcBef>
              <a:defRPr/>
            </a:pPr>
            <a:r>
              <a:rPr lang="ru-RU" sz="1600" b="0" i="0" dirty="0">
                <a:solidFill>
                  <a:schemeClr val="tx1"/>
                </a:solidFill>
                <a:latin typeface="Arial" charset="0"/>
              </a:rPr>
              <a:t>5. Результаты проведенной в соответствии с порядком, действовавшим до дня вступления в силу Федерального закона "О специальной оценке условий труда", аттестации рабочих мест по условиям труда, действительные до окончания срока их действия, но не более чем до 31 декабря 2018 года включительно, применяются при определении размера дополнительных тарифов страховых взносов в Пенсионный фонд Российской Федерации, установленных пунктом 2.1 статьи 33.2 Федерального закона от 15 декабря 2001 года N 167-ФЗ "Об обязательном пенсионном страховании в Российской Федерации" (в редакции настоящего Федерального закона) и частью 2.1 статьи 58.3 Федерального закона от 24 июля 2009 года N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(в редакции настоящего Федерального закона), в отношении рабочих мест, условия труда на которых по результатам аттестации рабочих мест по условиям труда, проведенной в соответствии с порядком, действовавшим до дня вступления в силу Федерального закона "О специальной оценке условий труда", признаны вредными и (или) опасными.</a:t>
            </a:r>
          </a:p>
          <a:p>
            <a:pPr indent="457200" algn="just" eaLnBrk="1" hangingPunct="1">
              <a:spcBef>
                <a:spcPct val="35000"/>
              </a:spcBef>
              <a:defRPr/>
            </a:pPr>
            <a:endParaRPr lang="ru-RU" sz="1800" i="0" dirty="0">
              <a:latin typeface="Times New Roman" pitchFamily="18" charset="0"/>
              <a:cs typeface="Times New Roman" pitchFamily="18" charset="0"/>
            </a:endParaRPr>
          </a:p>
          <a:p>
            <a:pPr indent="457200" algn="just" eaLnBrk="1" hangingPunct="1">
              <a:spcBef>
                <a:spcPct val="35000"/>
              </a:spcBef>
              <a:defRPr/>
            </a:pPr>
            <a:r>
              <a:rPr lang="ru-RU" sz="1800" i="0" dirty="0">
                <a:latin typeface="Times New Roman" pitchFamily="18" charset="0"/>
                <a:cs typeface="Times New Roman" pitchFamily="18" charset="0"/>
              </a:rPr>
              <a:t> </a:t>
            </a:r>
          </a:p>
        </p:txBody>
      </p:sp>
      <p:sp>
        <p:nvSpPr>
          <p:cNvPr id="5222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01D986B2-FE62-434F-9AC6-07EA7B746B3B}" type="slidenum">
              <a:rPr lang="ru-RU" altLang="ru-RU" sz="1400">
                <a:solidFill>
                  <a:srgbClr val="FFC000"/>
                </a:solidFill>
              </a:rPr>
              <a:pPr>
                <a:spcBef>
                  <a:spcPct val="0"/>
                </a:spcBef>
                <a:buFontTx/>
                <a:buNone/>
              </a:pPr>
              <a:t>30</a:t>
            </a:fld>
            <a:endParaRPr lang="ru-RU" altLang="ru-RU" sz="1400">
              <a:solidFill>
                <a:srgbClr val="FFC000"/>
              </a:solidFill>
            </a:endParaRPr>
          </a:p>
        </p:txBody>
      </p:sp>
      <p:sp>
        <p:nvSpPr>
          <p:cNvPr id="52229" name="Прямоугольник 5"/>
          <p:cNvSpPr>
            <a:spLocks noChangeArrowheads="1"/>
          </p:cNvSpPr>
          <p:nvPr/>
        </p:nvSpPr>
        <p:spPr bwMode="auto">
          <a:xfrm>
            <a:off x="4786313" y="342900"/>
            <a:ext cx="4191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b="0" i="0"/>
              <a:t>Федеральный закон от 28.12.2013 N 421-ФЗ</a:t>
            </a:r>
          </a:p>
          <a:p>
            <a:pPr eaLnBrk="1" hangingPunct="1">
              <a:spcBef>
                <a:spcPct val="35000"/>
              </a:spcBef>
              <a:buFontTx/>
              <a:buNone/>
            </a:pPr>
            <a:r>
              <a:rPr lang="ru-RU" altLang="ru-RU" sz="1600" b="0" i="0"/>
              <a:t>"О внесении изменений в отдельные законодательные акты Российской Федерации в связи с принятием Федерального закона "О специальной оценке условий труда« (Статья 15)</a:t>
            </a:r>
          </a:p>
          <a:p>
            <a:pPr eaLnBrk="1" hangingPunct="1">
              <a:spcBef>
                <a:spcPct val="35000"/>
              </a:spcBef>
              <a:buFontTx/>
              <a:buNone/>
            </a:pPr>
            <a:endParaRPr lang="ru-RU" altLang="ru-RU" sz="2800" b="0" i="0">
              <a:solidFill>
                <a:srgbClr val="F9C04D"/>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53250" name="Заголовок 1"/>
          <p:cNvSpPr txBox="1">
            <a:spLocks/>
          </p:cNvSpPr>
          <p:nvPr/>
        </p:nvSpPr>
        <p:spPr bwMode="auto">
          <a:xfrm>
            <a:off x="3143250" y="6357938"/>
            <a:ext cx="32861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defTabSz="957263">
              <a:spcBef>
                <a:spcPct val="20000"/>
              </a:spcBef>
              <a:buChar char="•"/>
              <a:defRPr sz="3200">
                <a:solidFill>
                  <a:schemeClr val="tx1"/>
                </a:solidFill>
                <a:latin typeface="Arial" pitchFamily="34" charset="0"/>
              </a:defRPr>
            </a:lvl1pPr>
            <a:lvl2pPr marL="742950" indent="-285750" defTabSz="957263">
              <a:spcBef>
                <a:spcPct val="20000"/>
              </a:spcBef>
              <a:buChar char="–"/>
              <a:defRPr sz="2800">
                <a:solidFill>
                  <a:schemeClr val="tx1"/>
                </a:solidFill>
                <a:latin typeface="Arial" pitchFamily="34" charset="0"/>
              </a:defRPr>
            </a:lvl2pPr>
            <a:lvl3pPr marL="1143000" indent="-228600" defTabSz="957263">
              <a:spcBef>
                <a:spcPct val="20000"/>
              </a:spcBef>
              <a:buChar char="•"/>
              <a:defRPr sz="2400">
                <a:solidFill>
                  <a:schemeClr val="tx1"/>
                </a:solidFill>
                <a:latin typeface="Arial" pitchFamily="34" charset="0"/>
              </a:defRPr>
            </a:lvl3pPr>
            <a:lvl4pPr marL="1600200" indent="-228600" defTabSz="957263">
              <a:spcBef>
                <a:spcPct val="20000"/>
              </a:spcBef>
              <a:buChar char="–"/>
              <a:defRPr sz="2000">
                <a:solidFill>
                  <a:schemeClr val="tx1"/>
                </a:solidFill>
                <a:latin typeface="Arial" pitchFamily="34" charset="0"/>
              </a:defRPr>
            </a:lvl4pPr>
            <a:lvl5pPr marL="2057400" indent="-228600" defTabSz="957263">
              <a:spcBef>
                <a:spcPct val="20000"/>
              </a:spcBef>
              <a:buChar char="»"/>
              <a:defRPr sz="2000">
                <a:solidFill>
                  <a:schemeClr val="tx1"/>
                </a:solidFill>
                <a:latin typeface="Arial" pitchFamily="34" charset="0"/>
              </a:defRPr>
            </a:lvl5pPr>
            <a:lvl6pPr marL="2514600" indent="-228600" defTabSz="957263" eaLnBrk="0" fontAlgn="base" hangingPunct="0">
              <a:spcBef>
                <a:spcPct val="20000"/>
              </a:spcBef>
              <a:spcAft>
                <a:spcPct val="0"/>
              </a:spcAft>
              <a:buChar char="»"/>
              <a:defRPr sz="2000">
                <a:solidFill>
                  <a:schemeClr val="tx1"/>
                </a:solidFill>
                <a:latin typeface="Arial" pitchFamily="34" charset="0"/>
              </a:defRPr>
            </a:lvl6pPr>
            <a:lvl7pPr marL="2971800" indent="-228600" defTabSz="957263" eaLnBrk="0" fontAlgn="base" hangingPunct="0">
              <a:spcBef>
                <a:spcPct val="20000"/>
              </a:spcBef>
              <a:spcAft>
                <a:spcPct val="0"/>
              </a:spcAft>
              <a:buChar char="»"/>
              <a:defRPr sz="2000">
                <a:solidFill>
                  <a:schemeClr val="tx1"/>
                </a:solidFill>
                <a:latin typeface="Arial" pitchFamily="34" charset="0"/>
              </a:defRPr>
            </a:lvl7pPr>
            <a:lvl8pPr marL="3429000" indent="-228600" defTabSz="957263" eaLnBrk="0" fontAlgn="base" hangingPunct="0">
              <a:spcBef>
                <a:spcPct val="20000"/>
              </a:spcBef>
              <a:spcAft>
                <a:spcPct val="0"/>
              </a:spcAft>
              <a:buChar char="»"/>
              <a:defRPr sz="2000">
                <a:solidFill>
                  <a:schemeClr val="tx1"/>
                </a:solidFill>
                <a:latin typeface="Arial" pitchFamily="34" charset="0"/>
              </a:defRPr>
            </a:lvl8pPr>
            <a:lvl9pPr marL="3886200" indent="-228600" defTabSz="957263"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300" i="0">
              <a:solidFill>
                <a:schemeClr val="bg1"/>
              </a:solidFill>
              <a:latin typeface="Calibri" pitchFamily="34" charset="0"/>
            </a:endParaRPr>
          </a:p>
        </p:txBody>
      </p:sp>
      <p:sp>
        <p:nvSpPr>
          <p:cNvPr id="8196" name="Rectangle 5"/>
          <p:cNvSpPr>
            <a:spLocks noChangeArrowheads="1"/>
          </p:cNvSpPr>
          <p:nvPr/>
        </p:nvSpPr>
        <p:spPr bwMode="auto">
          <a:xfrm>
            <a:off x="142875" y="1746250"/>
            <a:ext cx="89154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eaLnBrk="1" hangingPunct="1">
              <a:spcBef>
                <a:spcPct val="35000"/>
              </a:spcBef>
              <a:defRPr/>
            </a:pPr>
            <a:r>
              <a:rPr lang="ru-RU" i="0" dirty="0">
                <a:latin typeface="Times New Roman" pitchFamily="18" charset="0"/>
              </a:rPr>
              <a:t> </a:t>
            </a:r>
          </a:p>
          <a:p>
            <a:pPr eaLnBrk="1" hangingPunct="1">
              <a:spcBef>
                <a:spcPct val="35000"/>
              </a:spcBef>
              <a:defRPr/>
            </a:pPr>
            <a:r>
              <a:rPr lang="ru-RU" sz="1800" b="0" i="0" dirty="0">
                <a:solidFill>
                  <a:schemeClr val="tx1"/>
                </a:solidFill>
                <a:latin typeface="Arial" charset="0"/>
              </a:rPr>
              <a:t>3. Периоды работы, предусмотренные подпунктами 1 - 18 пункта 1 настоящей статьи и имевшие место после 1 января 2013 года, засчитываются в стаж на соответствующих видах работ, дающий право на досрочное назначение трудовой пенсии по старости, при условии начисления и уплаты страхователем страховых взносов по соответствующим тарифам, установленным статьей 58.3 Федерального закона от 24 июля 2009 года N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При этом условия назначения трудовой пенсии по старости, установленные подпунктами 1 - 18 пункта 1 настоящей статьи, применяются в том случае, если класс условий труда на рабочих местах по работам, указанным в подпунктах 1 - 18 пункта 1 настоящей статьи, соответствовал вредному и (или) опасному классу условий труда, установленному по результатам специальной оценки условий труда.</a:t>
            </a:r>
          </a:p>
          <a:p>
            <a:pPr eaLnBrk="1" hangingPunct="1">
              <a:spcBef>
                <a:spcPct val="35000"/>
              </a:spcBef>
              <a:defRPr/>
            </a:pPr>
            <a:r>
              <a:rPr lang="ru-RU" sz="1800" b="0" i="0" dirty="0">
                <a:solidFill>
                  <a:schemeClr val="tx1"/>
                </a:solidFill>
                <a:latin typeface="Arial" charset="0"/>
              </a:rPr>
              <a:t>(п. 3 в ред. Федерального закона от 28.12.2013 N 421-ФЗ)</a:t>
            </a:r>
          </a:p>
          <a:p>
            <a:pPr eaLnBrk="1" hangingPunct="1">
              <a:spcBef>
                <a:spcPct val="35000"/>
              </a:spcBef>
              <a:defRPr/>
            </a:pPr>
            <a:endParaRPr lang="ru-RU" sz="1800" i="0" dirty="0">
              <a:latin typeface="Times New Roman" pitchFamily="18" charset="0"/>
              <a:cs typeface="Times New Roman" pitchFamily="18" charset="0"/>
            </a:endParaRPr>
          </a:p>
          <a:p>
            <a:pPr indent="457200" algn="just" eaLnBrk="1" hangingPunct="1">
              <a:spcBef>
                <a:spcPct val="35000"/>
              </a:spcBef>
              <a:defRPr/>
            </a:pPr>
            <a:r>
              <a:rPr lang="ru-RU" sz="1800" i="0" dirty="0">
                <a:latin typeface="Times New Roman" pitchFamily="18" charset="0"/>
                <a:cs typeface="Times New Roman" pitchFamily="18" charset="0"/>
              </a:rPr>
              <a:t> </a:t>
            </a:r>
          </a:p>
        </p:txBody>
      </p:sp>
      <p:sp>
        <p:nvSpPr>
          <p:cNvPr id="5325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32F0BE28-92F2-489C-9209-ECD320629142}" type="slidenum">
              <a:rPr lang="ru-RU" altLang="ru-RU" sz="1400">
                <a:solidFill>
                  <a:srgbClr val="FFC000"/>
                </a:solidFill>
              </a:rPr>
              <a:pPr>
                <a:spcBef>
                  <a:spcPct val="0"/>
                </a:spcBef>
                <a:buFontTx/>
                <a:buNone/>
              </a:pPr>
              <a:t>31</a:t>
            </a:fld>
            <a:endParaRPr lang="ru-RU" altLang="ru-RU" sz="1400">
              <a:solidFill>
                <a:srgbClr val="FFC000"/>
              </a:solidFill>
            </a:endParaRPr>
          </a:p>
        </p:txBody>
      </p:sp>
      <p:sp>
        <p:nvSpPr>
          <p:cNvPr id="53253" name="Прямоугольник 5"/>
          <p:cNvSpPr>
            <a:spLocks noChangeArrowheads="1"/>
          </p:cNvSpPr>
          <p:nvPr/>
        </p:nvSpPr>
        <p:spPr bwMode="auto">
          <a:xfrm>
            <a:off x="4786313" y="342900"/>
            <a:ext cx="4191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b="0" i="0"/>
              <a:t>Федеральный закон от 17.12.2001 N 173-ФЗ (ред. от 28.12.2013)</a:t>
            </a:r>
          </a:p>
          <a:p>
            <a:pPr eaLnBrk="1" hangingPunct="1">
              <a:spcBef>
                <a:spcPct val="35000"/>
              </a:spcBef>
              <a:buFontTx/>
              <a:buNone/>
            </a:pPr>
            <a:r>
              <a:rPr lang="ru-RU" altLang="ru-RU" sz="1600" b="0" i="0"/>
              <a:t>"О трудовых пенсиях в Российской Федерации« (Статья 27)</a:t>
            </a:r>
          </a:p>
          <a:p>
            <a:pPr eaLnBrk="1" hangingPunct="1">
              <a:spcBef>
                <a:spcPct val="35000"/>
              </a:spcBef>
              <a:buFontTx/>
              <a:buNone/>
            </a:pPr>
            <a:endParaRPr lang="ru-RU" altLang="ru-RU" sz="1600" b="0" i="0">
              <a:solidFill>
                <a:srgbClr val="F9C04D"/>
              </a:solidFill>
            </a:endParaRPr>
          </a:p>
          <a:p>
            <a:pPr eaLnBrk="1" hangingPunct="1">
              <a:spcBef>
                <a:spcPct val="35000"/>
              </a:spcBef>
              <a:buFontTx/>
              <a:buNone/>
            </a:pPr>
            <a:endParaRPr lang="ru-RU" altLang="ru-RU" sz="2800" b="0" i="0">
              <a:solidFill>
                <a:srgbClr val="F9C04D"/>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7B11B53D-22E8-4DB5-A5CA-D3586870E383}" type="slidenum">
              <a:rPr lang="ru-RU" altLang="ru-RU" sz="1400">
                <a:solidFill>
                  <a:srgbClr val="FFC000"/>
                </a:solidFill>
              </a:rPr>
              <a:pPr>
                <a:spcBef>
                  <a:spcPct val="0"/>
                </a:spcBef>
                <a:buFontTx/>
                <a:buNone/>
              </a:pPr>
              <a:t>32</a:t>
            </a:fld>
            <a:endParaRPr lang="ru-RU" altLang="ru-RU" sz="1400">
              <a:solidFill>
                <a:srgbClr val="FFC000"/>
              </a:solidFill>
            </a:endParaRPr>
          </a:p>
        </p:txBody>
      </p:sp>
      <p:sp>
        <p:nvSpPr>
          <p:cNvPr id="54275" name="Прямоугольник 1"/>
          <p:cNvSpPr>
            <a:spLocks noChangeArrowheads="1"/>
          </p:cNvSpPr>
          <p:nvPr/>
        </p:nvSpPr>
        <p:spPr bwMode="auto">
          <a:xfrm>
            <a:off x="4730750" y="254000"/>
            <a:ext cx="4572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b="0" i="0"/>
              <a:t>Федеральный закон от 28.12.2013 N 400-ФЗ</a:t>
            </a:r>
          </a:p>
          <a:p>
            <a:pPr eaLnBrk="1" hangingPunct="1">
              <a:spcBef>
                <a:spcPct val="35000"/>
              </a:spcBef>
              <a:buFontTx/>
              <a:buNone/>
            </a:pPr>
            <a:r>
              <a:rPr lang="ru-RU" altLang="ru-RU" sz="2800" b="0" i="0"/>
              <a:t>"О страховых пенсиях"</a:t>
            </a:r>
          </a:p>
        </p:txBody>
      </p:sp>
      <p:sp>
        <p:nvSpPr>
          <p:cNvPr id="54276" name="Прямоугольник 2"/>
          <p:cNvSpPr>
            <a:spLocks noChangeArrowheads="1"/>
          </p:cNvSpPr>
          <p:nvPr/>
        </p:nvSpPr>
        <p:spPr bwMode="auto">
          <a:xfrm>
            <a:off x="722313" y="1789113"/>
            <a:ext cx="457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b="0" i="0">
                <a:solidFill>
                  <a:srgbClr val="C00000"/>
                </a:solidFill>
              </a:rPr>
              <a:t>Начало действия документа - 01.01.2015 (за исключением отдельных положений).</a:t>
            </a:r>
          </a:p>
        </p:txBody>
      </p:sp>
      <p:sp>
        <p:nvSpPr>
          <p:cNvPr id="54277" name="Прямоугольник 3"/>
          <p:cNvSpPr>
            <a:spLocks noChangeArrowheads="1"/>
          </p:cNvSpPr>
          <p:nvPr/>
        </p:nvSpPr>
        <p:spPr bwMode="auto">
          <a:xfrm>
            <a:off x="722313" y="2640013"/>
            <a:ext cx="787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b="0" i="0">
                <a:solidFill>
                  <a:srgbClr val="F9C04D"/>
                </a:solidFill>
              </a:rPr>
              <a:t> </a:t>
            </a:r>
            <a:r>
              <a:rPr lang="ru-RU" altLang="ru-RU" sz="2000" b="0" i="0"/>
              <a:t>Со дня вступления в силу настоящего Федерального закона Федеральный закон от 17 декабря 2001 года N 173-ФЗ "О трудовых пенсиях в Российской Федерации" не применяется, за исключением норм, регулирующих исчисление размера трудовых пенсий и подлежащих применению в целях определения размеров страховых пенсий в соответствии с настоящим Федеральным законом в части, не противоречащей настоящему Федеральному закону.</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A10C6ECC-B174-494F-8EC5-617156D1D861}" type="slidenum">
              <a:rPr lang="ru-RU" altLang="ru-RU" sz="1400">
                <a:solidFill>
                  <a:srgbClr val="FFC000"/>
                </a:solidFill>
              </a:rPr>
              <a:pPr>
                <a:spcBef>
                  <a:spcPct val="0"/>
                </a:spcBef>
                <a:buFontTx/>
                <a:buNone/>
              </a:pPr>
              <a:t>33</a:t>
            </a:fld>
            <a:endParaRPr lang="ru-RU" altLang="ru-RU" sz="1400">
              <a:solidFill>
                <a:srgbClr val="FFC000"/>
              </a:solidFill>
            </a:endParaRPr>
          </a:p>
        </p:txBody>
      </p:sp>
      <p:sp>
        <p:nvSpPr>
          <p:cNvPr id="56323" name="Прямоугольник 1"/>
          <p:cNvSpPr>
            <a:spLocks noChangeArrowheads="1"/>
          </p:cNvSpPr>
          <p:nvPr/>
        </p:nvSpPr>
        <p:spPr bwMode="auto">
          <a:xfrm>
            <a:off x="4730750" y="254000"/>
            <a:ext cx="4572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b="0" i="0"/>
              <a:t>Федеральный закон от 28.12.2013 N 400-ФЗ</a:t>
            </a:r>
          </a:p>
          <a:p>
            <a:pPr eaLnBrk="1" hangingPunct="1">
              <a:spcBef>
                <a:spcPct val="35000"/>
              </a:spcBef>
              <a:buFontTx/>
              <a:buNone/>
            </a:pPr>
            <a:r>
              <a:rPr lang="ru-RU" altLang="ru-RU" sz="2800" b="0" i="0"/>
              <a:t>"О страховых пенсиях"</a:t>
            </a:r>
          </a:p>
        </p:txBody>
      </p:sp>
      <p:sp>
        <p:nvSpPr>
          <p:cNvPr id="56324" name="Прямоугольник 2"/>
          <p:cNvSpPr>
            <a:spLocks noChangeArrowheads="1"/>
          </p:cNvSpPr>
          <p:nvPr/>
        </p:nvSpPr>
        <p:spPr bwMode="auto">
          <a:xfrm>
            <a:off x="722313" y="1789113"/>
            <a:ext cx="4572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b="0" i="0">
                <a:solidFill>
                  <a:srgbClr val="C00000"/>
                </a:solidFill>
              </a:rPr>
              <a:t>Начало действия документа - 01.01.2015 (за исключением отдельных положений).</a:t>
            </a:r>
          </a:p>
        </p:txBody>
      </p:sp>
      <p:sp>
        <p:nvSpPr>
          <p:cNvPr id="56325" name="Прямоугольник 3"/>
          <p:cNvSpPr>
            <a:spLocks noChangeArrowheads="1"/>
          </p:cNvSpPr>
          <p:nvPr/>
        </p:nvSpPr>
        <p:spPr bwMode="auto">
          <a:xfrm>
            <a:off x="722313" y="2640013"/>
            <a:ext cx="787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b="0" i="0">
                <a:solidFill>
                  <a:srgbClr val="F9C04D"/>
                </a:solidFill>
              </a:rPr>
              <a:t> </a:t>
            </a:r>
            <a:endParaRPr lang="ru-RU" altLang="ru-RU" sz="2000" b="0" i="0">
              <a:solidFill>
                <a:srgbClr val="F9C04D"/>
              </a:solidFill>
            </a:endParaRPr>
          </a:p>
        </p:txBody>
      </p:sp>
      <p:sp>
        <p:nvSpPr>
          <p:cNvPr id="56326" name="Прямоугольник 4"/>
          <p:cNvSpPr>
            <a:spLocks noChangeArrowheads="1"/>
          </p:cNvSpPr>
          <p:nvPr/>
        </p:nvSpPr>
        <p:spPr bwMode="auto">
          <a:xfrm>
            <a:off x="790575" y="2374900"/>
            <a:ext cx="8224838"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b="0" i="0">
                <a:solidFill>
                  <a:srgbClr val="F9C04D"/>
                </a:solidFill>
              </a:rPr>
              <a:t> </a:t>
            </a:r>
            <a:r>
              <a:rPr lang="ru-RU" altLang="ru-RU" sz="1600" b="0" i="0"/>
              <a:t>Положения части 6 статьи 30 настоящего Федерального закона не препятствуют учету в стаж, дающий право на досрочное назначение страховой пенсии по старости, периодов занятости на рабочих местах на работах, указанных в пунктах 1 - 18 части 1 статьи 30 настоящего Федерального закона, до установления на таких рабочих местах класса условий труда в порядке, предусмотренном Федеральным законом "О специальной оценке условий труда", при условии начисления и уплаты страхователем страховых взносов по соответствующим тарифам, установленным статьей 58.3 Федерального закона от 24 июля 2009 года N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При этом периоды работы, предусмотренные пунктами 1 - 18 части 1 статьи 30 настоящего Федерального закона, могут засчитываться в стаж для досрочного назначения трудовой пенсии по старости по признаваемым действительными, но не более чем до 31 декабря 2018 года результатам аттестации рабочих мест по условиям труда, проведенной в соответствии с порядком, действовавшим до дня вступления в силу Федерального закона "О специальной оценке условий труда".</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58370"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58371" name="Rectangle 4"/>
          <p:cNvSpPr>
            <a:spLocks noChangeArrowheads="1"/>
          </p:cNvSpPr>
          <p:nvPr/>
        </p:nvSpPr>
        <p:spPr bwMode="auto">
          <a:xfrm>
            <a:off x="227013" y="1919288"/>
            <a:ext cx="8656637"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000" b="0" i="0"/>
              <a:t>Гарантии - средства, способы и условия, с помощью которых обеспечивается осуществление предоставленных работникам прав в области социально-трудовых отношений.</a:t>
            </a:r>
          </a:p>
          <a:p>
            <a:pPr eaLnBrk="1" hangingPunct="1">
              <a:spcBef>
                <a:spcPct val="35000"/>
              </a:spcBef>
              <a:buFontTx/>
              <a:buNone/>
            </a:pPr>
            <a:r>
              <a:rPr lang="ru-RU" altLang="ru-RU" sz="2000" b="0" i="0"/>
              <a:t>           Компенсации - денежные выплаты, установленные в целях возмещения работникам затрат, связанных с исполнением ими трудовых или иных обязанностей, предусмотренных настоящим Кодексом и другими федеральными законами.</a:t>
            </a:r>
          </a:p>
          <a:p>
            <a:pPr algn="r" eaLnBrk="1" hangingPunct="1">
              <a:spcBef>
                <a:spcPct val="0"/>
              </a:spcBef>
              <a:buFontTx/>
              <a:buNone/>
            </a:pPr>
            <a:endParaRPr lang="ru-RU" altLang="ru-RU" sz="2800" b="0"/>
          </a:p>
          <a:p>
            <a:pPr algn="r" eaLnBrk="1" hangingPunct="1">
              <a:spcBef>
                <a:spcPct val="0"/>
              </a:spcBef>
              <a:buFontTx/>
              <a:buNone/>
            </a:pPr>
            <a:r>
              <a:rPr lang="ru-RU" altLang="ru-RU" sz="2800" b="0">
                <a:latin typeface="Times New Roman" pitchFamily="18" charset="0"/>
              </a:rPr>
              <a:t>Трудовой Кодекс Российской Федерации</a:t>
            </a:r>
          </a:p>
          <a:p>
            <a:pPr algn="r" eaLnBrk="1" hangingPunct="1">
              <a:spcBef>
                <a:spcPct val="0"/>
              </a:spcBef>
              <a:buFontTx/>
              <a:buNone/>
            </a:pPr>
            <a:r>
              <a:rPr lang="ru-RU" altLang="ru-RU" sz="2800" b="0">
                <a:latin typeface="Times New Roman" pitchFamily="18" charset="0"/>
              </a:rPr>
              <a:t>Статья 164. Понятие гарантий и компенсаций</a:t>
            </a:r>
          </a:p>
        </p:txBody>
      </p:sp>
      <p:sp>
        <p:nvSpPr>
          <p:cNvPr id="5837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868A9224-E5A8-489A-A12E-6A6EDD818E8D}" type="slidenum">
              <a:rPr lang="ru-RU" altLang="ru-RU" sz="1400">
                <a:solidFill>
                  <a:srgbClr val="FFC000"/>
                </a:solidFill>
              </a:rPr>
              <a:pPr>
                <a:spcBef>
                  <a:spcPct val="0"/>
                </a:spcBef>
                <a:buFontTx/>
                <a:buNone/>
              </a:pPr>
              <a:t>34</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60418"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60419" name="Rectangle 4"/>
          <p:cNvSpPr>
            <a:spLocks noChangeArrowheads="1"/>
          </p:cNvSpPr>
          <p:nvPr/>
        </p:nvSpPr>
        <p:spPr bwMode="auto">
          <a:xfrm>
            <a:off x="227013" y="1919288"/>
            <a:ext cx="8656637"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35000"/>
              </a:spcBef>
              <a:buFontTx/>
              <a:buNone/>
            </a:pPr>
            <a:r>
              <a:rPr lang="ru-RU" altLang="ru-RU" sz="1600">
                <a:solidFill>
                  <a:srgbClr val="F9C04D"/>
                </a:solidFill>
              </a:rPr>
              <a:t>	</a:t>
            </a:r>
            <a:r>
              <a:rPr lang="ru-RU" altLang="ru-RU" sz="1600"/>
              <a:t>Трудовой кодекс Российской Федерации выделяет два вида компенсационных выплат.</a:t>
            </a:r>
          </a:p>
          <a:p>
            <a:pPr algn="just" eaLnBrk="1" hangingPunct="1">
              <a:spcBef>
                <a:spcPct val="35000"/>
              </a:spcBef>
              <a:buFontTx/>
              <a:buNone/>
            </a:pPr>
            <a:r>
              <a:rPr lang="ru-RU" altLang="ru-RU" sz="1600"/>
              <a:t>	Исходя из статьи 164 Трудового кодекса Российской Федерации под компенсациями понимаются денежные выплаты, установленные в целях возмещения работникам затрат, связанных с исполнением ими трудовых или иных предусмотренных федеральным законом обязанностей. Указанные выплаты не входят в систему оплаты труда и производятся работнику в качестве компенсации его затрат, связанных с выполнением трудовых обязанностей.</a:t>
            </a:r>
          </a:p>
          <a:p>
            <a:pPr algn="just" eaLnBrk="1" hangingPunct="1">
              <a:spcBef>
                <a:spcPct val="35000"/>
              </a:spcBef>
              <a:buFontTx/>
              <a:buNone/>
            </a:pPr>
            <a:r>
              <a:rPr lang="ru-RU" altLang="ru-RU" sz="1600"/>
              <a:t>	Второй вид компенсационных выплат определен статьей 129 Трудового кодекса Российской Федерации. На основании этой статьи заработная плата работников состоит из двух основных частей: непосредственно вознаграждения за труд и выплат компенсационного и стимулирующего характера. При этом компенсации в смысле статьи 129 Трудового кодекса Российской Федерации являются элементами оплаты труда и не призваны возместить физическим лицам конкретные затраты, связанные с непосредственным выполнением трудовых обязанностей.</a:t>
            </a:r>
          </a:p>
        </p:txBody>
      </p:sp>
      <p:sp>
        <p:nvSpPr>
          <p:cNvPr id="6042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449FDA9-1D7A-4449-BF37-FBFBD68B230B}" type="slidenum">
              <a:rPr lang="ru-RU" altLang="ru-RU" sz="1400">
                <a:solidFill>
                  <a:srgbClr val="FFC000"/>
                </a:solidFill>
              </a:rPr>
              <a:pPr>
                <a:spcBef>
                  <a:spcPct val="0"/>
                </a:spcBef>
                <a:buFontTx/>
                <a:buNone/>
              </a:pPr>
              <a:t>35</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62466"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62467" name="Rectangle 4"/>
          <p:cNvSpPr>
            <a:spLocks noChangeArrowheads="1"/>
          </p:cNvSpPr>
          <p:nvPr/>
        </p:nvSpPr>
        <p:spPr bwMode="auto">
          <a:xfrm>
            <a:off x="257175" y="1282700"/>
            <a:ext cx="865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35000"/>
              </a:spcBef>
              <a:buFontTx/>
              <a:buNone/>
            </a:pPr>
            <a:r>
              <a:rPr lang="ru-RU" altLang="ru-RU" sz="2400" b="0" i="0">
                <a:solidFill>
                  <a:srgbClr val="F9C04D"/>
                </a:solidFill>
              </a:rPr>
              <a:t>       </a:t>
            </a:r>
            <a:endParaRPr lang="ru-RU" altLang="ru-RU" sz="2400" b="0">
              <a:solidFill>
                <a:srgbClr val="F9C04D"/>
              </a:solidFill>
              <a:latin typeface="Times New Roman" pitchFamily="18" charset="0"/>
            </a:endParaRPr>
          </a:p>
        </p:txBody>
      </p:sp>
      <p:sp>
        <p:nvSpPr>
          <p:cNvPr id="62468" name="Text Box 5"/>
          <p:cNvSpPr txBox="1">
            <a:spLocks noChangeArrowheads="1"/>
          </p:cNvSpPr>
          <p:nvPr/>
        </p:nvSpPr>
        <p:spPr bwMode="auto">
          <a:xfrm>
            <a:off x="428625" y="1843088"/>
            <a:ext cx="797242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2800">
                <a:solidFill>
                  <a:srgbClr val="F9C04D"/>
                </a:solidFill>
                <a:latin typeface="Times New Roman" pitchFamily="18" charset="0"/>
              </a:rPr>
              <a:t> </a:t>
            </a:r>
            <a:r>
              <a:rPr lang="ru-RU" altLang="ru-RU" sz="2000" b="0" i="0">
                <a:latin typeface="Times New Roman" pitchFamily="18" charset="0"/>
              </a:rPr>
              <a:t>ПРЕЗИДИУМ </a:t>
            </a:r>
          </a:p>
          <a:p>
            <a:pPr algn="ctr" eaLnBrk="1" hangingPunct="1">
              <a:spcBef>
                <a:spcPct val="0"/>
              </a:spcBef>
              <a:buFontTx/>
              <a:buNone/>
            </a:pPr>
            <a:r>
              <a:rPr lang="ru-RU" altLang="ru-RU" sz="2000" b="0" i="0">
                <a:latin typeface="Times New Roman" pitchFamily="18" charset="0"/>
              </a:rPr>
              <a:t>ВЫСШЕГО АРБИТРАЖНОГО СУДА РОССИЙСКОЙ ФЕДЕРАЦИИ </a:t>
            </a:r>
          </a:p>
          <a:p>
            <a:pPr algn="ctr" eaLnBrk="1" hangingPunct="1">
              <a:spcBef>
                <a:spcPct val="0"/>
              </a:spcBef>
              <a:buFontTx/>
              <a:buNone/>
            </a:pPr>
            <a:r>
              <a:rPr lang="ru-RU" altLang="ru-RU" sz="2000" i="0">
                <a:latin typeface="Times New Roman" pitchFamily="18" charset="0"/>
              </a:rPr>
              <a:t>ИНФОРМАЦИОННОЕ ПИСЬМО </a:t>
            </a:r>
          </a:p>
          <a:p>
            <a:pPr algn="ctr" eaLnBrk="1" hangingPunct="1">
              <a:spcBef>
                <a:spcPct val="0"/>
              </a:spcBef>
              <a:buFontTx/>
              <a:buNone/>
            </a:pPr>
            <a:r>
              <a:rPr lang="ru-RU" altLang="ru-RU" sz="2000" i="0">
                <a:latin typeface="Times New Roman" pitchFamily="18" charset="0"/>
              </a:rPr>
              <a:t>от 14 марта 2006 г. № 106</a:t>
            </a:r>
          </a:p>
          <a:p>
            <a:pPr algn="ctr" eaLnBrk="1" hangingPunct="1">
              <a:spcBef>
                <a:spcPct val="0"/>
              </a:spcBef>
              <a:buFontTx/>
              <a:buNone/>
            </a:pPr>
            <a:endParaRPr lang="ru-RU" altLang="ru-RU" sz="2000" i="0">
              <a:latin typeface="Times New Roman" pitchFamily="18" charset="0"/>
            </a:endParaRPr>
          </a:p>
          <a:p>
            <a:pPr algn="just" eaLnBrk="1" hangingPunct="1">
              <a:spcBef>
                <a:spcPct val="35000"/>
              </a:spcBef>
              <a:buFontTx/>
              <a:buNone/>
            </a:pPr>
            <a:r>
              <a:rPr lang="ru-RU" altLang="ru-RU" sz="2000"/>
              <a:t>	4. Компенсационные выплаты, являющиеся в соответствии с Трудовым  кодексом Российской Федерации элементами оплаты труда, учитываются при определении налоговой базы по единому социальному налогу. Не подлежат обложению единым социальным налогом на основании абзаца девятого подпункта 2 пункта 1 статьи 238 НК РФ выплаты в возмещение физическим лицам затрат, связанных с исполнением ими трудовых обязанностей.</a:t>
            </a:r>
          </a:p>
          <a:p>
            <a:pPr algn="ctr" eaLnBrk="1" hangingPunct="1">
              <a:spcBef>
                <a:spcPct val="0"/>
              </a:spcBef>
              <a:buFontTx/>
              <a:buNone/>
            </a:pPr>
            <a:endParaRPr lang="ru-RU" altLang="ru-RU" sz="2800" i="0">
              <a:solidFill>
                <a:srgbClr val="F9C04D"/>
              </a:solidFill>
              <a:latin typeface="Times New Roman" pitchFamily="18" charset="0"/>
            </a:endParaRPr>
          </a:p>
        </p:txBody>
      </p:sp>
      <p:sp>
        <p:nvSpPr>
          <p:cNvPr id="6246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C9FB451-2F34-462E-9B82-39A254B77740}" type="slidenum">
              <a:rPr lang="ru-RU" altLang="ru-RU" sz="1400">
                <a:solidFill>
                  <a:srgbClr val="FFC000"/>
                </a:solidFill>
              </a:rPr>
              <a:pPr>
                <a:spcBef>
                  <a:spcPct val="0"/>
                </a:spcBef>
                <a:buFontTx/>
                <a:buNone/>
              </a:pPr>
              <a:t>36</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64514"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64515" name="Rectangle 4"/>
          <p:cNvSpPr>
            <a:spLocks noChangeArrowheads="1"/>
          </p:cNvSpPr>
          <p:nvPr/>
        </p:nvSpPr>
        <p:spPr bwMode="auto">
          <a:xfrm>
            <a:off x="257175" y="1282700"/>
            <a:ext cx="865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35000"/>
              </a:spcBef>
              <a:buFontTx/>
              <a:buNone/>
            </a:pPr>
            <a:r>
              <a:rPr lang="ru-RU" altLang="ru-RU" sz="2400" b="0" i="0">
                <a:solidFill>
                  <a:srgbClr val="F9C04D"/>
                </a:solidFill>
              </a:rPr>
              <a:t>       </a:t>
            </a:r>
            <a:endParaRPr lang="ru-RU" altLang="ru-RU" sz="2400" b="0">
              <a:solidFill>
                <a:srgbClr val="F9C04D"/>
              </a:solidFill>
              <a:latin typeface="Times New Roman" pitchFamily="18" charset="0"/>
            </a:endParaRPr>
          </a:p>
        </p:txBody>
      </p:sp>
      <p:sp>
        <p:nvSpPr>
          <p:cNvPr id="64516" name="Text Box 5"/>
          <p:cNvSpPr txBox="1">
            <a:spLocks noChangeArrowheads="1"/>
          </p:cNvSpPr>
          <p:nvPr/>
        </p:nvSpPr>
        <p:spPr bwMode="auto">
          <a:xfrm>
            <a:off x="428625" y="1843088"/>
            <a:ext cx="79724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2800">
                <a:latin typeface="Times New Roman" pitchFamily="18" charset="0"/>
              </a:rPr>
              <a:t> </a:t>
            </a:r>
            <a:r>
              <a:rPr lang="ru-RU" altLang="ru-RU" sz="2000" b="0" i="0">
                <a:latin typeface="Times New Roman" pitchFamily="18" charset="0"/>
              </a:rPr>
              <a:t>ПРЕЗИДИУМ </a:t>
            </a:r>
          </a:p>
          <a:p>
            <a:pPr algn="ctr" eaLnBrk="1" hangingPunct="1">
              <a:spcBef>
                <a:spcPct val="0"/>
              </a:spcBef>
              <a:buFontTx/>
              <a:buNone/>
            </a:pPr>
            <a:r>
              <a:rPr lang="ru-RU" altLang="ru-RU" sz="2000" b="0" i="0">
                <a:latin typeface="Times New Roman" pitchFamily="18" charset="0"/>
              </a:rPr>
              <a:t>ВЫСШЕГО АРБИТРАЖНОГО СУДА РОССИЙСКОЙ ФЕДЕРАЦИИ </a:t>
            </a:r>
          </a:p>
          <a:p>
            <a:pPr algn="ctr" eaLnBrk="1" hangingPunct="1">
              <a:spcBef>
                <a:spcPct val="0"/>
              </a:spcBef>
              <a:buFontTx/>
              <a:buNone/>
            </a:pPr>
            <a:r>
              <a:rPr lang="ru-RU" altLang="ru-RU" sz="2000" i="0">
                <a:latin typeface="Times New Roman" pitchFamily="18" charset="0"/>
              </a:rPr>
              <a:t>ИНФОРМАЦИОННОЕ ПИСЬМО </a:t>
            </a:r>
          </a:p>
          <a:p>
            <a:pPr algn="ctr" eaLnBrk="1" hangingPunct="1">
              <a:spcBef>
                <a:spcPct val="0"/>
              </a:spcBef>
              <a:buFontTx/>
              <a:buNone/>
            </a:pPr>
            <a:r>
              <a:rPr lang="ru-RU" altLang="ru-RU" sz="2000" i="0">
                <a:latin typeface="Times New Roman" pitchFamily="18" charset="0"/>
              </a:rPr>
              <a:t>от 14 марта 2006 г. № 106</a:t>
            </a:r>
          </a:p>
          <a:p>
            <a:pPr algn="ctr" eaLnBrk="1" hangingPunct="1">
              <a:spcBef>
                <a:spcPct val="0"/>
              </a:spcBef>
              <a:buFontTx/>
              <a:buNone/>
            </a:pPr>
            <a:endParaRPr lang="ru-RU" altLang="ru-RU" sz="2000" i="0">
              <a:latin typeface="Times New Roman" pitchFamily="18" charset="0"/>
            </a:endParaRPr>
          </a:p>
          <a:p>
            <a:pPr algn="ctr" eaLnBrk="1" hangingPunct="1">
              <a:spcBef>
                <a:spcPct val="0"/>
              </a:spcBef>
              <a:buFontTx/>
              <a:buNone/>
            </a:pPr>
            <a:endParaRPr lang="ru-RU" altLang="ru-RU" sz="2000" i="0">
              <a:latin typeface="Times New Roman" pitchFamily="18" charset="0"/>
            </a:endParaRPr>
          </a:p>
          <a:p>
            <a:pPr algn="ctr" eaLnBrk="1" hangingPunct="1">
              <a:spcBef>
                <a:spcPct val="0"/>
              </a:spcBef>
              <a:buFontTx/>
              <a:buNone/>
            </a:pPr>
            <a:endParaRPr lang="ru-RU" altLang="ru-RU" sz="2800" i="0">
              <a:latin typeface="Times New Roman" pitchFamily="18" charset="0"/>
            </a:endParaRPr>
          </a:p>
        </p:txBody>
      </p:sp>
      <p:sp>
        <p:nvSpPr>
          <p:cNvPr id="64517" name="Прямоугольник 6"/>
          <p:cNvSpPr>
            <a:spLocks noChangeArrowheads="1"/>
          </p:cNvSpPr>
          <p:nvPr/>
        </p:nvSpPr>
        <p:spPr bwMode="auto">
          <a:xfrm>
            <a:off x="571500" y="3652838"/>
            <a:ext cx="815816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000"/>
              <a:t>НК РФ не содержит определения компенсационных выплат, связанных с выполнением трудовых обязанностей, следовательно, в силу пункта 1 статьи 11 Кодекса этот термин используется в смысле, который придает ему трудовое законодательство.</a:t>
            </a:r>
          </a:p>
        </p:txBody>
      </p:sp>
      <p:sp>
        <p:nvSpPr>
          <p:cNvPr id="645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10F8ACF-6A89-4F69-9CC0-1C23E5813B11}" type="slidenum">
              <a:rPr lang="ru-RU" altLang="ru-RU" sz="1400">
                <a:solidFill>
                  <a:srgbClr val="FFC000"/>
                </a:solidFill>
              </a:rPr>
              <a:pPr>
                <a:spcBef>
                  <a:spcPct val="0"/>
                </a:spcBef>
                <a:buFontTx/>
                <a:buNone/>
              </a:pPr>
              <a:t>37</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66562" name="Прямоугольник 9"/>
          <p:cNvSpPr>
            <a:spLocks noChangeArrowheads="1"/>
          </p:cNvSpPr>
          <p:nvPr/>
        </p:nvSpPr>
        <p:spPr bwMode="auto">
          <a:xfrm>
            <a:off x="471488" y="3851275"/>
            <a:ext cx="83724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1600"/>
              <a:t>По смыслу абзаца девятого подпункта 2 пункта 1 статьи 238 НК РФ не подлежат обложению единым социальным налогом компенсации, предусмотренные статьей 164 Трудового кодекса Российской Федерации, как не входящие в систему оплаты труда.</a:t>
            </a:r>
          </a:p>
          <a:p>
            <a:pPr eaLnBrk="1" hangingPunct="1">
              <a:spcBef>
                <a:spcPct val="35000"/>
              </a:spcBef>
              <a:buFontTx/>
              <a:buNone/>
            </a:pPr>
            <a:r>
              <a:rPr lang="ru-RU" altLang="ru-RU" sz="1600"/>
              <a:t>В отличие от них компенсации, определенные статьей 129 Трудового кодекса Российской Федерации, не охватываются указанной нормой НК РФ и в соответствии с пунктом 1 статьи 236 этого Кодекса образуют объект обложения единым социальным налогом. Данные выплаты при определении налоговой базы по налогу на прибыль учитываются в качестве расходов на оплату труда исходя из статьи 255 НК РФ.</a:t>
            </a:r>
            <a:fld id="{2C1F1666-5B6C-4A64-95BD-AD7EB79D3E3A}" type="slidenum">
              <a:rPr lang="ru-RU" altLang="ru-RU" sz="1600"/>
              <a:pPr eaLnBrk="1" hangingPunct="1">
                <a:spcBef>
                  <a:spcPct val="35000"/>
                </a:spcBef>
                <a:buFontTx/>
                <a:buNone/>
              </a:pPr>
              <a:t>38</a:t>
            </a:fld>
            <a:endParaRPr lang="ru-RU" altLang="ru-RU" sz="1600"/>
          </a:p>
        </p:txBody>
      </p:sp>
      <p:sp>
        <p:nvSpPr>
          <p:cNvPr id="66563" name="Rectangle 4"/>
          <p:cNvSpPr>
            <a:spLocks noChangeArrowheads="1"/>
          </p:cNvSpPr>
          <p:nvPr/>
        </p:nvSpPr>
        <p:spPr bwMode="auto">
          <a:xfrm>
            <a:off x="257175" y="1282700"/>
            <a:ext cx="865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35000"/>
              </a:spcBef>
              <a:buFontTx/>
              <a:buNone/>
            </a:pPr>
            <a:r>
              <a:rPr lang="ru-RU" altLang="ru-RU" sz="2400" b="0" i="0">
                <a:solidFill>
                  <a:srgbClr val="F9C04D"/>
                </a:solidFill>
              </a:rPr>
              <a:t>       </a:t>
            </a:r>
            <a:endParaRPr lang="ru-RU" altLang="ru-RU" sz="2400" b="0">
              <a:solidFill>
                <a:srgbClr val="F9C04D"/>
              </a:solidFill>
              <a:latin typeface="Times New Roman" pitchFamily="18" charset="0"/>
            </a:endParaRPr>
          </a:p>
        </p:txBody>
      </p:sp>
      <p:sp>
        <p:nvSpPr>
          <p:cNvPr id="66564" name="Text Box 5"/>
          <p:cNvSpPr txBox="1">
            <a:spLocks noChangeArrowheads="1"/>
          </p:cNvSpPr>
          <p:nvPr/>
        </p:nvSpPr>
        <p:spPr bwMode="auto">
          <a:xfrm>
            <a:off x="428625" y="1843088"/>
            <a:ext cx="79724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2800">
                <a:latin typeface="Times New Roman" pitchFamily="18" charset="0"/>
              </a:rPr>
              <a:t> </a:t>
            </a:r>
            <a:r>
              <a:rPr lang="ru-RU" altLang="ru-RU" sz="2000" b="0" i="0">
                <a:latin typeface="Times New Roman" pitchFamily="18" charset="0"/>
              </a:rPr>
              <a:t>ПРЕЗИДИУМ </a:t>
            </a:r>
          </a:p>
          <a:p>
            <a:pPr algn="ctr" eaLnBrk="1" hangingPunct="1">
              <a:spcBef>
                <a:spcPct val="0"/>
              </a:spcBef>
              <a:buFontTx/>
              <a:buNone/>
            </a:pPr>
            <a:r>
              <a:rPr lang="ru-RU" altLang="ru-RU" sz="2000" b="0" i="0">
                <a:latin typeface="Times New Roman" pitchFamily="18" charset="0"/>
              </a:rPr>
              <a:t>ВЫСШЕГО АРБИТРАЖНОГО СУДА РОССИЙСКОЙ ФЕДЕРАЦИИ </a:t>
            </a:r>
          </a:p>
          <a:p>
            <a:pPr algn="ctr" eaLnBrk="1" hangingPunct="1">
              <a:spcBef>
                <a:spcPct val="0"/>
              </a:spcBef>
              <a:buFontTx/>
              <a:buNone/>
            </a:pPr>
            <a:r>
              <a:rPr lang="ru-RU" altLang="ru-RU" sz="2000" i="0">
                <a:latin typeface="Times New Roman" pitchFamily="18" charset="0"/>
              </a:rPr>
              <a:t>ИНФОРМАЦИОННОЕ ПИСЬМО </a:t>
            </a:r>
          </a:p>
          <a:p>
            <a:pPr algn="ctr" eaLnBrk="1" hangingPunct="1">
              <a:spcBef>
                <a:spcPct val="0"/>
              </a:spcBef>
              <a:buFontTx/>
              <a:buNone/>
            </a:pPr>
            <a:r>
              <a:rPr lang="ru-RU" altLang="ru-RU" sz="2000" i="0">
                <a:latin typeface="Times New Roman" pitchFamily="18" charset="0"/>
              </a:rPr>
              <a:t>от 14 марта 2006 г. № 106</a:t>
            </a:r>
          </a:p>
          <a:p>
            <a:pPr algn="ctr" eaLnBrk="1" hangingPunct="1">
              <a:spcBef>
                <a:spcPct val="0"/>
              </a:spcBef>
              <a:buFontTx/>
              <a:buNone/>
            </a:pPr>
            <a:endParaRPr lang="ru-RU" altLang="ru-RU" sz="2000" i="0">
              <a:solidFill>
                <a:srgbClr val="F9C04D"/>
              </a:solidFill>
              <a:latin typeface="Times New Roman" pitchFamily="18" charset="0"/>
            </a:endParaRPr>
          </a:p>
          <a:p>
            <a:pPr algn="ctr" eaLnBrk="1" hangingPunct="1">
              <a:spcBef>
                <a:spcPct val="0"/>
              </a:spcBef>
              <a:buFontTx/>
              <a:buNone/>
            </a:pPr>
            <a:endParaRPr lang="ru-RU" altLang="ru-RU" sz="2000" i="0">
              <a:solidFill>
                <a:srgbClr val="F9C04D"/>
              </a:solidFill>
              <a:latin typeface="Times New Roman" pitchFamily="18" charset="0"/>
            </a:endParaRPr>
          </a:p>
          <a:p>
            <a:pPr algn="ctr" eaLnBrk="1" hangingPunct="1">
              <a:spcBef>
                <a:spcPct val="0"/>
              </a:spcBef>
              <a:buFontTx/>
              <a:buNone/>
            </a:pPr>
            <a:endParaRPr lang="ru-RU" altLang="ru-RU" sz="2800" i="0">
              <a:solidFill>
                <a:srgbClr val="F9C04D"/>
              </a:solidFill>
              <a:latin typeface="Times New Roman" pitchFamily="18" charset="0"/>
            </a:endParaRPr>
          </a:p>
        </p:txBody>
      </p:sp>
      <p:sp>
        <p:nvSpPr>
          <p:cNvPr id="6656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1F3BF39-4395-42FE-AA20-6083F83A37CD}" type="slidenum">
              <a:rPr lang="ru-RU" altLang="ru-RU" sz="1400">
                <a:solidFill>
                  <a:srgbClr val="FFC000"/>
                </a:solidFill>
              </a:rPr>
              <a:pPr>
                <a:spcBef>
                  <a:spcPct val="0"/>
                </a:spcBef>
                <a:buFontTx/>
                <a:buNone/>
              </a:pPr>
              <a:t>38</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1262A5E-F497-49C2-806D-4161593D3E70}" type="slidenum">
              <a:rPr lang="ru-RU" altLang="ru-RU" sz="1400"/>
              <a:pPr>
                <a:spcBef>
                  <a:spcPct val="0"/>
                </a:spcBef>
                <a:buFontTx/>
                <a:buNone/>
              </a:pPr>
              <a:t>39</a:t>
            </a:fld>
            <a:endParaRPr lang="ru-RU" altLang="ru-RU" sz="1400"/>
          </a:p>
        </p:txBody>
      </p:sp>
      <p:sp>
        <p:nvSpPr>
          <p:cNvPr id="68611" name="Rectangle 2"/>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ru-RU" altLang="ru-RU" sz="2400" i="0">
              <a:latin typeface="Times New Roman" pitchFamily="18" charset="0"/>
            </a:endParaRPr>
          </a:p>
        </p:txBody>
      </p:sp>
      <p:pic>
        <p:nvPicPr>
          <p:cNvPr id="6861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450"/>
            <a:ext cx="2951163" cy="215900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4" descr="BDsc_0319 rr"/>
          <p:cNvPicPr>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07950" y="2278063"/>
            <a:ext cx="2951163"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14" name="Picture 5" descr="Crowded square r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2278063"/>
            <a:ext cx="2951163"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15" name="Picture 6" descr="TZGrandad rr"/>
          <p:cNvPicPr>
            <a:picLocks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133725" y="44450"/>
            <a:ext cx="2951163"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16" name="Picture 7" descr="Kyrg  2 r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4508500"/>
            <a:ext cx="2951163"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17" name="Picture 8" descr="KyrgWH12 r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52388"/>
            <a:ext cx="2951163"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18" name="Picture 9" descr="BDsc_0316 rr"/>
          <p:cNvPicPr>
            <a:picLocks noChangeArrowheads="1"/>
          </p:cNvPicPr>
          <p:nvPr/>
        </p:nvPicPr>
        <p:blipFill>
          <a:blip r:embed="rId9">
            <a:lum bright="6000"/>
            <a:extLst>
              <a:ext uri="{28A0092B-C50C-407E-A947-70E740481C1C}">
                <a14:useLocalDpi xmlns:a14="http://schemas.microsoft.com/office/drawing/2010/main" val="0"/>
              </a:ext>
            </a:extLst>
          </a:blip>
          <a:srcRect/>
          <a:stretch>
            <a:fillRect/>
          </a:stretch>
        </p:blipFill>
        <p:spPr bwMode="auto">
          <a:xfrm>
            <a:off x="6157913" y="2278063"/>
            <a:ext cx="2951162"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19" name="Picture 10" descr="Belgorod38 rr"/>
          <p:cNvPicPr>
            <a:picLocks noChangeArrowheads="1"/>
          </p:cNvPicPr>
          <p:nvPr/>
        </p:nvPicPr>
        <p:blipFill>
          <a:blip r:embed="rId10">
            <a:lum bright="18000" contrast="12000"/>
            <a:extLst>
              <a:ext uri="{28A0092B-C50C-407E-A947-70E740481C1C}">
                <a14:useLocalDpi xmlns:a14="http://schemas.microsoft.com/office/drawing/2010/main" val="0"/>
              </a:ext>
            </a:extLst>
          </a:blip>
          <a:srcRect/>
          <a:stretch>
            <a:fillRect/>
          </a:stretch>
        </p:blipFill>
        <p:spPr bwMode="auto">
          <a:xfrm>
            <a:off x="6157913" y="4510088"/>
            <a:ext cx="2951162"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8620" name="Picture 11" descr="Ark6 rr"/>
          <p:cNvPicPr>
            <a:picLocks noChangeArrowheads="1"/>
          </p:cNvPicPr>
          <p:nvPr/>
        </p:nvPicPr>
        <p:blipFill>
          <a:blip r:embed="rId11">
            <a:lum bright="6000" contrast="-6000"/>
            <a:extLst>
              <a:ext uri="{28A0092B-C50C-407E-A947-70E740481C1C}">
                <a14:useLocalDpi xmlns:a14="http://schemas.microsoft.com/office/drawing/2010/main" val="0"/>
              </a:ext>
            </a:extLst>
          </a:blip>
          <a:srcRect/>
          <a:stretch>
            <a:fillRect/>
          </a:stretch>
        </p:blipFill>
        <p:spPr bwMode="auto">
          <a:xfrm>
            <a:off x="3133725" y="4508500"/>
            <a:ext cx="2951163" cy="21590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13004" name="WordArt 12"/>
          <p:cNvSpPr>
            <a:spLocks noChangeArrowheads="1" noChangeShapeType="1" noTextEdit="1"/>
          </p:cNvSpPr>
          <p:nvPr/>
        </p:nvSpPr>
        <p:spPr bwMode="auto">
          <a:xfrm>
            <a:off x="1331913" y="2133600"/>
            <a:ext cx="6769100" cy="2160588"/>
          </a:xfrm>
          <a:prstGeom prst="rect">
            <a:avLst/>
          </a:prstGeom>
        </p:spPr>
        <p:txBody>
          <a:bodyPr wrap="none" fromWordArt="1">
            <a:prstTxWarp prst="textPlain">
              <a:avLst>
                <a:gd name="adj" fmla="val 50000"/>
              </a:avLst>
            </a:prstTxWarp>
          </a:bodyPr>
          <a:lstStyle/>
          <a:p>
            <a:pPr algn="ctr"/>
            <a:r>
              <a:rPr lang="ru-RU" sz="5400" kern="10">
                <a:ln w="19050">
                  <a:solidFill>
                    <a:srgbClr val="990000"/>
                  </a:solidFill>
                  <a:round/>
                  <a:headEnd/>
                  <a:tailEnd/>
                </a:ln>
                <a:solidFill>
                  <a:srgbClr val="FFFF99"/>
                </a:solidFill>
                <a:effectLst>
                  <a:outerShdw dist="35921" dir="2700000" algn="ctr" rotWithShape="0">
                    <a:srgbClr val="990000"/>
                  </a:outerShdw>
                </a:effectLst>
                <a:latin typeface="Impact"/>
              </a:rPr>
              <a:t>Спасибо за </a:t>
            </a:r>
          </a:p>
          <a:p>
            <a:pPr algn="ctr"/>
            <a:r>
              <a:rPr lang="ru-RU" sz="5400" kern="10">
                <a:ln w="19050">
                  <a:solidFill>
                    <a:srgbClr val="990000"/>
                  </a:solidFill>
                  <a:round/>
                  <a:headEnd/>
                  <a:tailEnd/>
                </a:ln>
                <a:solidFill>
                  <a:srgbClr val="FFFF99"/>
                </a:solidFill>
                <a:effectLst>
                  <a:outerShdw dist="35921" dir="2700000" algn="ctr" rotWithShape="0">
                    <a:srgbClr val="990000"/>
                  </a:outerShdw>
                </a:effectLst>
                <a:latin typeface="Impact"/>
              </a:rPr>
              <a:t>внимание!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213004"/>
                                        </p:tgtEl>
                                        <p:attrNameLst>
                                          <p:attrName>style.visibility</p:attrName>
                                        </p:attrNameLst>
                                      </p:cBhvr>
                                      <p:to>
                                        <p:strVal val="visible"/>
                                      </p:to>
                                    </p:set>
                                    <p:anim calcmode="lin" valueType="num">
                                      <p:cBhvr>
                                        <p:cTn id="7" dur="2000" fill="hold"/>
                                        <p:tgtEl>
                                          <p:spTgt spid="213004"/>
                                        </p:tgtEl>
                                        <p:attrNameLst>
                                          <p:attrName>ppt_w</p:attrName>
                                        </p:attrNameLst>
                                      </p:cBhvr>
                                      <p:tavLst>
                                        <p:tav tm="0">
                                          <p:val>
                                            <p:strVal val="#ppt_w*0.70"/>
                                          </p:val>
                                        </p:tav>
                                        <p:tav tm="100000">
                                          <p:val>
                                            <p:strVal val="#ppt_w"/>
                                          </p:val>
                                        </p:tav>
                                      </p:tavLst>
                                    </p:anim>
                                    <p:anim calcmode="lin" valueType="num">
                                      <p:cBhvr>
                                        <p:cTn id="8" dur="2000" fill="hold"/>
                                        <p:tgtEl>
                                          <p:spTgt spid="213004"/>
                                        </p:tgtEl>
                                        <p:attrNameLst>
                                          <p:attrName>ppt_h</p:attrName>
                                        </p:attrNameLst>
                                      </p:cBhvr>
                                      <p:tavLst>
                                        <p:tav tm="0">
                                          <p:val>
                                            <p:strVal val="#ppt_h"/>
                                          </p:val>
                                        </p:tav>
                                        <p:tav tm="100000">
                                          <p:val>
                                            <p:strVal val="#ppt_h"/>
                                          </p:val>
                                        </p:tav>
                                      </p:tavLst>
                                    </p:anim>
                                    <p:animEffect transition="in" filter="fade">
                                      <p:cBhvr>
                                        <p:cTn id="9" dur="2000"/>
                                        <p:tgtEl>
                                          <p:spTgt spid="213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10242"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10243" name="Rectangle 4"/>
          <p:cNvSpPr>
            <a:spLocks noChangeArrowheads="1"/>
          </p:cNvSpPr>
          <p:nvPr/>
        </p:nvSpPr>
        <p:spPr bwMode="auto">
          <a:xfrm>
            <a:off x="257175" y="1631950"/>
            <a:ext cx="8656638"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800" b="0" i="0"/>
              <a:t>Размеры, порядок и условия предоставления гарантий и компенсаций работникам, занятым на работах с вредными и (или) опасными условиями труда, устанавливаются в порядке, предусмотренном статьями 92, 117 и 147 Трудового Кодекса РФ.</a:t>
            </a:r>
          </a:p>
          <a:p>
            <a:pPr algn="r" eaLnBrk="1" hangingPunct="1">
              <a:spcBef>
                <a:spcPct val="50000"/>
              </a:spcBef>
              <a:buFontTx/>
              <a:buNone/>
            </a:pPr>
            <a:r>
              <a:rPr lang="ru-RU" altLang="ru-RU" sz="2000" b="0">
                <a:latin typeface="Times New Roman" pitchFamily="18" charset="0"/>
              </a:rPr>
              <a:t>Трудовой Кодекс Российской Федерации</a:t>
            </a:r>
          </a:p>
          <a:p>
            <a:pPr algn="r" eaLnBrk="1" hangingPunct="1">
              <a:spcBef>
                <a:spcPct val="0"/>
              </a:spcBef>
              <a:buFontTx/>
              <a:buNone/>
            </a:pPr>
            <a:r>
              <a:rPr lang="ru-RU" altLang="ru-RU" sz="2000" b="0">
                <a:latin typeface="Times New Roman" pitchFamily="18" charset="0"/>
              </a:rPr>
              <a:t>Статья 219. Право работника на труд в условиях, отвечающих требованиям охраны труда</a:t>
            </a:r>
          </a:p>
          <a:p>
            <a:pPr algn="r" eaLnBrk="1" hangingPunct="1">
              <a:spcBef>
                <a:spcPct val="0"/>
              </a:spcBef>
              <a:buFontTx/>
              <a:buNone/>
            </a:pPr>
            <a:r>
              <a:rPr lang="ru-RU" altLang="ru-RU" sz="2800" b="0">
                <a:latin typeface="Times New Roman" pitchFamily="18" charset="0"/>
              </a:rPr>
              <a:t> </a:t>
            </a:r>
          </a:p>
        </p:txBody>
      </p:sp>
      <p:sp>
        <p:nvSpPr>
          <p:cNvPr id="10244" name="Rectangle 6"/>
          <p:cNvSpPr txBox="1">
            <a:spLocks noChangeArrowheads="1"/>
          </p:cNvSpPr>
          <p:nvPr/>
        </p:nvSpPr>
        <p:spPr bwMode="auto">
          <a:xfrm>
            <a:off x="6704013" y="639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3057250-38B6-4418-B131-EE4C2CED97A6}" type="slidenum">
              <a:rPr lang="ru-RU" altLang="ru-RU" sz="1400" b="0" i="0">
                <a:solidFill>
                  <a:srgbClr val="FFC000"/>
                </a:solidFill>
              </a:rPr>
              <a:pPr algn="r" eaLnBrk="1" hangingPunct="1">
                <a:spcBef>
                  <a:spcPct val="0"/>
                </a:spcBef>
                <a:buFontTx/>
                <a:buNone/>
              </a:pPr>
              <a:t>4</a:t>
            </a:fld>
            <a:endParaRPr lang="ru-RU" altLang="ru-RU" sz="1400" b="0" i="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12290"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12291" name="Rectangle 4"/>
          <p:cNvSpPr>
            <a:spLocks noChangeArrowheads="1"/>
          </p:cNvSpPr>
          <p:nvPr/>
        </p:nvSpPr>
        <p:spPr bwMode="auto">
          <a:xfrm>
            <a:off x="227013" y="1936750"/>
            <a:ext cx="86566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800" b="0" i="0"/>
              <a:t>Повышенные или дополнительные гарантии и компенсации за работу на работах с вредными и (или) опасными условиями труда могут устанавливаться коллективным договором, локальным нормативным актом с учетом финансово-экономического положения работодателя.</a:t>
            </a:r>
          </a:p>
          <a:p>
            <a:pPr algn="r" eaLnBrk="1" hangingPunct="1">
              <a:spcBef>
                <a:spcPct val="35000"/>
              </a:spcBef>
              <a:buFontTx/>
              <a:buNone/>
            </a:pPr>
            <a:r>
              <a:rPr lang="ru-RU" altLang="ru-RU" sz="2000" b="0">
                <a:latin typeface="Times New Roman" pitchFamily="18" charset="0"/>
              </a:rPr>
              <a:t>Трудовой Кодекс Российской Федерации</a:t>
            </a:r>
          </a:p>
          <a:p>
            <a:pPr algn="r" eaLnBrk="1" hangingPunct="1">
              <a:spcBef>
                <a:spcPct val="0"/>
              </a:spcBef>
              <a:buFontTx/>
              <a:buNone/>
            </a:pPr>
            <a:r>
              <a:rPr lang="ru-RU" altLang="ru-RU" sz="2000" b="0">
                <a:latin typeface="Times New Roman" pitchFamily="18" charset="0"/>
              </a:rPr>
              <a:t>Статья 219. Право работника на труд в условиях, отвечающих требованиям охраны труда</a:t>
            </a:r>
          </a:p>
        </p:txBody>
      </p:sp>
      <p:sp>
        <p:nvSpPr>
          <p:cNvPr id="1229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E9EC0C31-7543-4202-A263-C91C2C45BFA8}" type="slidenum">
              <a:rPr lang="ru-RU" altLang="ru-RU" sz="1400">
                <a:solidFill>
                  <a:srgbClr val="FFC000"/>
                </a:solidFill>
              </a:rPr>
              <a:pPr>
                <a:spcBef>
                  <a:spcPct val="0"/>
                </a:spcBef>
                <a:buFontTx/>
                <a:buNone/>
              </a:pPr>
              <a:t>5</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21" name="Пятно 2 20"/>
          <p:cNvSpPr/>
          <p:nvPr/>
        </p:nvSpPr>
        <p:spPr>
          <a:xfrm>
            <a:off x="2627313" y="333375"/>
            <a:ext cx="4465637" cy="3887788"/>
          </a:xfrm>
          <a:prstGeom prst="irregularSeal2">
            <a:avLst/>
          </a:prstGeom>
          <a:ln w="12700">
            <a:solidFill>
              <a:srgbClr val="C0000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ru-RU" sz="1400"/>
          </a:p>
        </p:txBody>
      </p:sp>
      <p:sp>
        <p:nvSpPr>
          <p:cNvPr id="19" name="Стрелка вверх 18"/>
          <p:cNvSpPr/>
          <p:nvPr/>
        </p:nvSpPr>
        <p:spPr>
          <a:xfrm rot="18242853">
            <a:off x="5180807" y="2310606"/>
            <a:ext cx="3652838" cy="3889375"/>
          </a:xfrm>
          <a:prstGeom prst="upArrow">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ru-RU" sz="1400"/>
          </a:p>
        </p:txBody>
      </p:sp>
      <p:sp>
        <p:nvSpPr>
          <p:cNvPr id="14340" name="Номер слайда 4"/>
          <p:cNvSpPr>
            <a:spLocks noGrp="1"/>
          </p:cNvSpPr>
          <p:nvPr>
            <p:ph type="sldNum" sz="quarter" idx="12"/>
          </p:nvPr>
        </p:nvSpPr>
        <p:spPr>
          <a:xfrm>
            <a:off x="8172450" y="6356350"/>
            <a:ext cx="5143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4330CC61-4D22-478E-9472-7D254016A179}" type="slidenum">
              <a:rPr lang="ru-RU" altLang="ru-RU" sz="1800">
                <a:solidFill>
                  <a:srgbClr val="626262"/>
                </a:solidFill>
                <a:latin typeface="Arial Black" pitchFamily="34" charset="0"/>
                <a:cs typeface="Arial" pitchFamily="34" charset="0"/>
              </a:rPr>
              <a:pPr>
                <a:buFontTx/>
                <a:buNone/>
              </a:pPr>
              <a:t>6</a:t>
            </a:fld>
            <a:endParaRPr lang="ru-RU" altLang="ru-RU" sz="1800">
              <a:solidFill>
                <a:srgbClr val="626262"/>
              </a:solidFill>
              <a:latin typeface="Arial Black" pitchFamily="34" charset="0"/>
              <a:cs typeface="Arial" pitchFamily="34" charset="0"/>
            </a:endParaRPr>
          </a:p>
        </p:txBody>
      </p:sp>
      <p:sp>
        <p:nvSpPr>
          <p:cNvPr id="14341" name="Заголовок 1"/>
          <p:cNvSpPr>
            <a:spLocks/>
          </p:cNvSpPr>
          <p:nvPr/>
        </p:nvSpPr>
        <p:spPr bwMode="auto">
          <a:xfrm>
            <a:off x="179388" y="44450"/>
            <a:ext cx="88566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5000"/>
              </a:spcBef>
              <a:buFontTx/>
              <a:buNone/>
            </a:pPr>
            <a:endParaRPr lang="ru-RU" altLang="ru-RU" sz="1600">
              <a:solidFill>
                <a:schemeClr val="tx2"/>
              </a:solidFill>
              <a:latin typeface="Helios"/>
            </a:endParaRPr>
          </a:p>
        </p:txBody>
      </p:sp>
      <p:sp>
        <p:nvSpPr>
          <p:cNvPr id="18" name="Стрелка вверх 17"/>
          <p:cNvSpPr/>
          <p:nvPr/>
        </p:nvSpPr>
        <p:spPr>
          <a:xfrm rot="3165877">
            <a:off x="42069" y="2193131"/>
            <a:ext cx="4179888" cy="3889375"/>
          </a:xfrm>
          <a:prstGeom prst="upArrow">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ru-RU" sz="1400"/>
          </a:p>
        </p:txBody>
      </p:sp>
      <p:sp>
        <p:nvSpPr>
          <p:cNvPr id="22" name="TextBox 21"/>
          <p:cNvSpPr txBox="1"/>
          <p:nvPr/>
        </p:nvSpPr>
        <p:spPr>
          <a:xfrm rot="19471847">
            <a:off x="282575" y="3271838"/>
            <a:ext cx="3194050" cy="2062162"/>
          </a:xfrm>
          <a:prstGeom prst="rect">
            <a:avLst/>
          </a:prstGeom>
          <a:noFill/>
        </p:spPr>
        <p:txBody>
          <a:bodyPr>
            <a:spAutoFit/>
          </a:bodyPr>
          <a:lstStyle/>
          <a:p>
            <a:pPr eaLnBrk="1" hangingPunct="1">
              <a:spcBef>
                <a:spcPct val="35000"/>
              </a:spcBef>
              <a:defRPr/>
            </a:pPr>
            <a:r>
              <a:rPr lang="ru-RU" sz="1600" dirty="0">
                <a:solidFill>
                  <a:schemeClr val="tx1"/>
                </a:solidFill>
                <a:latin typeface="+mn-lt"/>
              </a:rPr>
              <a:t>Федеральный закон от 30.03.1999 № 52-ФЗ «О санитарно-эпидемиологическом благополучии населения» запрещает работу на рабочих местах с вредными условиями труда</a:t>
            </a:r>
          </a:p>
        </p:txBody>
      </p:sp>
      <p:sp>
        <p:nvSpPr>
          <p:cNvPr id="23" name="TextBox 22"/>
          <p:cNvSpPr txBox="1"/>
          <p:nvPr/>
        </p:nvSpPr>
        <p:spPr>
          <a:xfrm rot="1977727">
            <a:off x="5848350" y="3514725"/>
            <a:ext cx="2933700" cy="1816100"/>
          </a:xfrm>
          <a:prstGeom prst="rect">
            <a:avLst/>
          </a:prstGeom>
          <a:noFill/>
        </p:spPr>
        <p:txBody>
          <a:bodyPr>
            <a:spAutoFit/>
          </a:bodyPr>
          <a:lstStyle/>
          <a:p>
            <a:pPr eaLnBrk="1" hangingPunct="1">
              <a:spcBef>
                <a:spcPct val="35000"/>
              </a:spcBef>
              <a:defRPr/>
            </a:pPr>
            <a:r>
              <a:rPr lang="ru-RU" sz="1600" dirty="0">
                <a:solidFill>
                  <a:schemeClr val="tx1"/>
                </a:solidFill>
                <a:latin typeface="+mn-lt"/>
              </a:rPr>
              <a:t>Трудовой кодекс Российской Федерации устанавливает гарантии и компенсации за работу с вредными и (или) опасными условиями труда </a:t>
            </a:r>
          </a:p>
        </p:txBody>
      </p:sp>
      <p:sp>
        <p:nvSpPr>
          <p:cNvPr id="24" name="TextBox 23"/>
          <p:cNvSpPr txBox="1"/>
          <p:nvPr/>
        </p:nvSpPr>
        <p:spPr>
          <a:xfrm>
            <a:off x="3708400" y="2060575"/>
            <a:ext cx="2159000" cy="708025"/>
          </a:xfrm>
          <a:prstGeom prst="rect">
            <a:avLst/>
          </a:prstGeom>
          <a:noFill/>
        </p:spPr>
        <p:txBody>
          <a:bodyPr>
            <a:spAutoFit/>
          </a:bodyPr>
          <a:lstStyle/>
          <a:p>
            <a:pPr algn="ctr" eaLnBrk="1" hangingPunct="1">
              <a:spcBef>
                <a:spcPct val="35000"/>
              </a:spcBef>
              <a:defRPr/>
            </a:pPr>
            <a:r>
              <a:rPr lang="ru-RU" sz="2000" dirty="0">
                <a:solidFill>
                  <a:srgbClr val="FF0000"/>
                </a:solidFill>
                <a:latin typeface="+mn-lt"/>
              </a:rPr>
              <a:t>Конфликт правовых норм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15362" name="Номер слайда 4"/>
          <p:cNvSpPr>
            <a:spLocks noGrp="1"/>
          </p:cNvSpPr>
          <p:nvPr>
            <p:ph type="sldNum" sz="quarter" idx="12"/>
          </p:nvPr>
        </p:nvSpPr>
        <p:spPr>
          <a:xfrm>
            <a:off x="8172450" y="6356350"/>
            <a:ext cx="5143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buFontTx/>
              <a:buNone/>
            </a:pPr>
            <a:fld id="{E6854654-151F-46CC-A342-335EAB931618}" type="slidenum">
              <a:rPr lang="ru-RU" altLang="ru-RU" sz="1800">
                <a:solidFill>
                  <a:srgbClr val="626262"/>
                </a:solidFill>
                <a:latin typeface="Arial Black" pitchFamily="34" charset="0"/>
                <a:cs typeface="Arial" pitchFamily="34" charset="0"/>
              </a:rPr>
              <a:pPr>
                <a:buFontTx/>
                <a:buNone/>
              </a:pPr>
              <a:t>7</a:t>
            </a:fld>
            <a:endParaRPr lang="ru-RU" altLang="ru-RU" sz="1800">
              <a:solidFill>
                <a:srgbClr val="626262"/>
              </a:solidFill>
              <a:latin typeface="Arial Black" pitchFamily="34" charset="0"/>
              <a:cs typeface="Arial" pitchFamily="34" charset="0"/>
            </a:endParaRPr>
          </a:p>
        </p:txBody>
      </p:sp>
      <p:sp>
        <p:nvSpPr>
          <p:cNvPr id="15363" name="Заголовок 1"/>
          <p:cNvSpPr>
            <a:spLocks/>
          </p:cNvSpPr>
          <p:nvPr/>
        </p:nvSpPr>
        <p:spPr bwMode="auto">
          <a:xfrm>
            <a:off x="179388" y="44450"/>
            <a:ext cx="88566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5000"/>
              </a:spcBef>
              <a:buFontTx/>
              <a:buNone/>
            </a:pPr>
            <a:endParaRPr lang="ru-RU" altLang="ru-RU" sz="1600">
              <a:solidFill>
                <a:schemeClr val="tx2"/>
              </a:solidFill>
              <a:latin typeface="Helios"/>
            </a:endParaRPr>
          </a:p>
        </p:txBody>
      </p:sp>
      <p:sp>
        <p:nvSpPr>
          <p:cNvPr id="9" name="Прямоугольник 8"/>
          <p:cNvSpPr/>
          <p:nvPr/>
        </p:nvSpPr>
        <p:spPr>
          <a:xfrm>
            <a:off x="2051720" y="908720"/>
            <a:ext cx="5760640" cy="1938992"/>
          </a:xfrm>
          <a:prstGeom prst="rect">
            <a:avLst/>
          </a:prstGeom>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spcBef>
                <a:spcPct val="35000"/>
              </a:spcBef>
              <a:defRPr/>
            </a:pPr>
            <a:r>
              <a:rPr lang="ru-RU" sz="2400" spc="50" dirty="0">
                <a:ln w="11430">
                  <a:noFill/>
                </a:ln>
                <a:solidFill>
                  <a:srgbClr val="002060"/>
                </a:solidFill>
                <a:latin typeface="+mn-lt"/>
              </a:rPr>
              <a:t>Концепция абсолютной безопасности - полное устранение факторов, способных оказать нежелательное воздействие на организм. </a:t>
            </a:r>
          </a:p>
          <a:p>
            <a:pPr eaLnBrk="1" hangingPunct="1">
              <a:spcBef>
                <a:spcPct val="35000"/>
              </a:spcBef>
              <a:defRPr/>
            </a:pPr>
            <a:endParaRPr lang="ru-RU" sz="2400" spc="50" dirty="0">
              <a:ln w="11430">
                <a:noFill/>
              </a:ln>
              <a:solidFill>
                <a:srgbClr val="002060"/>
              </a:solidFill>
              <a:latin typeface="+mn-lt"/>
            </a:endParaRPr>
          </a:p>
        </p:txBody>
      </p:sp>
      <p:pic>
        <p:nvPicPr>
          <p:cNvPr id="15365" name="Picture 4" descr="http://tb-vsr.ru/im/image.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333375"/>
            <a:ext cx="16557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http://manesu.com/uploads/3102/30/10/760513092bf6c95a.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9163" y="4292600"/>
            <a:ext cx="1874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1116013" y="3573463"/>
            <a:ext cx="6985000" cy="830262"/>
          </a:xfrm>
          <a:prstGeom prst="rect">
            <a:avLst/>
          </a:prstGeom>
        </p:spPr>
        <p:txBody>
          <a:bodyPr>
            <a:spAutoFit/>
          </a:bodyPr>
          <a:lstStyle/>
          <a:p>
            <a:pPr algn="ctr" eaLnBrk="1" hangingPunct="1">
              <a:spcBef>
                <a:spcPct val="35000"/>
              </a:spcBef>
              <a:defRPr/>
            </a:pPr>
            <a:r>
              <a:rPr lang="ru-RU" sz="2400" spc="50" dirty="0">
                <a:ln w="11430">
                  <a:noFill/>
                </a:ln>
                <a:solidFill>
                  <a:srgbClr val="C00000"/>
                </a:solidFill>
                <a:latin typeface="Calibri"/>
              </a:rPr>
              <a:t>Любая деятельность потенциально опасна - невозможно обеспечить нулевой риск.</a:t>
            </a:r>
          </a:p>
        </p:txBody>
      </p:sp>
      <p:sp>
        <p:nvSpPr>
          <p:cNvPr id="15" name="TextBox 14"/>
          <p:cNvSpPr txBox="1"/>
          <p:nvPr/>
        </p:nvSpPr>
        <p:spPr>
          <a:xfrm>
            <a:off x="6845300" y="1412875"/>
            <a:ext cx="2119313"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35000"/>
              </a:spcBef>
              <a:defRPr/>
            </a:pPr>
            <a:r>
              <a:rPr lang="ru-RU" dirty="0"/>
              <a:t>БЫЛО!</a:t>
            </a:r>
          </a:p>
        </p:txBody>
      </p:sp>
      <p:sp>
        <p:nvSpPr>
          <p:cNvPr id="16" name="TextBox 15"/>
          <p:cNvSpPr txBox="1"/>
          <p:nvPr/>
        </p:nvSpPr>
        <p:spPr>
          <a:xfrm>
            <a:off x="82550" y="4424363"/>
            <a:ext cx="2847975" cy="9540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spcBef>
                <a:spcPct val="35000"/>
              </a:spcBef>
              <a:defRPr/>
            </a:pPr>
            <a:r>
              <a:rPr lang="ru-RU" dirty="0">
                <a:solidFill>
                  <a:srgbClr val="C00000"/>
                </a:solidFill>
              </a:rPr>
              <a:t>НЕОБХОДИМО!</a:t>
            </a:r>
          </a:p>
        </p:txBody>
      </p:sp>
      <p:sp>
        <p:nvSpPr>
          <p:cNvPr id="17" name="Прямоугольник 16"/>
          <p:cNvSpPr/>
          <p:nvPr/>
        </p:nvSpPr>
        <p:spPr>
          <a:xfrm>
            <a:off x="2195513" y="5491163"/>
            <a:ext cx="4824412" cy="1200150"/>
          </a:xfrm>
          <a:prstGeom prst="rect">
            <a:avLst/>
          </a:prstGeom>
        </p:spPr>
        <p:txBody>
          <a:bodyPr>
            <a:spAutoFit/>
          </a:bodyPr>
          <a:lstStyle/>
          <a:p>
            <a:pPr algn="just" eaLnBrk="1" hangingPunct="1">
              <a:spcBef>
                <a:spcPct val="35000"/>
              </a:spcBef>
              <a:defRPr/>
            </a:pPr>
            <a:r>
              <a:rPr lang="ru-RU" sz="2400" dirty="0">
                <a:solidFill>
                  <a:srgbClr val="002060"/>
                </a:solidFill>
                <a:latin typeface="+mn-lt"/>
              </a:rPr>
              <a:t>Переход от доктрины абсолютной безопасности к оценке приемлемого риска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sp>
        <p:nvSpPr>
          <p:cNvPr id="16386" name="Прямоугольник 9"/>
          <p:cNvSpPr>
            <a:spLocks noChangeArrowheads="1"/>
          </p:cNvSpPr>
          <p:nvPr/>
        </p:nvSpPr>
        <p:spPr bwMode="auto">
          <a:xfrm>
            <a:off x="2286000" y="313690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1600" i="0"/>
          </a:p>
        </p:txBody>
      </p:sp>
      <p:sp>
        <p:nvSpPr>
          <p:cNvPr id="16387" name="Rectangle 4"/>
          <p:cNvSpPr>
            <a:spLocks noChangeArrowheads="1"/>
          </p:cNvSpPr>
          <p:nvPr/>
        </p:nvSpPr>
        <p:spPr bwMode="auto">
          <a:xfrm>
            <a:off x="227013" y="1936750"/>
            <a:ext cx="8656637"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5000"/>
              </a:spcBef>
              <a:buFontTx/>
              <a:buNone/>
            </a:pPr>
            <a:r>
              <a:rPr lang="ru-RU" altLang="ru-RU" sz="2800" i="0">
                <a:solidFill>
                  <a:srgbClr val="F9C04D"/>
                </a:solidFill>
              </a:rPr>
              <a:t>       </a:t>
            </a:r>
            <a:r>
              <a:rPr lang="ru-RU" altLang="ru-RU" sz="2800" b="0" i="0"/>
              <a:t>В случае обеспечения на рабочих местах безопасных условий труда, подтвержденных результатами специальной оценки условий труда или заключением государственной экспертизы условий труда, гарантии и компенсации работникам не устанавливаются.</a:t>
            </a:r>
          </a:p>
          <a:p>
            <a:pPr algn="just" eaLnBrk="1" hangingPunct="1">
              <a:spcBef>
                <a:spcPct val="35000"/>
              </a:spcBef>
              <a:buFontTx/>
              <a:buNone/>
            </a:pPr>
            <a:endParaRPr lang="ru-RU" altLang="ru-RU" sz="2800" i="0"/>
          </a:p>
          <a:p>
            <a:pPr algn="r" eaLnBrk="1" hangingPunct="1">
              <a:spcBef>
                <a:spcPct val="35000"/>
              </a:spcBef>
              <a:buFontTx/>
              <a:buNone/>
            </a:pPr>
            <a:r>
              <a:rPr lang="ru-RU" altLang="ru-RU" sz="2000" b="0">
                <a:latin typeface="Times New Roman" pitchFamily="18" charset="0"/>
              </a:rPr>
              <a:t>Трудовой Кодекс Российской Федерации</a:t>
            </a:r>
          </a:p>
          <a:p>
            <a:pPr algn="r" eaLnBrk="1" hangingPunct="1">
              <a:spcBef>
                <a:spcPct val="0"/>
              </a:spcBef>
              <a:buFontTx/>
              <a:buNone/>
            </a:pPr>
            <a:r>
              <a:rPr lang="ru-RU" altLang="ru-RU" sz="2000" b="0">
                <a:latin typeface="Times New Roman" pitchFamily="18" charset="0"/>
              </a:rPr>
              <a:t>Статья 219. Право работника на труд в условиях, отвечающих требованиям охраны труда</a:t>
            </a:r>
          </a:p>
        </p:txBody>
      </p:sp>
      <p:sp>
        <p:nvSpPr>
          <p:cNvPr id="1638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95BE501-2CFB-4D1E-ABD5-FEDA93394489}" type="slidenum">
              <a:rPr lang="ru-RU" altLang="ru-RU" sz="1400">
                <a:solidFill>
                  <a:srgbClr val="FFC000"/>
                </a:solidFill>
              </a:rPr>
              <a:pPr>
                <a:spcBef>
                  <a:spcPct val="0"/>
                </a:spcBef>
                <a:buFontTx/>
                <a:buNone/>
              </a:pPr>
              <a:t>8</a:t>
            </a:fld>
            <a:endParaRPr lang="ru-RU" altLang="ru-RU" sz="140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DA97"/>
        </a:solidFill>
        <a:effectLst/>
      </p:bgPr>
    </p:bg>
    <p:spTree>
      <p:nvGrpSpPr>
        <p:cNvPr id="1" name=""/>
        <p:cNvGrpSpPr/>
        <p:nvPr/>
      </p:nvGrpSpPr>
      <p:grpSpPr>
        <a:xfrm>
          <a:off x="0" y="0"/>
          <a:ext cx="0" cy="0"/>
          <a:chOff x="0" y="0"/>
          <a:chExt cx="0" cy="0"/>
        </a:xfrm>
      </p:grpSpPr>
      <p:graphicFrame>
        <p:nvGraphicFramePr>
          <p:cNvPr id="18434" name="Object 10"/>
          <p:cNvGraphicFramePr>
            <a:graphicFrameLocks noChangeAspect="1"/>
          </p:cNvGraphicFramePr>
          <p:nvPr/>
        </p:nvGraphicFramePr>
        <p:xfrm>
          <a:off x="-165100" y="2192338"/>
          <a:ext cx="9144000" cy="6084887"/>
        </p:xfrm>
        <a:graphic>
          <a:graphicData uri="http://schemas.openxmlformats.org/presentationml/2006/ole">
            <mc:AlternateContent xmlns:mc="http://schemas.openxmlformats.org/markup-compatibility/2006">
              <mc:Choice xmlns:v="urn:schemas-microsoft-com:vml" Requires="v">
                <p:oleObj spid="_x0000_s18439" name="Visio" r:id="rId3" imgW="15154751" imgH="10579608" progId="Visio.Drawing.11">
                  <p:embed/>
                </p:oleObj>
              </mc:Choice>
              <mc:Fallback>
                <p:oleObj name="Visio" r:id="rId3" imgW="15154751" imgH="10579608" progId="Visio.Drawing.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192338"/>
                        <a:ext cx="9144000"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F64ADA2-945B-46C0-A53E-A86C01D21663}" type="slidenum">
              <a:rPr lang="ru-RU" altLang="ru-RU" sz="1400"/>
              <a:pPr>
                <a:spcBef>
                  <a:spcPct val="0"/>
                </a:spcBef>
                <a:buFontTx/>
                <a:buNone/>
              </a:pPr>
              <a:t>9</a:t>
            </a:fld>
            <a:endParaRPr lang="ru-RU" altLang="ru-RU" sz="1400"/>
          </a:p>
        </p:txBody>
      </p:sp>
      <p:sp>
        <p:nvSpPr>
          <p:cNvPr id="18436" name="TextBox 2"/>
          <p:cNvSpPr txBox="1">
            <a:spLocks noChangeArrowheads="1"/>
          </p:cNvSpPr>
          <p:nvPr/>
        </p:nvSpPr>
        <p:spPr bwMode="auto">
          <a:xfrm>
            <a:off x="379413" y="1252538"/>
            <a:ext cx="8374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2200" i="0">
                <a:latin typeface="Times New Roman" pitchFamily="18" charset="0"/>
              </a:rPr>
              <a:t>Ранее компенсации устанавливались</a:t>
            </a:r>
          </a:p>
          <a:p>
            <a:pPr eaLnBrk="1" hangingPunct="1">
              <a:spcBef>
                <a:spcPct val="0"/>
              </a:spcBef>
              <a:buFontTx/>
              <a:buNone/>
            </a:pPr>
            <a:r>
              <a:rPr lang="ru-RU" altLang="ru-RU" sz="2200" i="0">
                <a:latin typeface="Times New Roman" pitchFamily="18" charset="0"/>
              </a:rPr>
              <a:t> в соответствии с утвержденными Списками и иными нормативными правовыми актами, в частности:</a:t>
            </a:r>
          </a:p>
        </p:txBody>
      </p:sp>
      <p:sp>
        <p:nvSpPr>
          <p:cNvPr id="18437" name="TextBox 3"/>
          <p:cNvSpPr txBox="1">
            <a:spLocks noChangeArrowheads="1"/>
          </p:cNvSpPr>
          <p:nvPr/>
        </p:nvSpPr>
        <p:spPr bwMode="auto">
          <a:xfrm>
            <a:off x="492125" y="4268788"/>
            <a:ext cx="7959725" cy="25542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ru-RU" altLang="ru-RU" sz="2000" i="0">
                <a:solidFill>
                  <a:srgbClr val="F9C04D"/>
                </a:solidFill>
                <a:latin typeface="Times New Roman" pitchFamily="18" charset="0"/>
              </a:rPr>
              <a:t>       </a:t>
            </a:r>
            <a:r>
              <a:rPr lang="ru-RU" altLang="ru-RU" sz="2000" i="0">
                <a:latin typeface="Calibri" pitchFamily="34" charset="0"/>
                <a:cs typeface="Times New Roman" pitchFamily="18" charset="0"/>
              </a:rPr>
              <a:t>постановление Правительства Российской Федерации </a:t>
            </a:r>
          </a:p>
          <a:p>
            <a:pPr algn="ctr" eaLnBrk="1" hangingPunct="1">
              <a:spcBef>
                <a:spcPct val="0"/>
              </a:spcBef>
              <a:buFontTx/>
              <a:buNone/>
            </a:pPr>
            <a:r>
              <a:rPr lang="ru-RU" altLang="ru-RU" sz="2000" i="0">
                <a:latin typeface="Calibri" pitchFamily="34" charset="0"/>
                <a:cs typeface="Times New Roman" pitchFamily="18" charset="0"/>
              </a:rPr>
              <a:t> от 20 ноября 2008 г. № 870 </a:t>
            </a:r>
            <a:endParaRPr lang="ru-RU" altLang="ru-RU" sz="2000" i="0"/>
          </a:p>
          <a:p>
            <a:pPr algn="ctr" eaLnBrk="1" hangingPunct="1">
              <a:spcBef>
                <a:spcPct val="0"/>
              </a:spcBef>
              <a:buFontTx/>
              <a:buNone/>
            </a:pPr>
            <a:r>
              <a:rPr lang="en-US" altLang="ru-RU" sz="2000" i="0">
                <a:latin typeface="Calibri" pitchFamily="34" charset="0"/>
                <a:cs typeface="Times New Roman" pitchFamily="18" charset="0"/>
              </a:rPr>
              <a:t>&lt;</a:t>
            </a:r>
            <a:r>
              <a:rPr lang="ru-RU" altLang="ru-RU" sz="2000" i="0">
                <a:latin typeface="Calibri" pitchFamily="34" charset="0"/>
                <a:cs typeface="Times New Roman" pitchFamily="18" charset="0"/>
              </a:rPr>
              <a:t>Об установлении  сокращенной продолжительности </a:t>
            </a:r>
          </a:p>
          <a:p>
            <a:pPr algn="ctr" eaLnBrk="1" hangingPunct="1">
              <a:spcBef>
                <a:spcPct val="0"/>
              </a:spcBef>
              <a:buFontTx/>
              <a:buNone/>
            </a:pPr>
            <a:r>
              <a:rPr lang="ru-RU" altLang="ru-RU" sz="2000" i="0">
                <a:latin typeface="Calibri" pitchFamily="34" charset="0"/>
                <a:cs typeface="Times New Roman" pitchFamily="18" charset="0"/>
              </a:rPr>
              <a:t>рабочего времени, ежегодного дополнительного </a:t>
            </a:r>
          </a:p>
          <a:p>
            <a:pPr algn="ctr" eaLnBrk="1" hangingPunct="1">
              <a:spcBef>
                <a:spcPct val="0"/>
              </a:spcBef>
              <a:buFontTx/>
              <a:buNone/>
            </a:pPr>
            <a:r>
              <a:rPr lang="ru-RU" altLang="ru-RU" sz="2000" i="0">
                <a:latin typeface="Calibri" pitchFamily="34" charset="0"/>
                <a:cs typeface="Times New Roman" pitchFamily="18" charset="0"/>
              </a:rPr>
              <a:t>оплачиваемого отпуска,</a:t>
            </a:r>
          </a:p>
          <a:p>
            <a:pPr algn="ctr" eaLnBrk="1" hangingPunct="1">
              <a:spcBef>
                <a:spcPct val="0"/>
              </a:spcBef>
              <a:buFontTx/>
              <a:buNone/>
            </a:pPr>
            <a:r>
              <a:rPr lang="ru-RU" altLang="ru-RU" sz="2000" i="0">
                <a:latin typeface="Calibri" pitchFamily="34" charset="0"/>
                <a:cs typeface="Times New Roman" pitchFamily="18" charset="0"/>
              </a:rPr>
              <a:t> повышенной оплаты труда</a:t>
            </a:r>
          </a:p>
          <a:p>
            <a:pPr algn="ctr" eaLnBrk="1" hangingPunct="1">
              <a:spcBef>
                <a:spcPct val="0"/>
              </a:spcBef>
              <a:buFontTx/>
              <a:buNone/>
            </a:pPr>
            <a:r>
              <a:rPr lang="ru-RU" altLang="ru-RU" sz="2000" i="0">
                <a:latin typeface="Calibri" pitchFamily="34" charset="0"/>
                <a:cs typeface="Times New Roman" pitchFamily="18" charset="0"/>
              </a:rPr>
              <a:t> работникам, занятым на тяжелых работах,  </a:t>
            </a:r>
          </a:p>
          <a:p>
            <a:pPr algn="ctr" eaLnBrk="1" hangingPunct="1">
              <a:spcBef>
                <a:spcPct val="0"/>
              </a:spcBef>
              <a:buFontTx/>
              <a:buNone/>
            </a:pPr>
            <a:r>
              <a:rPr lang="ru-RU" altLang="ru-RU" sz="2000" i="0">
                <a:latin typeface="Calibri" pitchFamily="34" charset="0"/>
                <a:cs typeface="Times New Roman" pitchFamily="18" charset="0"/>
              </a:rPr>
              <a:t>работах с вредными и (или) опасными условиями труда </a:t>
            </a:r>
            <a:r>
              <a:rPr lang="en-US" altLang="ru-RU" sz="2000" i="0">
                <a:latin typeface="Calibri" pitchFamily="34" charset="0"/>
                <a:cs typeface="Times New Roman" pitchFamily="18" charset="0"/>
              </a:rPr>
              <a:t>&gt;</a:t>
            </a:r>
            <a:r>
              <a:rPr lang="ru-RU" altLang="ru-RU" sz="2000" i="0">
                <a:solidFill>
                  <a:srgbClr val="F9C04D"/>
                </a:solidFill>
                <a:latin typeface="Times New Roman" pitchFamily="18" charset="0"/>
              </a:rPr>
              <a:t>            </a:t>
            </a:r>
          </a:p>
        </p:txBody>
      </p:sp>
      <p:sp>
        <p:nvSpPr>
          <p:cNvPr id="18438" name="Rectangle 6"/>
          <p:cNvSpPr txBox="1">
            <a:spLocks noChangeArrowheads="1"/>
          </p:cNvSpPr>
          <p:nvPr/>
        </p:nvSpPr>
        <p:spPr bwMode="auto">
          <a:xfrm>
            <a:off x="6704013" y="63976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A04AD7B1-31A5-400C-A20E-754E1655C8D3}" type="slidenum">
              <a:rPr lang="ru-RU" altLang="ru-RU" sz="1400" b="0" i="0">
                <a:solidFill>
                  <a:srgbClr val="FFC000"/>
                </a:solidFill>
              </a:rPr>
              <a:pPr algn="r" eaLnBrk="1" hangingPunct="1">
                <a:spcBef>
                  <a:spcPct val="0"/>
                </a:spcBef>
                <a:buFontTx/>
                <a:buNone/>
              </a:pPr>
              <a:t>9</a:t>
            </a:fld>
            <a:endParaRPr lang="ru-RU" altLang="ru-RU" sz="1400" b="0" i="0">
              <a:solidFill>
                <a:srgbClr val="FFC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6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4203</TotalTime>
  <Words>3570</Words>
  <Application>Microsoft Office PowerPoint</Application>
  <PresentationFormat>Экран (4:3)</PresentationFormat>
  <Paragraphs>311</Paragraphs>
  <Slides>39</Slides>
  <Notes>26</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39</vt:i4>
      </vt:variant>
    </vt:vector>
  </HeadingPairs>
  <TitlesOfParts>
    <vt:vector size="47" baseType="lpstr">
      <vt:lpstr>Arial</vt:lpstr>
      <vt:lpstr>Verdana</vt:lpstr>
      <vt:lpstr>Times New Roman</vt:lpstr>
      <vt:lpstr>Arial Black</vt:lpstr>
      <vt:lpstr>Helios</vt:lpstr>
      <vt:lpstr>Calibri</vt:lpstr>
      <vt:lpstr>Оформление по умолчанию</vt:lpstr>
      <vt:lpstr>Документ Microsoft Office Visio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ЗАМЕНА  ЧАСТИ ДОПОЛНИТЕЛЬНОГО ОТПУСКА, ПРЕДОСТАВЛЯЕМОГО  РАБОТНИКАМ, ЗАНЯТЫМ ВО ВРЕДНЫХ УСЛОВИЯХ, ТРУДА ДЕНЕЖНОЙ КОМПЕНСАЦИЕЙ (статья 92 Трудового кодекса Российской Федерации)</vt:lpstr>
      <vt:lpstr>Презентация PowerPoint</vt:lpstr>
      <vt:lpstr>Презентация PowerPoint</vt:lpstr>
      <vt:lpstr>Презентация PowerPoint</vt:lpstr>
      <vt:lpstr>УВЕЛИЧЕНИЕ ПРОДОЛЖИТЕЛЬНОСТИ РАБОЧЕЙ СМЕНЫ РАБОТНИКАМ, ЗАНЯТЫМ ВО ВРЕДНЫХ УСЛОВИЯХ ТРУДА</vt:lpstr>
      <vt:lpstr>ЗАДАЧА ФЕДЕРАЛЬНОЙ СЛУЖБЫ ПО ТРУДУ И ЗАНЯТОСТИ</vt:lpstr>
      <vt:lpstr>Презентация PowerPoint</vt:lpstr>
      <vt:lpstr>Презентация PowerPoint</vt:lpstr>
      <vt:lpstr>Презентация PowerPoint</vt:lpstr>
      <vt:lpstr>ГАРАНТИИ И КОМПЕНСАЦИИ РАБОТНИКАМ, ЗАНЯТЫМ ВО ВРЕДНЫХ (ОПАСНЫХ) УСЛОВИЯХ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GUTSVMO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AlpUfa</cp:lastModifiedBy>
  <cp:revision>186</cp:revision>
  <dcterms:created xsi:type="dcterms:W3CDTF">2009-09-04T11:37:43Z</dcterms:created>
  <dcterms:modified xsi:type="dcterms:W3CDTF">2022-10-28T07:41:25Z</dcterms:modified>
</cp:coreProperties>
</file>