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31"/>
  </p:notesMasterIdLst>
  <p:sldIdLst>
    <p:sldId id="286" r:id="rId2"/>
    <p:sldId id="284" r:id="rId3"/>
    <p:sldId id="311" r:id="rId4"/>
    <p:sldId id="336" r:id="rId5"/>
    <p:sldId id="335" r:id="rId6"/>
    <p:sldId id="321" r:id="rId7"/>
    <p:sldId id="316" r:id="rId8"/>
    <p:sldId id="299" r:id="rId9"/>
    <p:sldId id="324" r:id="rId10"/>
    <p:sldId id="331" r:id="rId11"/>
    <p:sldId id="264" r:id="rId12"/>
    <p:sldId id="328" r:id="rId13"/>
    <p:sldId id="29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7" r:id="rId28"/>
    <p:sldId id="276" r:id="rId29"/>
    <p:sldId id="35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3EB8D"/>
    <a:srgbClr val="76DA32"/>
    <a:srgbClr val="EDF694"/>
    <a:srgbClr val="AFCFFF"/>
    <a:srgbClr val="2AC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1" autoAdjust="0"/>
    <p:restoredTop sz="99770" autoAdjust="0"/>
  </p:normalViewPr>
  <p:slideViewPr>
    <p:cSldViewPr>
      <p:cViewPr>
        <p:scale>
          <a:sx n="100" d="100"/>
          <a:sy n="100" d="100"/>
        </p:scale>
        <p:origin x="-34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2;&#1086;&#1080;%20&#1076;&#1086;&#1082;&#1091;&#1084;&#1077;&#1085;&#1090;&#1099;\&#1041;&#1102;&#1076;&#1078;&#1077;&#1090;%202023\_&#1055;&#1088;&#1086;&#1077;&#1082;&#1090;%20&#1073;&#1102;&#1076;&#1078;&#1077;&#1090;&#1072;%20&#1085;&#1072;%202023_&#1055;&#1088;&#1080;&#1083;&#1086;&#1078;&#1077;&#1085;&#1080;&#1103;\&#1090;&#1072;&#1073;.%20&#1041;&#1102;&#1076;&#1078;&#1077;&#1090;%20&#1076;&#1083;&#1103;%20&#1075;&#1088;-&#1085;%202023-25&#1075;&#1075;_%20&#1076;&#1080;&#1072;&#1075;&#108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2;&#1086;&#1080;%20&#1076;&#1086;&#1082;&#1091;&#1084;&#1077;&#1085;&#1090;&#1099;\&#1041;&#1102;&#1076;&#1078;&#1077;&#1090;%202023\_&#1055;&#1088;&#1086;&#1077;&#1082;&#1090;%20&#1073;&#1102;&#1076;&#1078;&#1077;&#1090;&#1072;%20&#1085;&#1072;%202023_&#1055;&#1088;&#1080;&#1083;&#1086;&#1078;&#1077;&#1085;&#1080;&#1103;\&#1090;&#1072;&#1073;.%20&#1041;&#1102;&#1076;&#1078;&#1077;&#1090;%20&#1076;&#1083;&#1103;%20&#1075;&#1088;-&#1085;%202023-25&#1075;&#1075;_%20&#1076;&#1080;&#1072;&#1075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andexDisk\FU\2020\budg_grazdan\&#1050;%20&#1087;&#1088;&#1086;&#1077;&#1082;&#1090;&#1091;%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12463205979655E-2"/>
          <c:y val="6.3568073492744889E-2"/>
          <c:w val="0.83074606298770814"/>
          <c:h val="0.833094196558765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'Дох-Расх=Деф'!$A$4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0.16740967972721305"/>
                  <c:y val="2.533138679035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318108733644472E-2"/>
                  <c:y val="-1.4854223847623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291371772137284E-2"/>
                  <c:y val="-2.279072817045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'Дох-Расх=Деф'!$B$3:$D$3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'Дох-Расх=Деф'!$B$4:$D$4</c:f>
              <c:numCache>
                <c:formatCode>#,##0.00</c:formatCode>
                <c:ptCount val="3"/>
                <c:pt idx="0">
                  <c:v>-39066113.07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hape val="coneToMax"/>
        </c:ser>
        <c:ser>
          <c:idx val="1"/>
          <c:order val="1"/>
          <c:tx>
            <c:strRef>
              <c:f>'Дох-Расх=Деф'!$A$5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4F81BD">
                  <a:shade val="95000"/>
                  <a:satMod val="105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0.32719836400817998"/>
                  <c:y val="-1.58730158730158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1 837 </a:t>
                    </a:r>
                    <a:r>
                      <a:rPr lang="ru-RU" dirty="0" smtClean="0"/>
                      <a:t>401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509,87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652351738241489"/>
                  <c:y val="-1.19047619047619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1 718 </a:t>
                    </a:r>
                    <a:r>
                      <a:rPr lang="ru-RU" dirty="0" smtClean="0"/>
                      <a:t>104 504,56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0470347648261781"/>
                  <c:y val="-1.19047619047619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754 895 041,40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'Дох-Расх=Деф'!$B$3:$D$3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'Дох-Расх=Деф'!$B$5:$D$5</c:f>
              <c:numCache>
                <c:formatCode>#,##0.00</c:formatCode>
                <c:ptCount val="3"/>
                <c:pt idx="0">
                  <c:v>1837328076.99</c:v>
                </c:pt>
                <c:pt idx="1">
                  <c:v>1718366170.2</c:v>
                </c:pt>
                <c:pt idx="2">
                  <c:v>1755982643.3099999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'Дох-Расх=Деф'!$A$6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0">
              <a:noFill/>
            </a:ln>
          </c:spPr>
          <c:invertIfNegative val="0"/>
          <c:dLbls>
            <c:dLbl>
              <c:idx val="0"/>
              <c:layout>
                <c:manualLayout>
                  <c:x val="-0.34560343300645768"/>
                  <c:y val="-6.61386076740409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Arial Narrow" pitchFamily="34" charset="0"/>
                      </a:defRPr>
                    </a:pPr>
                    <a:r>
                      <a:rPr lang="ru-RU" dirty="0" smtClean="0"/>
                      <a:t>1 876 467 622,94</a:t>
                    </a:r>
                    <a:endParaRPr lang="en-US" dirty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0674846625767016"/>
                  <c:y val="-7.93650793650795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1 718 104 504,56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32106339468302658"/>
                  <c:y val="-3.968253968253981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Arial Narrow" pitchFamily="34" charset="0"/>
                      </a:defRPr>
                    </a:pPr>
                    <a:r>
                      <a:rPr lang="en-US" dirty="0"/>
                      <a:t>1 </a:t>
                    </a:r>
                    <a:r>
                      <a:rPr lang="en-US" dirty="0" smtClean="0"/>
                      <a:t>75</a:t>
                    </a:r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895 041,40</a:t>
                    </a:r>
                    <a:endParaRPr lang="en-US" dirty="0"/>
                  </a:p>
                </c:rich>
              </c:tx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'Дох-Расх=Деф'!$B$3:$D$3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'Дох-Расх=Деф'!$B$6:$D$6</c:f>
              <c:numCache>
                <c:formatCode>#,##0.00</c:formatCode>
                <c:ptCount val="3"/>
                <c:pt idx="0">
                  <c:v>1876394190.0599999</c:v>
                </c:pt>
                <c:pt idx="1">
                  <c:v>1718366170.2</c:v>
                </c:pt>
                <c:pt idx="2">
                  <c:v>1755982643.3099999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gapDepth val="81"/>
        <c:shape val="box"/>
        <c:axId val="254083072"/>
        <c:axId val="130054912"/>
        <c:axId val="0"/>
      </c:bar3DChart>
      <c:catAx>
        <c:axId val="2540830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0054912"/>
        <c:crosses val="autoZero"/>
        <c:auto val="1"/>
        <c:lblAlgn val="ctr"/>
        <c:lblOffset val="100"/>
        <c:noMultiLvlLbl val="0"/>
      </c:catAx>
      <c:valAx>
        <c:axId val="130054912"/>
        <c:scaling>
          <c:orientation val="minMax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ru-RU"/>
          </a:p>
        </c:txPr>
        <c:crossAx val="2540830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81784823791067562"/>
          <c:y val="0.14853586395682841"/>
          <c:w val="0.18215176208932649"/>
          <c:h val="0.47458936348040437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76411381641379"/>
          <c:y val="7.4592279672589926E-2"/>
          <c:w val="0.88111390401066347"/>
          <c:h val="0.86905028842637588"/>
        </c:manualLayout>
      </c:layout>
      <c:pie3DChart>
        <c:varyColors val="1"/>
        <c:ser>
          <c:idx val="0"/>
          <c:order val="0"/>
          <c:explosion val="30"/>
          <c:dPt>
            <c:idx val="0"/>
            <c:bubble3D val="0"/>
            <c:explosion val="18"/>
          </c:dPt>
          <c:dLbls>
            <c:dLbl>
              <c:idx val="0"/>
              <c:layout>
                <c:manualLayout>
                  <c:x val="-0.16793609632599749"/>
                  <c:y val="0.132676335626007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Налоговые </a:t>
                    </a:r>
                    <a:r>
                      <a:rPr lang="ru-RU" dirty="0"/>
                      <a:t>доходы
22,8%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"/>
                  <c:y val="-0.13328576027165068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Неналоговые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доходы
1,5%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24689747278550991"/>
                  <c:y val="-0.39362115035651307"/>
                </c:manualLayout>
              </c:layout>
              <c:tx>
                <c:rich>
                  <a:bodyPr/>
                  <a:lstStyle/>
                  <a:p>
                    <a:r>
                      <a:rPr lang="ru-RU" sz="859" baseline="0" dirty="0">
                        <a:latin typeface="Arial Cyr" pitchFamily="34" charset="0"/>
                      </a:rPr>
                      <a:t>Б</a:t>
                    </a:r>
                    <a:r>
                      <a:rPr lang="ru-RU" sz="859" dirty="0"/>
                      <a:t>езвозмездные</a:t>
                    </a:r>
                    <a:r>
                      <a:rPr lang="ru-RU" sz="1000" dirty="0"/>
                      <a:t> </a:t>
                    </a:r>
                    <a:r>
                      <a:rPr lang="ru-RU" dirty="0" smtClean="0"/>
                      <a:t>поступления </a:t>
                    </a:r>
                    <a:r>
                      <a:rPr lang="ru-RU" dirty="0"/>
                      <a:t>75,7%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 b="1" baseline="0">
                    <a:latin typeface="Arial Cyr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Презен_СТРУК_исп!$A$16:$A$18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Презен_СТРУК_исп!$B$16:$B$18</c:f>
              <c:numCache>
                <c:formatCode>0.0%</c:formatCode>
                <c:ptCount val="3"/>
                <c:pt idx="0">
                  <c:v>0.22834398671320341</c:v>
                </c:pt>
                <c:pt idx="1">
                  <c:v>1.5050989720520399E-2</c:v>
                </c:pt>
                <c:pt idx="2">
                  <c:v>0.75660502356627923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Состав собственных доходов на </a:t>
            </a:r>
            <a:r>
              <a:rPr lang="ru-RU" b="1" dirty="0" smtClean="0"/>
              <a:t>2021 </a:t>
            </a:r>
            <a:r>
              <a:rPr lang="ru-RU" b="1" dirty="0"/>
              <a:t>год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1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1666666666667"/>
          <c:y val="0.26806123184302905"/>
          <c:w val="0.81388888888889033"/>
          <c:h val="0.6393139139348186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183829368753269E-2"/>
          <c:y val="0.26806123184302905"/>
          <c:w val="0.91187193192525928"/>
          <c:h val="0.71817125711215901"/>
        </c:manualLayout>
      </c:layout>
      <c:pie3DChart>
        <c:varyColors val="1"/>
        <c:ser>
          <c:idx val="0"/>
          <c:order val="0"/>
          <c:tx>
            <c:strRef>
              <c:f>'Все доходы'!$B$25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9830982064741906"/>
                  <c:y val="9.68450217876301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9</a:t>
                    </a:r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0000"/>
                        </a:solidFill>
                      </a:rPr>
                      <a:t>6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'Все доходы'!$A$26:$A$27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'Все доходы'!$B$26:$B$27</c:f>
              <c:numCache>
                <c:formatCode>#,##0.00</c:formatCode>
                <c:ptCount val="2"/>
                <c:pt idx="0">
                  <c:v>356746700</c:v>
                </c:pt>
                <c:pt idx="1">
                  <c:v>55618000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469934060951968"/>
          <c:y val="2.3659295308651351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6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35491075893333E-2"/>
          <c:y val="0.15654561417295124"/>
          <c:w val="0.53721109162794056"/>
          <c:h val="0.763995057459742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 отраслям в 2023 году (%)</c:v>
                </c:pt>
              </c:strCache>
            </c:strRef>
          </c:tx>
          <c:explosion val="25"/>
          <c:dPt>
            <c:idx val="5"/>
            <c:bubble3D val="0"/>
            <c:explosion val="24"/>
          </c:dPt>
          <c:dLbls>
            <c:dLbl>
              <c:idx val="7"/>
              <c:layout>
                <c:manualLayout>
                  <c:x val="5.1212638428663824E-2"/>
                  <c:y val="5.00762449158765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numFmt formatCode="0.00%" sourceLinked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numFmt formatCode="0.000%" sourceLinked="0"/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0.000</c:formatCode>
                <c:ptCount val="11"/>
                <c:pt idx="0">
                  <c:v>10.5</c:v>
                </c:pt>
                <c:pt idx="1">
                  <c:v>0.1</c:v>
                </c:pt>
                <c:pt idx="2">
                  <c:v>0.30000000000000004</c:v>
                </c:pt>
                <c:pt idx="3">
                  <c:v>4.2</c:v>
                </c:pt>
                <c:pt idx="4">
                  <c:v>5.4</c:v>
                </c:pt>
                <c:pt idx="5">
                  <c:v>0.2</c:v>
                </c:pt>
                <c:pt idx="6">
                  <c:v>62.9</c:v>
                </c:pt>
                <c:pt idx="7">
                  <c:v>10.3</c:v>
                </c:pt>
                <c:pt idx="8">
                  <c:v>6.1</c:v>
                </c:pt>
                <c:pt idx="9">
                  <c:v>3.0000000000000002E-2</c:v>
                </c:pt>
                <c:pt idx="10">
                  <c:v>5.000000000000001E-3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992119317007669"/>
          <c:y val="0.15719510162827441"/>
          <c:w val="0.33330488642349076"/>
          <c:h val="0.8057129831102775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38D2BD-4759-4303-94AF-2329A32E7968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09D38A-AE55-43AB-8E28-317A4A3B239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</a:t>
          </a:r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43950-7C90-42B3-8E88-C1D591646C49}" type="par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9C941E35-52F3-459A-AC11-8191C99E875C}" type="sib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12CC4FED-DEB5-41B4-BF00-2DCB4E7E53A7}">
      <dgm:prSet phldrT="[Текст]" custT="1"/>
      <dgm:spPr>
        <a:solidFill>
          <a:srgbClr val="E5F2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dirty="0"/>
        </a:p>
      </dgm:t>
    </dgm:pt>
    <dgm:pt modelId="{C62B606A-B861-42DB-8C16-88043237D391}" type="parTrans" cxnId="{580F2C14-062C-47F1-876A-C12EBE48FBFE}">
      <dgm:prSet/>
      <dgm:spPr>
        <a:solidFill>
          <a:srgbClr val="E5F2FF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45D7F91E-2C0D-45F5-848B-F72C9C83272F}" type="sibTrans" cxnId="{580F2C14-062C-47F1-876A-C12EBE48FBFE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FDCC85A-EFAA-4306-A923-755F69AE59D8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dirty="0"/>
        </a:p>
      </dgm:t>
    </dgm:pt>
    <dgm:pt modelId="{99656481-B4F9-43CE-ADDD-DB8D1C780878}" type="parTrans" cxnId="{4B732C8F-B45B-442C-B039-89E371F239B9}">
      <dgm:prSet/>
      <dgm:spPr>
        <a:solidFill>
          <a:srgbClr val="CCFFFF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8E50ED9F-CF62-4E70-A312-AB85EC754142}" type="sibTrans" cxnId="{4B732C8F-B45B-442C-B039-89E371F239B9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C606A703-6769-4F12-B821-78F243834A4C}">
      <dgm:prSet phldrT="[Текст]" custT="1"/>
      <dgm:spPr>
        <a:solidFill>
          <a:srgbClr val="E5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2023 год и  плановый период 2024-2025 годов</a:t>
          </a:r>
          <a:endParaRPr lang="ru-RU" sz="1200" b="1" dirty="0"/>
        </a:p>
      </dgm:t>
    </dgm:pt>
    <dgm:pt modelId="{189ABBC8-7471-47D9-B6FB-A246EE6B4C54}" type="parTrans" cxnId="{1DB3D14B-B60B-4EA8-804C-DD057A76C880}">
      <dgm:prSet/>
      <dgm:spPr>
        <a:solidFill>
          <a:srgbClr val="E5FFE5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83242449-D077-478A-BBDA-8070C1FBBB5A}" type="sibTrans" cxnId="{1DB3D14B-B60B-4EA8-804C-DD057A76C880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0589E40-0998-4DBB-8E46-86ECADEEDE18}">
      <dgm:prSet phldrT="[Текст]" custT="1"/>
      <dgm:spPr>
        <a:solidFill>
          <a:srgbClr val="F7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устройстве, бюджетном процессе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1200" b="1" dirty="0"/>
        </a:p>
      </dgm:t>
    </dgm:pt>
    <dgm:pt modelId="{4295C1D4-D3C8-4F74-9E77-50DA5ECEEE32}" type="parTrans" cxnId="{B0AB2EC9-8549-487C-80F8-0751C504F30C}">
      <dgm:prSet/>
      <dgm:spPr>
        <a:solidFill>
          <a:srgbClr val="F7FFE5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3CCDB952-20C5-4122-9035-083C703FBBC5}" type="sibTrans" cxnId="{B0AB2EC9-8549-487C-80F8-0751C504F30C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61AA9DF-8FB4-4389-AB5A-59391B9A1577}">
      <dgm:prSet phldrT="[Текст]" custT="1"/>
      <dgm:spPr>
        <a:solidFill>
          <a:srgbClr val="FFFFA7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утвержден решением</a:t>
          </a:r>
          <a:endParaRPr lang="ru-RU" sz="1200" b="1" dirty="0"/>
        </a:p>
      </dgm:t>
    </dgm:pt>
    <dgm:pt modelId="{EFF003AA-1FB5-426E-AFD8-BB1557383181}" type="parTrans" cxnId="{C4637DD7-1F9A-4C18-978B-D27F1D05A4E7}">
      <dgm:prSet/>
      <dgm:spPr>
        <a:solidFill>
          <a:srgbClr val="FFFFA7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A71A8589-1BB7-412E-9416-A4249FCC8B7C}" type="sibTrans" cxnId="{C4637DD7-1F9A-4C18-978B-D27F1D05A4E7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9D100E5-782B-4BB1-AA57-828B965C8097}">
      <dgm:prSet phldrT="[Текст]" custT="1"/>
      <dgm:spPr>
        <a:solidFill>
          <a:srgbClr val="FEEDCE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dirty="0"/>
        </a:p>
      </dgm:t>
    </dgm:pt>
    <dgm:pt modelId="{CEC41E7E-0E3D-49E8-B1FB-AECD870F32B8}" type="parTrans" cxnId="{F7A63FF2-8B7E-44CC-8A4C-9F7EAB1E948F}">
      <dgm:prSet/>
      <dgm:spPr>
        <a:solidFill>
          <a:srgbClr val="FEEDCE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DE3D59A0-9430-44AB-8888-DFB09F317D0A}" type="sibTrans" cxnId="{F7A63FF2-8B7E-44CC-8A4C-9F7EAB1E948F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0891AF6D-E9D0-4FB6-8B3D-530BECE27177}">
      <dgm:prSet phldrT="[Текст]" custT="1"/>
      <dgm:spPr>
        <a:solidFill>
          <a:srgbClr val="FFD9D1"/>
        </a:solidFill>
      </dgm:spPr>
      <dgm:t>
        <a:bodyPr/>
        <a:lstStyle/>
        <a:p>
          <a:pPr algn="ctr">
            <a:lnSpc>
              <a:spcPts val="1000"/>
            </a:lnSpc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Закон Архангельской области от 23.09.2022 N 593-37-ОЗ о наделении вновь образованного муниципального образования статусом Устьянского муниципального округа Архангельской области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B324F55-CC52-4E36-949D-09DAAC3F6900}" type="parTrans" cxnId="{6989AF2C-AE82-48B1-9D78-E6821106C511}">
      <dgm:prSet/>
      <dgm:spPr>
        <a:solidFill>
          <a:srgbClr val="FFD9D1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2FE554F0-8D74-4899-824B-184A3244E88F}" type="sibTrans" cxnId="{6989AF2C-AE82-48B1-9D78-E6821106C511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28AC0DDD-2B9B-4D5E-BC42-1FF09C378318}">
      <dgm:prSet phldrT="[Текст]" custT="1"/>
      <dgm:spPr>
        <a:solidFill>
          <a:srgbClr val="F1D9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r>
            <a:rPr lang="ru-RU" sz="1200" b="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2023 год и плановый период 2024 и 2025 годов</a:t>
          </a:r>
          <a:endParaRPr lang="ru-RU" sz="1200" b="1" dirty="0"/>
        </a:p>
      </dgm:t>
    </dgm:pt>
    <dgm:pt modelId="{34E95D9F-6092-4ED5-9D57-6033EFBFCD4F}" type="parTrans" cxnId="{24ACC368-D3E9-4D30-9508-D343255722D3}">
      <dgm:prSet/>
      <dgm:spPr>
        <a:solidFill>
          <a:srgbClr val="F1D9FF"/>
        </a:solidFill>
        <a:ln>
          <a:solidFill>
            <a:schemeClr val="accent1"/>
          </a:solidFill>
        </a:ln>
      </dgm:spPr>
      <dgm:t>
        <a:bodyPr/>
        <a:lstStyle/>
        <a:p>
          <a:endParaRPr lang="ru-RU" sz="3600" b="1" dirty="0">
            <a:solidFill>
              <a:schemeClr val="tx1"/>
            </a:solidFill>
          </a:endParaRPr>
        </a:p>
      </dgm:t>
    </dgm:pt>
    <dgm:pt modelId="{E1240207-5EFA-4E99-A28C-84374FEC8759}" type="sibTrans" cxnId="{24ACC368-D3E9-4D30-9508-D343255722D3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7C901A30-DFF7-4781-98FB-E04E60EC476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Решения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Собрания депутатов Устьянского  муниципального округа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F089E5C-ACD7-473E-811D-C7CCDE9C0943}" type="parTrans" cxnId="{42430430-64EA-4C2E-9349-06D294E23775}">
      <dgm:prSet/>
      <dgm:spPr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94B99227-8299-4C83-839A-9DE2FDB1332D}" type="sibTrans" cxnId="{42430430-64EA-4C2E-9349-06D294E23775}">
      <dgm:prSet/>
      <dgm:spPr/>
      <dgm:t>
        <a:bodyPr/>
        <a:lstStyle/>
        <a:p>
          <a:endParaRPr lang="ru-RU"/>
        </a:p>
      </dgm:t>
    </dgm:pt>
    <dgm:pt modelId="{0A6E5835-9091-4221-81D0-696940EF4BE1}" type="pres">
      <dgm:prSet presAssocID="{5A38D2BD-4759-4303-94AF-2329A32E79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7383F-5106-466E-98E4-9715F4A1C19E}" type="pres">
      <dgm:prSet presAssocID="{0D09D38A-AE55-43AB-8E28-317A4A3B239E}" presName="centerShape" presStyleLbl="node0" presStyleIdx="0" presStyleCnt="1" custScaleX="185517" custScaleY="141404" custLinFactNeighborX="-609" custLinFactNeighborY="-18243"/>
      <dgm:spPr/>
      <dgm:t>
        <a:bodyPr/>
        <a:lstStyle/>
        <a:p>
          <a:endParaRPr lang="ru-RU"/>
        </a:p>
      </dgm:t>
    </dgm:pt>
    <dgm:pt modelId="{2BB025FC-588C-46DF-B380-77BE28103502}" type="pres">
      <dgm:prSet presAssocID="{C62B606A-B861-42DB-8C16-88043237D391}" presName="parTrans" presStyleLbl="bgSibTrans2D1" presStyleIdx="0" presStyleCnt="9" custScaleY="125082" custLinFactNeighborX="25777" custLinFactNeighborY="39242"/>
      <dgm:spPr/>
      <dgm:t>
        <a:bodyPr/>
        <a:lstStyle/>
        <a:p>
          <a:endParaRPr lang="ru-RU"/>
        </a:p>
      </dgm:t>
    </dgm:pt>
    <dgm:pt modelId="{59DE6AAC-5343-4D24-98DF-8F9A67AE7FA1}" type="pres">
      <dgm:prSet presAssocID="{12CC4FED-DEB5-41B4-BF00-2DCB4E7E53A7}" presName="node" presStyleLbl="node1" presStyleIdx="0" presStyleCnt="9" custScaleX="178059" custScaleY="224134" custRadScaleRad="71305" custRadScaleInc="-15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308B9-FBE0-4FA1-AE66-76FC8C89B085}" type="pres">
      <dgm:prSet presAssocID="{99656481-B4F9-43CE-ADDD-DB8D1C780878}" presName="parTrans" presStyleLbl="bgSibTrans2D1" presStyleIdx="1" presStyleCnt="9" custAng="21239254" custLinFactNeighborX="5443" custLinFactNeighborY="1554"/>
      <dgm:spPr/>
      <dgm:t>
        <a:bodyPr/>
        <a:lstStyle/>
        <a:p>
          <a:endParaRPr lang="ru-RU"/>
        </a:p>
      </dgm:t>
    </dgm:pt>
    <dgm:pt modelId="{3834278D-4EE2-4CBB-B0E3-757CAF1BA722}" type="pres">
      <dgm:prSet presAssocID="{8FDCC85A-EFAA-4306-A923-755F69AE59D8}" presName="node" presStyleLbl="node1" presStyleIdx="1" presStyleCnt="9" custScaleX="170482" custScaleY="129469" custRadScaleRad="93267" custRadScaleInc="23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6E041-EA87-430E-80D7-B7539DB2596B}" type="pres">
      <dgm:prSet presAssocID="{189ABBC8-7471-47D9-B6FB-A246EE6B4C54}" presName="parTrans" presStyleLbl="bgSibTrans2D1" presStyleIdx="2" presStyleCnt="9" custScaleY="122422" custLinFactNeighborX="-901" custLinFactNeighborY="29703"/>
      <dgm:spPr/>
      <dgm:t>
        <a:bodyPr/>
        <a:lstStyle/>
        <a:p>
          <a:endParaRPr lang="ru-RU"/>
        </a:p>
      </dgm:t>
    </dgm:pt>
    <dgm:pt modelId="{F7184571-0B88-40FF-9B53-1B8C0722086B}" type="pres">
      <dgm:prSet presAssocID="{C606A703-6769-4F12-B821-78F243834A4C}" presName="node" presStyleLbl="node1" presStyleIdx="2" presStyleCnt="9" custScaleX="154451" custScaleY="210246" custRadScaleRad="117541" custRadScaleInc="27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DAB26-988B-42A9-8071-742788685942}" type="pres">
      <dgm:prSet presAssocID="{4295C1D4-D3C8-4F74-9E77-50DA5ECEEE32}" presName="parTrans" presStyleLbl="bgSibTrans2D1" presStyleIdx="3" presStyleCnt="9" custLinFactNeighborX="-6502" custLinFactNeighborY="30478"/>
      <dgm:spPr/>
      <dgm:t>
        <a:bodyPr/>
        <a:lstStyle/>
        <a:p>
          <a:endParaRPr lang="ru-RU"/>
        </a:p>
      </dgm:t>
    </dgm:pt>
    <dgm:pt modelId="{90D6A9CE-2919-4054-B792-D5A3421501F8}" type="pres">
      <dgm:prSet presAssocID="{A0589E40-0998-4DBB-8E46-86ECADEEDE18}" presName="node" presStyleLbl="node1" presStyleIdx="3" presStyleCnt="9" custScaleX="131751" custScaleY="169131" custRadScaleRad="105339" custRadScaleInc="39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B56D-7D9F-42CA-93B2-58C602468031}" type="pres">
      <dgm:prSet presAssocID="{EFF003AA-1FB5-426E-AFD8-BB1557383181}" presName="parTrans" presStyleLbl="bgSibTrans2D1" presStyleIdx="4" presStyleCnt="9" custLinFactNeighborX="16369" custLinFactNeighborY="32063"/>
      <dgm:spPr/>
      <dgm:t>
        <a:bodyPr/>
        <a:lstStyle/>
        <a:p>
          <a:endParaRPr lang="ru-RU"/>
        </a:p>
      </dgm:t>
    </dgm:pt>
    <dgm:pt modelId="{D79FE3FA-A535-4B5C-B0AF-F17F7BEE4FF7}" type="pres">
      <dgm:prSet presAssocID="{661AA9DF-8FB4-4389-AB5A-59391B9A1577}" presName="node" presStyleLbl="node1" presStyleIdx="4" presStyleCnt="9" custScaleX="127907" custScaleY="165867" custRadScaleRad="104608" custRadScaleInc="59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63FA2-229A-4F3F-BA30-039DB77DDF58}" type="pres">
      <dgm:prSet presAssocID="{CEC41E7E-0E3D-49E8-B1FB-AECD870F32B8}" presName="parTrans" presStyleLbl="bgSibTrans2D1" presStyleIdx="5" presStyleCnt="9" custScaleY="131595" custLinFactNeighborX="3474" custLinFactNeighborY="55619"/>
      <dgm:spPr/>
      <dgm:t>
        <a:bodyPr/>
        <a:lstStyle/>
        <a:p>
          <a:endParaRPr lang="ru-RU"/>
        </a:p>
      </dgm:t>
    </dgm:pt>
    <dgm:pt modelId="{A73F64C8-DD11-45BB-8004-ACB5A4C838F8}" type="pres">
      <dgm:prSet presAssocID="{69D100E5-782B-4BB1-AA57-828B965C8097}" presName="node" presStyleLbl="node1" presStyleIdx="5" presStyleCnt="9" custScaleX="203925" custScaleY="178648" custRadScaleRad="120882" custRadScaleInc="80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232D3-1053-4D8F-915D-36FD2D8C1A67}" type="pres">
      <dgm:prSet presAssocID="{AB324F55-CC52-4E36-949D-09DAAC3F6900}" presName="parTrans" presStyleLbl="bgSibTrans2D1" presStyleIdx="6" presStyleCnt="9" custLinFactNeighborX="-7759" custLinFactNeighborY="68347"/>
      <dgm:spPr/>
      <dgm:t>
        <a:bodyPr/>
        <a:lstStyle/>
        <a:p>
          <a:endParaRPr lang="ru-RU"/>
        </a:p>
      </dgm:t>
    </dgm:pt>
    <dgm:pt modelId="{7411731E-0242-47E8-9D99-40F6D117E0AB}" type="pres">
      <dgm:prSet presAssocID="{0891AF6D-E9D0-4FB6-8B3D-530BECE27177}" presName="node" presStyleLbl="node1" presStyleIdx="6" presStyleCnt="9" custAng="0" custScaleX="171336" custScaleY="233780" custRadScaleRad="96510" custRadScaleInc="97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DABE-90D4-45D7-84C6-CBCAEFD3EDCA}" type="pres">
      <dgm:prSet presAssocID="{34E95D9F-6092-4ED5-9D57-6033EFBFCD4F}" presName="parTrans" presStyleLbl="bgSibTrans2D1" presStyleIdx="7" presStyleCnt="9" custLinFactNeighborX="-29798" custLinFactNeighborY="40913"/>
      <dgm:spPr/>
      <dgm:t>
        <a:bodyPr/>
        <a:lstStyle/>
        <a:p>
          <a:endParaRPr lang="ru-RU"/>
        </a:p>
      </dgm:t>
    </dgm:pt>
    <dgm:pt modelId="{A2C71C42-9C37-45DB-9506-01FDE9510978}" type="pres">
      <dgm:prSet presAssocID="{28AC0DDD-2B9B-4D5E-BC42-1FF09C378318}" presName="node" presStyleLbl="node1" presStyleIdx="7" presStyleCnt="9" custScaleX="204158" custScaleY="179590" custRadScaleRad="68792" custRadScaleInc="16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0EE96-24D8-4150-B3A5-E7DB3056473A}" type="pres">
      <dgm:prSet presAssocID="{1F089E5C-ACD7-473E-811D-C7CCDE9C0943}" presName="parTrans" presStyleLbl="bgSibTrans2D1" presStyleIdx="8" presStyleCnt="9" custAng="21282477" custScaleX="76693" custLinFactNeighborX="-2271" custLinFactNeighborY="-51845"/>
      <dgm:spPr/>
      <dgm:t>
        <a:bodyPr/>
        <a:lstStyle/>
        <a:p>
          <a:endParaRPr lang="ru-RU"/>
        </a:p>
      </dgm:t>
    </dgm:pt>
    <dgm:pt modelId="{6D3A2DE1-BBFD-4930-B340-95827465D957}" type="pres">
      <dgm:prSet presAssocID="{7C901A30-DFF7-4781-98FB-E04E60EC476D}" presName="node" presStyleLbl="node1" presStyleIdx="8" presStyleCnt="9" custScaleX="210665" custRadScaleRad="25991" custRadScaleInc="506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8AB66-D05E-41F6-B38C-FAD196A8B210}" type="presOf" srcId="{189ABBC8-7471-47D9-B6FB-A246EE6B4C54}" destId="{7116E041-EA87-430E-80D7-B7539DB2596B}" srcOrd="0" destOrd="0" presId="urn:microsoft.com/office/officeart/2005/8/layout/radial4"/>
    <dgm:cxn modelId="{C4637DD7-1F9A-4C18-978B-D27F1D05A4E7}" srcId="{0D09D38A-AE55-43AB-8E28-317A4A3B239E}" destId="{661AA9DF-8FB4-4389-AB5A-59391B9A1577}" srcOrd="4" destOrd="0" parTransId="{EFF003AA-1FB5-426E-AFD8-BB1557383181}" sibTransId="{A71A8589-1BB7-412E-9416-A4249FCC8B7C}"/>
    <dgm:cxn modelId="{F82DDAFB-FA73-49E7-BA9B-E70A7158F06F}" type="presOf" srcId="{34E95D9F-6092-4ED5-9D57-6033EFBFCD4F}" destId="{EAF0DABE-90D4-45D7-84C6-CBCAEFD3EDCA}" srcOrd="0" destOrd="0" presId="urn:microsoft.com/office/officeart/2005/8/layout/radial4"/>
    <dgm:cxn modelId="{ED6D6914-9131-4CCA-A110-34B53455F9CC}" type="presOf" srcId="{CEC41E7E-0E3D-49E8-B1FB-AECD870F32B8}" destId="{B4263FA2-229A-4F3F-BA30-039DB77DDF58}" srcOrd="0" destOrd="0" presId="urn:microsoft.com/office/officeart/2005/8/layout/radial4"/>
    <dgm:cxn modelId="{C77107F9-22BB-4BF9-BB7E-B9DDD52023CB}" type="presOf" srcId="{1F089E5C-ACD7-473E-811D-C7CCDE9C0943}" destId="{62F0EE96-24D8-4150-B3A5-E7DB3056473A}" srcOrd="0" destOrd="0" presId="urn:microsoft.com/office/officeart/2005/8/layout/radial4"/>
    <dgm:cxn modelId="{6989AF2C-AE82-48B1-9D78-E6821106C511}" srcId="{0D09D38A-AE55-43AB-8E28-317A4A3B239E}" destId="{0891AF6D-E9D0-4FB6-8B3D-530BECE27177}" srcOrd="6" destOrd="0" parTransId="{AB324F55-CC52-4E36-949D-09DAAC3F6900}" sibTransId="{2FE554F0-8D74-4899-824B-184A3244E88F}"/>
    <dgm:cxn modelId="{F06D6988-0E73-4519-8976-BC7EE232D5B9}" type="presOf" srcId="{C606A703-6769-4F12-B821-78F243834A4C}" destId="{F7184571-0B88-40FF-9B53-1B8C0722086B}" srcOrd="0" destOrd="0" presId="urn:microsoft.com/office/officeart/2005/8/layout/radial4"/>
    <dgm:cxn modelId="{315A03FE-7028-4AD2-B68B-0B1408CB2D0A}" type="presOf" srcId="{A0589E40-0998-4DBB-8E46-86ECADEEDE18}" destId="{90D6A9CE-2919-4054-B792-D5A3421501F8}" srcOrd="0" destOrd="0" presId="urn:microsoft.com/office/officeart/2005/8/layout/radial4"/>
    <dgm:cxn modelId="{24ACC368-D3E9-4D30-9508-D343255722D3}" srcId="{0D09D38A-AE55-43AB-8E28-317A4A3B239E}" destId="{28AC0DDD-2B9B-4D5E-BC42-1FF09C378318}" srcOrd="7" destOrd="0" parTransId="{34E95D9F-6092-4ED5-9D57-6033EFBFCD4F}" sibTransId="{E1240207-5EFA-4E99-A28C-84374FEC8759}"/>
    <dgm:cxn modelId="{EE441CD6-C2E7-4D7F-9AB4-E1E6D35C487A}" type="presOf" srcId="{7C901A30-DFF7-4781-98FB-E04E60EC476D}" destId="{6D3A2DE1-BBFD-4930-B340-95827465D957}" srcOrd="0" destOrd="0" presId="urn:microsoft.com/office/officeart/2005/8/layout/radial4"/>
    <dgm:cxn modelId="{3D383C39-7E0D-40F5-AE03-4A72A27299B5}" type="presOf" srcId="{4295C1D4-D3C8-4F74-9E77-50DA5ECEEE32}" destId="{486DAB26-988B-42A9-8071-742788685942}" srcOrd="0" destOrd="0" presId="urn:microsoft.com/office/officeart/2005/8/layout/radial4"/>
    <dgm:cxn modelId="{F7A63FF2-8B7E-44CC-8A4C-9F7EAB1E948F}" srcId="{0D09D38A-AE55-43AB-8E28-317A4A3B239E}" destId="{69D100E5-782B-4BB1-AA57-828B965C8097}" srcOrd="5" destOrd="0" parTransId="{CEC41E7E-0E3D-49E8-B1FB-AECD870F32B8}" sibTransId="{DE3D59A0-9430-44AB-8888-DFB09F317D0A}"/>
    <dgm:cxn modelId="{55769F7A-394A-42D7-8303-9AC61490B7BB}" type="presOf" srcId="{12CC4FED-DEB5-41B4-BF00-2DCB4E7E53A7}" destId="{59DE6AAC-5343-4D24-98DF-8F9A67AE7FA1}" srcOrd="0" destOrd="0" presId="urn:microsoft.com/office/officeart/2005/8/layout/radial4"/>
    <dgm:cxn modelId="{580F2C14-062C-47F1-876A-C12EBE48FBFE}" srcId="{0D09D38A-AE55-43AB-8E28-317A4A3B239E}" destId="{12CC4FED-DEB5-41B4-BF00-2DCB4E7E53A7}" srcOrd="0" destOrd="0" parTransId="{C62B606A-B861-42DB-8C16-88043237D391}" sibTransId="{45D7F91E-2C0D-45F5-848B-F72C9C83272F}"/>
    <dgm:cxn modelId="{CDAD8171-A089-42ED-BAAB-0120CB8FAB7D}" type="presOf" srcId="{99656481-B4F9-43CE-ADDD-DB8D1C780878}" destId="{D32308B9-FBE0-4FA1-AE66-76FC8C89B085}" srcOrd="0" destOrd="0" presId="urn:microsoft.com/office/officeart/2005/8/layout/radial4"/>
    <dgm:cxn modelId="{3555BE28-3C8A-4164-9A77-A516B43A1B5A}" type="presOf" srcId="{0891AF6D-E9D0-4FB6-8B3D-530BECE27177}" destId="{7411731E-0242-47E8-9D99-40F6D117E0AB}" srcOrd="0" destOrd="0" presId="urn:microsoft.com/office/officeart/2005/8/layout/radial4"/>
    <dgm:cxn modelId="{A09C0865-E1F9-4184-8017-AA68F4BC594A}" type="presOf" srcId="{69D100E5-782B-4BB1-AA57-828B965C8097}" destId="{A73F64C8-DD11-45BB-8004-ACB5A4C838F8}" srcOrd="0" destOrd="0" presId="urn:microsoft.com/office/officeart/2005/8/layout/radial4"/>
    <dgm:cxn modelId="{038D52B2-5D32-42D1-8D2D-F1B18F932E87}" type="presOf" srcId="{5A38D2BD-4759-4303-94AF-2329A32E7968}" destId="{0A6E5835-9091-4221-81D0-696940EF4BE1}" srcOrd="0" destOrd="0" presId="urn:microsoft.com/office/officeart/2005/8/layout/radial4"/>
    <dgm:cxn modelId="{6692A43B-D01E-4833-A5D0-D28EF3FEA2F3}" type="presOf" srcId="{28AC0DDD-2B9B-4D5E-BC42-1FF09C378318}" destId="{A2C71C42-9C37-45DB-9506-01FDE9510978}" srcOrd="0" destOrd="0" presId="urn:microsoft.com/office/officeart/2005/8/layout/radial4"/>
    <dgm:cxn modelId="{FC40D434-1B67-43A5-839E-E5CE3AD09EBB}" type="presOf" srcId="{AB324F55-CC52-4E36-949D-09DAAC3F6900}" destId="{3D3232D3-1053-4D8F-915D-36FD2D8C1A67}" srcOrd="0" destOrd="0" presId="urn:microsoft.com/office/officeart/2005/8/layout/radial4"/>
    <dgm:cxn modelId="{B0AB2EC9-8549-487C-80F8-0751C504F30C}" srcId="{0D09D38A-AE55-43AB-8E28-317A4A3B239E}" destId="{A0589E40-0998-4DBB-8E46-86ECADEEDE18}" srcOrd="3" destOrd="0" parTransId="{4295C1D4-D3C8-4F74-9E77-50DA5ECEEE32}" sibTransId="{3CCDB952-20C5-4122-9035-083C703FBBC5}"/>
    <dgm:cxn modelId="{9C73AB84-4DF3-46E3-8DE8-563C17304161}" type="presOf" srcId="{661AA9DF-8FB4-4389-AB5A-59391B9A1577}" destId="{D79FE3FA-A535-4B5C-B0AF-F17F7BEE4FF7}" srcOrd="0" destOrd="0" presId="urn:microsoft.com/office/officeart/2005/8/layout/radial4"/>
    <dgm:cxn modelId="{9F5B4703-F4E4-4B7F-B2EF-5649123A634B}" type="presOf" srcId="{EFF003AA-1FB5-426E-AFD8-BB1557383181}" destId="{73F9B56D-7D9F-42CA-93B2-58C602468031}" srcOrd="0" destOrd="0" presId="urn:microsoft.com/office/officeart/2005/8/layout/radial4"/>
    <dgm:cxn modelId="{4B732C8F-B45B-442C-B039-89E371F239B9}" srcId="{0D09D38A-AE55-43AB-8E28-317A4A3B239E}" destId="{8FDCC85A-EFAA-4306-A923-755F69AE59D8}" srcOrd="1" destOrd="0" parTransId="{99656481-B4F9-43CE-ADDD-DB8D1C780878}" sibTransId="{8E50ED9F-CF62-4E70-A312-AB85EC754142}"/>
    <dgm:cxn modelId="{AC7A4941-5181-4910-B3E5-4DB4F166C758}" srcId="{5A38D2BD-4759-4303-94AF-2329A32E7968}" destId="{0D09D38A-AE55-43AB-8E28-317A4A3B239E}" srcOrd="0" destOrd="0" parTransId="{EE943950-7C90-42B3-8E88-C1D591646C49}" sibTransId="{9C941E35-52F3-459A-AC11-8191C99E875C}"/>
    <dgm:cxn modelId="{42430430-64EA-4C2E-9349-06D294E23775}" srcId="{0D09D38A-AE55-43AB-8E28-317A4A3B239E}" destId="{7C901A30-DFF7-4781-98FB-E04E60EC476D}" srcOrd="8" destOrd="0" parTransId="{1F089E5C-ACD7-473E-811D-C7CCDE9C0943}" sibTransId="{94B99227-8299-4C83-839A-9DE2FDB1332D}"/>
    <dgm:cxn modelId="{1DB3D14B-B60B-4EA8-804C-DD057A76C880}" srcId="{0D09D38A-AE55-43AB-8E28-317A4A3B239E}" destId="{C606A703-6769-4F12-B821-78F243834A4C}" srcOrd="2" destOrd="0" parTransId="{189ABBC8-7471-47D9-B6FB-A246EE6B4C54}" sibTransId="{83242449-D077-478A-BBDA-8070C1FBBB5A}"/>
    <dgm:cxn modelId="{87D38054-6C86-4849-94A4-95F9A69CAEA0}" type="presOf" srcId="{C62B606A-B861-42DB-8C16-88043237D391}" destId="{2BB025FC-588C-46DF-B380-77BE28103502}" srcOrd="0" destOrd="0" presId="urn:microsoft.com/office/officeart/2005/8/layout/radial4"/>
    <dgm:cxn modelId="{C651E093-CE15-4388-96ED-21592FD23315}" type="presOf" srcId="{0D09D38A-AE55-43AB-8E28-317A4A3B239E}" destId="{3047383F-5106-466E-98E4-9715F4A1C19E}" srcOrd="0" destOrd="0" presId="urn:microsoft.com/office/officeart/2005/8/layout/radial4"/>
    <dgm:cxn modelId="{76713B48-AE9B-4034-9F24-D225AA9FE169}" type="presOf" srcId="{8FDCC85A-EFAA-4306-A923-755F69AE59D8}" destId="{3834278D-4EE2-4CBB-B0E3-757CAF1BA722}" srcOrd="0" destOrd="0" presId="urn:microsoft.com/office/officeart/2005/8/layout/radial4"/>
    <dgm:cxn modelId="{133C32C8-7A25-49C3-AF61-FD8EE1B93A8F}" type="presParOf" srcId="{0A6E5835-9091-4221-81D0-696940EF4BE1}" destId="{3047383F-5106-466E-98E4-9715F4A1C19E}" srcOrd="0" destOrd="0" presId="urn:microsoft.com/office/officeart/2005/8/layout/radial4"/>
    <dgm:cxn modelId="{A8186503-ABCC-4F78-B2FE-A127549CBB29}" type="presParOf" srcId="{0A6E5835-9091-4221-81D0-696940EF4BE1}" destId="{2BB025FC-588C-46DF-B380-77BE28103502}" srcOrd="1" destOrd="0" presId="urn:microsoft.com/office/officeart/2005/8/layout/radial4"/>
    <dgm:cxn modelId="{867FDC54-CEA9-4D57-8843-67937EFA60A8}" type="presParOf" srcId="{0A6E5835-9091-4221-81D0-696940EF4BE1}" destId="{59DE6AAC-5343-4D24-98DF-8F9A67AE7FA1}" srcOrd="2" destOrd="0" presId="urn:microsoft.com/office/officeart/2005/8/layout/radial4"/>
    <dgm:cxn modelId="{E3D5E31F-AC7B-458D-B926-DDC3DEC18973}" type="presParOf" srcId="{0A6E5835-9091-4221-81D0-696940EF4BE1}" destId="{D32308B9-FBE0-4FA1-AE66-76FC8C89B085}" srcOrd="3" destOrd="0" presId="urn:microsoft.com/office/officeart/2005/8/layout/radial4"/>
    <dgm:cxn modelId="{A4F076F3-47B0-4292-A09B-A834D283E0ED}" type="presParOf" srcId="{0A6E5835-9091-4221-81D0-696940EF4BE1}" destId="{3834278D-4EE2-4CBB-B0E3-757CAF1BA722}" srcOrd="4" destOrd="0" presId="urn:microsoft.com/office/officeart/2005/8/layout/radial4"/>
    <dgm:cxn modelId="{1DA287CB-A74C-4C55-94EA-D8D36DA80533}" type="presParOf" srcId="{0A6E5835-9091-4221-81D0-696940EF4BE1}" destId="{7116E041-EA87-430E-80D7-B7539DB2596B}" srcOrd="5" destOrd="0" presId="urn:microsoft.com/office/officeart/2005/8/layout/radial4"/>
    <dgm:cxn modelId="{AF86B510-B32A-4968-91FA-63AD85FE20EC}" type="presParOf" srcId="{0A6E5835-9091-4221-81D0-696940EF4BE1}" destId="{F7184571-0B88-40FF-9B53-1B8C0722086B}" srcOrd="6" destOrd="0" presId="urn:microsoft.com/office/officeart/2005/8/layout/radial4"/>
    <dgm:cxn modelId="{DCBDA819-E1D2-405E-A43D-851C5E81C923}" type="presParOf" srcId="{0A6E5835-9091-4221-81D0-696940EF4BE1}" destId="{486DAB26-988B-42A9-8071-742788685942}" srcOrd="7" destOrd="0" presId="urn:microsoft.com/office/officeart/2005/8/layout/radial4"/>
    <dgm:cxn modelId="{D223C356-6E95-4718-AD04-0EAE73924814}" type="presParOf" srcId="{0A6E5835-9091-4221-81D0-696940EF4BE1}" destId="{90D6A9CE-2919-4054-B792-D5A3421501F8}" srcOrd="8" destOrd="0" presId="urn:microsoft.com/office/officeart/2005/8/layout/radial4"/>
    <dgm:cxn modelId="{49171176-3587-4B62-962F-26E8518D7FCC}" type="presParOf" srcId="{0A6E5835-9091-4221-81D0-696940EF4BE1}" destId="{73F9B56D-7D9F-42CA-93B2-58C602468031}" srcOrd="9" destOrd="0" presId="urn:microsoft.com/office/officeart/2005/8/layout/radial4"/>
    <dgm:cxn modelId="{9FEC2D0D-5885-4798-BA79-0D1303C0E617}" type="presParOf" srcId="{0A6E5835-9091-4221-81D0-696940EF4BE1}" destId="{D79FE3FA-A535-4B5C-B0AF-F17F7BEE4FF7}" srcOrd="10" destOrd="0" presId="urn:microsoft.com/office/officeart/2005/8/layout/radial4"/>
    <dgm:cxn modelId="{36548C43-F06E-4ADF-B7B5-DD12429988B1}" type="presParOf" srcId="{0A6E5835-9091-4221-81D0-696940EF4BE1}" destId="{B4263FA2-229A-4F3F-BA30-039DB77DDF58}" srcOrd="11" destOrd="0" presId="urn:microsoft.com/office/officeart/2005/8/layout/radial4"/>
    <dgm:cxn modelId="{959B61A8-033D-4E82-8F7F-D4139ECB8945}" type="presParOf" srcId="{0A6E5835-9091-4221-81D0-696940EF4BE1}" destId="{A73F64C8-DD11-45BB-8004-ACB5A4C838F8}" srcOrd="12" destOrd="0" presId="urn:microsoft.com/office/officeart/2005/8/layout/radial4"/>
    <dgm:cxn modelId="{7D701CA7-D33D-4184-9C0F-760959A36301}" type="presParOf" srcId="{0A6E5835-9091-4221-81D0-696940EF4BE1}" destId="{3D3232D3-1053-4D8F-915D-36FD2D8C1A67}" srcOrd="13" destOrd="0" presId="urn:microsoft.com/office/officeart/2005/8/layout/radial4"/>
    <dgm:cxn modelId="{A3464213-E770-491A-B94C-9B0D7D5D023D}" type="presParOf" srcId="{0A6E5835-9091-4221-81D0-696940EF4BE1}" destId="{7411731E-0242-47E8-9D99-40F6D117E0AB}" srcOrd="14" destOrd="0" presId="urn:microsoft.com/office/officeart/2005/8/layout/radial4"/>
    <dgm:cxn modelId="{8C3F90CC-01A5-4D61-A82B-3BF25B4352CD}" type="presParOf" srcId="{0A6E5835-9091-4221-81D0-696940EF4BE1}" destId="{EAF0DABE-90D4-45D7-84C6-CBCAEFD3EDCA}" srcOrd="15" destOrd="0" presId="urn:microsoft.com/office/officeart/2005/8/layout/radial4"/>
    <dgm:cxn modelId="{13B39B98-DED3-4316-B063-4B000D1E6B03}" type="presParOf" srcId="{0A6E5835-9091-4221-81D0-696940EF4BE1}" destId="{A2C71C42-9C37-45DB-9506-01FDE9510978}" srcOrd="16" destOrd="0" presId="urn:microsoft.com/office/officeart/2005/8/layout/radial4"/>
    <dgm:cxn modelId="{03F23DFF-F9E6-4FD6-93D7-D5CC7B17BE1E}" type="presParOf" srcId="{0A6E5835-9091-4221-81D0-696940EF4BE1}" destId="{62F0EE96-24D8-4150-B3A5-E7DB3056473A}" srcOrd="17" destOrd="0" presId="urn:microsoft.com/office/officeart/2005/8/layout/radial4"/>
    <dgm:cxn modelId="{BBE40BE5-A95C-4A26-83B9-A0C9B27A2A20}" type="presParOf" srcId="{0A6E5835-9091-4221-81D0-696940EF4BE1}" destId="{6D3A2DE1-BBFD-4930-B340-95827465D957}" srcOrd="1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383F-5106-466E-98E4-9715F4A1C19E}">
      <dsp:nvSpPr>
        <dsp:cNvPr id="0" name=""/>
        <dsp:cNvSpPr/>
      </dsp:nvSpPr>
      <dsp:spPr>
        <a:xfrm>
          <a:off x="2448305" y="2160265"/>
          <a:ext cx="2702884" cy="2060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10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77000"/>
                <a:satMod val="100000"/>
              </a:schemeClr>
            </a:gs>
            <a:gs pos="81000">
              <a:schemeClr val="accent1">
                <a:hueOff val="0"/>
                <a:satOff val="0"/>
                <a:lumOff val="0"/>
                <a:alphaOff val="0"/>
                <a:tint val="79000"/>
                <a:satMod val="100000"/>
              </a:schemeClr>
            </a:gs>
            <a:gs pos="86000">
              <a:schemeClr val="accent1">
                <a:hueOff val="0"/>
                <a:satOff val="0"/>
                <a:lumOff val="0"/>
                <a:alphaOff val="0"/>
                <a:tint val="73000"/>
                <a:sat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5000"/>
                <a:sat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</a:t>
          </a: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33" y="2461972"/>
        <a:ext cx="1911228" cy="1456767"/>
      </dsp:txXfrm>
    </dsp:sp>
    <dsp:sp modelId="{2BB025FC-588C-46DF-B380-77BE28103502}">
      <dsp:nvSpPr>
        <dsp:cNvPr id="0" name=""/>
        <dsp:cNvSpPr/>
      </dsp:nvSpPr>
      <dsp:spPr>
        <a:xfrm rot="9004342">
          <a:off x="1684854" y="4112010"/>
          <a:ext cx="1427641" cy="519377"/>
        </a:xfrm>
        <a:prstGeom prst="leftArrow">
          <a:avLst>
            <a:gd name="adj1" fmla="val 60000"/>
            <a:gd name="adj2" fmla="val 50000"/>
          </a:avLst>
        </a:prstGeom>
        <a:solidFill>
          <a:srgbClr val="E5F2F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DE6AAC-5343-4D24-98DF-8F9A67AE7FA1}">
      <dsp:nvSpPr>
        <dsp:cNvPr id="0" name=""/>
        <dsp:cNvSpPr/>
      </dsp:nvSpPr>
      <dsp:spPr>
        <a:xfrm>
          <a:off x="504056" y="3650540"/>
          <a:ext cx="1815957" cy="1828687"/>
        </a:xfrm>
        <a:prstGeom prst="roundRect">
          <a:avLst>
            <a:gd name="adj" fmla="val 10000"/>
          </a:avLst>
        </a:prstGeom>
        <a:solidFill>
          <a:srgbClr val="E5F2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kern="1200" dirty="0"/>
        </a:p>
      </dsp:txBody>
      <dsp:txXfrm>
        <a:off x="557244" y="3703728"/>
        <a:ext cx="1709581" cy="1722311"/>
      </dsp:txXfrm>
    </dsp:sp>
    <dsp:sp modelId="{D32308B9-FBE0-4FA1-AE66-76FC8C89B085}">
      <dsp:nvSpPr>
        <dsp:cNvPr id="0" name=""/>
        <dsp:cNvSpPr/>
      </dsp:nvSpPr>
      <dsp:spPr>
        <a:xfrm rot="10702671">
          <a:off x="1085722" y="2827569"/>
          <a:ext cx="1366471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CCFFF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34278D-4EE2-4CBB-B0E3-757CAF1BA722}">
      <dsp:nvSpPr>
        <dsp:cNvPr id="0" name=""/>
        <dsp:cNvSpPr/>
      </dsp:nvSpPr>
      <dsp:spPr>
        <a:xfrm>
          <a:off x="144009" y="2448267"/>
          <a:ext cx="1738682" cy="1056324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kern="1200" dirty="0"/>
        </a:p>
      </dsp:txBody>
      <dsp:txXfrm>
        <a:off x="174948" y="2479206"/>
        <a:ext cx="1676804" cy="994446"/>
      </dsp:txXfrm>
    </dsp:sp>
    <dsp:sp modelId="{7116E041-EA87-430E-80D7-B7539DB2596B}">
      <dsp:nvSpPr>
        <dsp:cNvPr id="0" name=""/>
        <dsp:cNvSpPr/>
      </dsp:nvSpPr>
      <dsp:spPr>
        <a:xfrm rot="12985203">
          <a:off x="1099111" y="1744880"/>
          <a:ext cx="1805074" cy="508332"/>
        </a:xfrm>
        <a:prstGeom prst="leftArrow">
          <a:avLst>
            <a:gd name="adj1" fmla="val 60000"/>
            <a:gd name="adj2" fmla="val 50000"/>
          </a:avLst>
        </a:prstGeom>
        <a:solidFill>
          <a:srgbClr val="E5FFE5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184571-0B88-40FF-9B53-1B8C0722086B}">
      <dsp:nvSpPr>
        <dsp:cNvPr id="0" name=""/>
        <dsp:cNvSpPr/>
      </dsp:nvSpPr>
      <dsp:spPr>
        <a:xfrm>
          <a:off x="504058" y="482186"/>
          <a:ext cx="1575188" cy="1715376"/>
        </a:xfrm>
        <a:prstGeom prst="roundRect">
          <a:avLst>
            <a:gd name="adj" fmla="val 10000"/>
          </a:avLst>
        </a:prstGeom>
        <a:solidFill>
          <a:srgbClr val="E5FFE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2023 год и  плановый период 2024-2025 годов</a:t>
          </a:r>
          <a:endParaRPr lang="ru-RU" sz="1200" b="1" kern="1200" dirty="0"/>
        </a:p>
      </dsp:txBody>
      <dsp:txXfrm>
        <a:off x="550194" y="528322"/>
        <a:ext cx="1482916" cy="1623104"/>
      </dsp:txXfrm>
    </dsp:sp>
    <dsp:sp modelId="{486DAB26-988B-42A9-8071-742788685942}">
      <dsp:nvSpPr>
        <dsp:cNvPr id="0" name=""/>
        <dsp:cNvSpPr/>
      </dsp:nvSpPr>
      <dsp:spPr>
        <a:xfrm rot="14937293">
          <a:off x="2453851" y="1463686"/>
          <a:ext cx="1261403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7FFE5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D6A9CE-2919-4054-B792-D5A3421501F8}">
      <dsp:nvSpPr>
        <dsp:cNvPr id="0" name=""/>
        <dsp:cNvSpPr/>
      </dsp:nvSpPr>
      <dsp:spPr>
        <a:xfrm>
          <a:off x="2268243" y="266153"/>
          <a:ext cx="1343679" cy="1379923"/>
        </a:xfrm>
        <a:prstGeom prst="roundRect">
          <a:avLst>
            <a:gd name="adj" fmla="val 10000"/>
          </a:avLst>
        </a:prstGeom>
        <a:solidFill>
          <a:srgbClr val="F7FFE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устройстве, бюджетном процессе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endParaRPr lang="ru-RU" sz="1200" b="1" kern="1200" dirty="0"/>
        </a:p>
      </dsp:txBody>
      <dsp:txXfrm>
        <a:off x="2307598" y="305508"/>
        <a:ext cx="1264969" cy="1301213"/>
      </dsp:txXfrm>
    </dsp:sp>
    <dsp:sp modelId="{73F9B56D-7D9F-42CA-93B2-58C602468031}">
      <dsp:nvSpPr>
        <dsp:cNvPr id="0" name=""/>
        <dsp:cNvSpPr/>
      </dsp:nvSpPr>
      <dsp:spPr>
        <a:xfrm rot="17344140">
          <a:off x="3951446" y="1459637"/>
          <a:ext cx="1251289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FFFA7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FE3FA-A535-4B5C-B0AF-F17F7BEE4FF7}">
      <dsp:nvSpPr>
        <dsp:cNvPr id="0" name=""/>
        <dsp:cNvSpPr/>
      </dsp:nvSpPr>
      <dsp:spPr>
        <a:xfrm>
          <a:off x="3924432" y="266158"/>
          <a:ext cx="1304475" cy="1353292"/>
        </a:xfrm>
        <a:prstGeom prst="roundRect">
          <a:avLst>
            <a:gd name="adj" fmla="val 10000"/>
          </a:avLst>
        </a:prstGeom>
        <a:solidFill>
          <a:srgbClr val="FFFFA7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утвержден решением</a:t>
          </a:r>
          <a:endParaRPr lang="ru-RU" sz="1200" b="1" kern="1200" dirty="0"/>
        </a:p>
      </dsp:txBody>
      <dsp:txXfrm>
        <a:off x="3962639" y="304365"/>
        <a:ext cx="1228061" cy="1276878"/>
      </dsp:txXfrm>
    </dsp:sp>
    <dsp:sp modelId="{B4263FA2-229A-4F3F-BA30-039DB77DDF58}">
      <dsp:nvSpPr>
        <dsp:cNvPr id="0" name=""/>
        <dsp:cNvSpPr/>
      </dsp:nvSpPr>
      <dsp:spPr>
        <a:xfrm rot="19371459">
          <a:off x="4718536" y="1760886"/>
          <a:ext cx="1961504" cy="546421"/>
        </a:xfrm>
        <a:prstGeom prst="leftArrow">
          <a:avLst>
            <a:gd name="adj1" fmla="val 60000"/>
            <a:gd name="adj2" fmla="val 50000"/>
          </a:avLst>
        </a:prstGeom>
        <a:solidFill>
          <a:srgbClr val="FEEDCE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3F64C8-DD11-45BB-8004-ACB5A4C838F8}">
      <dsp:nvSpPr>
        <dsp:cNvPr id="0" name=""/>
        <dsp:cNvSpPr/>
      </dsp:nvSpPr>
      <dsp:spPr>
        <a:xfrm>
          <a:off x="5373063" y="482188"/>
          <a:ext cx="2079755" cy="1457571"/>
        </a:xfrm>
        <a:prstGeom prst="roundRect">
          <a:avLst>
            <a:gd name="adj" fmla="val 10000"/>
          </a:avLst>
        </a:prstGeom>
        <a:solidFill>
          <a:srgbClr val="FEEDC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kern="1200" dirty="0"/>
        </a:p>
      </dsp:txBody>
      <dsp:txXfrm>
        <a:off x="5415754" y="524879"/>
        <a:ext cx="1994373" cy="1372189"/>
      </dsp:txXfrm>
    </dsp:sp>
    <dsp:sp modelId="{3D3232D3-1053-4D8F-915D-36FD2D8C1A67}">
      <dsp:nvSpPr>
        <dsp:cNvPr id="0" name=""/>
        <dsp:cNvSpPr/>
      </dsp:nvSpPr>
      <dsp:spPr>
        <a:xfrm rot="21405996">
          <a:off x="5115500" y="3140726"/>
          <a:ext cx="1577695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FD9D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11731E-0242-47E8-9D99-40F6D117E0AB}">
      <dsp:nvSpPr>
        <dsp:cNvPr id="0" name=""/>
        <dsp:cNvSpPr/>
      </dsp:nvSpPr>
      <dsp:spPr>
        <a:xfrm>
          <a:off x="5940657" y="2066356"/>
          <a:ext cx="1747392" cy="1907388"/>
        </a:xfrm>
        <a:prstGeom prst="roundRect">
          <a:avLst>
            <a:gd name="adj" fmla="val 10000"/>
          </a:avLst>
        </a:prstGeom>
        <a:solidFill>
          <a:srgbClr val="FFD9D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Закон Архангельской области от 23.09.2022 N 593-37-ОЗ о наделении вновь образованного муниципального образования статусом Устьянского муниципального округа Архангельской области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1836" y="2117535"/>
        <a:ext cx="1645034" cy="1805030"/>
      </dsp:txXfrm>
    </dsp:sp>
    <dsp:sp modelId="{EAF0DABE-90D4-45D7-84C6-CBCAEFD3EDCA}">
      <dsp:nvSpPr>
        <dsp:cNvPr id="0" name=""/>
        <dsp:cNvSpPr/>
      </dsp:nvSpPr>
      <dsp:spPr>
        <a:xfrm rot="2098555">
          <a:off x="4261874" y="4350385"/>
          <a:ext cx="1566435" cy="415229"/>
        </a:xfrm>
        <a:prstGeom prst="leftArrow">
          <a:avLst>
            <a:gd name="adj1" fmla="val 60000"/>
            <a:gd name="adj2" fmla="val 50000"/>
          </a:avLst>
        </a:prstGeom>
        <a:solidFill>
          <a:srgbClr val="F1D9FF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C71C42-9C37-45DB-9506-01FDE9510978}">
      <dsp:nvSpPr>
        <dsp:cNvPr id="0" name=""/>
        <dsp:cNvSpPr/>
      </dsp:nvSpPr>
      <dsp:spPr>
        <a:xfrm>
          <a:off x="5112556" y="4104454"/>
          <a:ext cx="2082131" cy="1465257"/>
        </a:xfrm>
        <a:prstGeom prst="roundRect">
          <a:avLst>
            <a:gd name="adj" fmla="val 10000"/>
          </a:avLst>
        </a:prstGeom>
        <a:solidFill>
          <a:srgbClr val="F1D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r>
            <a:rPr lang="ru-RU" sz="1200" b="0" kern="1200" dirty="0" smtClean="0">
              <a:latin typeface="Times New Roman" pitchFamily="18" charset="0"/>
              <a:cs typeface="Times New Roman" pitchFamily="18" charset="0"/>
            </a:rPr>
            <a:t>Устьянского муниципального округа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на 2023 год и плановый период 2024 и 2025 годов</a:t>
          </a:r>
          <a:endParaRPr lang="ru-RU" sz="1200" b="1" kern="1200" dirty="0"/>
        </a:p>
      </dsp:txBody>
      <dsp:txXfrm>
        <a:off x="5155472" y="4147370"/>
        <a:ext cx="1996299" cy="1379425"/>
      </dsp:txXfrm>
    </dsp:sp>
    <dsp:sp modelId="{62F0EE96-24D8-4150-B3A5-E7DB3056473A}">
      <dsp:nvSpPr>
        <dsp:cNvPr id="0" name=""/>
        <dsp:cNvSpPr/>
      </dsp:nvSpPr>
      <dsp:spPr>
        <a:xfrm rot="5298808">
          <a:off x="3281461" y="4368835"/>
          <a:ext cx="788088" cy="41522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3A2DE1-BBFD-4930-B340-95827465D957}">
      <dsp:nvSpPr>
        <dsp:cNvPr id="0" name=""/>
        <dsp:cNvSpPr/>
      </dsp:nvSpPr>
      <dsp:spPr>
        <a:xfrm>
          <a:off x="2592284" y="4896558"/>
          <a:ext cx="2148493" cy="81589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Решения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Собрания депутатов Устьянского  муниципального округа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181" y="4920455"/>
        <a:ext cx="2100699" cy="76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DEED6F7-86DA-4EB3-8A94-71951099EFB3}" type="datetimeFigureOut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E06DB5F-20FD-44BF-9369-C6CDAA7B7D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740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57E77-2657-4D30-B362-CEE061F9A422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44B4CD-4C35-4FCE-9956-44409E168D4F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B64ECF-F370-4B05-BD02-6333C94CF9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16C2D6-00D5-46CD-99DA-CA9EDBEBAA79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A19681-38ED-4ACF-A20C-EB193B142E1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7C3B1E-30C1-412E-98CB-DF23FC9561E9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7E5B97-87DC-4B19-B12B-E0558AFB8F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C68CB4-E130-44CF-A055-E9E562E7F387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A79449-8208-464F-817D-2E9CE5EB5B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68694C-3680-4309-AE1C-8886148EDA54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0F294B-FD96-44F5-B1CF-67A59B64FF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D67641-8A59-42C1-87CC-A49C9DAD9878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44ABDC-0B82-4631-9E70-E049054871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91E4A5-C5F5-477E-9E62-7B4CD7C8746F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9E9879-EC5F-4802-8C17-1DA3FD32CF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D849D0-F906-4EA6-8900-7A72C830C9AB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FFCB2B-835C-4FE4-9810-312D7F77E9B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593110FF-F97B-4025-8333-75045F2584D5}" type="datetimeFigureOut">
              <a:rPr lang="ru-RU" smtClean="0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3770F35-D387-41B8-8AA4-738F9A36DC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9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559B6F4D1EBA026410C99209B47EA04670883CF7E476C3BDA88D237A4E48981C78F9374367601C224D42ED0468C1541B94F07FAFx3m2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1" descr="i?id=e2941201a0e5c9af4a771539a47a5520&amp;n=33&amp;h=215&amp;w=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08585"/>
            <a:ext cx="1368152" cy="167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916832"/>
            <a:ext cx="7600564" cy="266429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 ДЛЯ ГРАЖДАН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dirty="0" err="1" smtClean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Устьянского</a:t>
            </a:r>
            <a:r>
              <a:rPr lang="ru-RU" sz="3600" dirty="0" smtClean="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муниципального округа на 2023 год и на плановый период 2024 и 2025 годов</a:t>
            </a:r>
            <a:endParaRPr lang="en-US" sz="360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219" name="Подзаголовок 2"/>
          <p:cNvSpPr txBox="1">
            <a:spLocks/>
          </p:cNvSpPr>
          <p:nvPr/>
        </p:nvSpPr>
        <p:spPr bwMode="auto">
          <a:xfrm>
            <a:off x="1475656" y="4653136"/>
            <a:ext cx="72728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65000"/>
            </a:pPr>
            <a:endParaRPr lang="ru-RU" altLang="ru-RU" sz="20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  <a:buSzPct val="65000"/>
            </a:pPr>
            <a:r>
              <a:rPr lang="ru-RU" alt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  <a:r>
              <a:rPr lang="ru-RU" alt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alt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</a:t>
            </a:r>
            <a:r>
              <a:rPr lang="ru-RU" alt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 депутатов </a:t>
            </a:r>
            <a:r>
              <a:rPr lang="ru-RU" alt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«Устьянского муниципального округа» </a:t>
            </a:r>
            <a:r>
              <a:rPr lang="ru-RU" alt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от 21 декабря 2022 </a:t>
            </a:r>
            <a:r>
              <a:rPr lang="ru-RU" alt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«О бюджете </a:t>
            </a:r>
            <a:r>
              <a:rPr lang="ru-RU" alt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Устьянского муниципального округа на 2023 </a:t>
            </a:r>
            <a:r>
              <a:rPr lang="ru-RU" alt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</a:t>
            </a:r>
            <a:r>
              <a:rPr lang="ru-RU" altLang="ru-RU" sz="20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2024 и 2025 </a:t>
            </a:r>
            <a:r>
              <a:rPr lang="ru-RU" altLang="ru-RU" sz="20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1259632" y="313168"/>
            <a:ext cx="759861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000000"/>
              </a:buClr>
              <a:buSzPct val="65000"/>
            </a:pPr>
            <a:endParaRPr lang="ru-RU" altLang="ru-RU" sz="1600" dirty="0" smtClean="0"/>
          </a:p>
          <a:p>
            <a:pPr algn="ctr">
              <a:buClr>
                <a:srgbClr val="000000"/>
              </a:buClr>
              <a:buSzPct val="65000"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</a:rPr>
              <a:t>Финансовое </a:t>
            </a: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</a:rPr>
              <a:t>управление администрации </a:t>
            </a:r>
            <a:endParaRPr lang="ru-RU" alt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Clr>
                <a:srgbClr val="000000"/>
              </a:buClr>
              <a:buSzPct val="65000"/>
            </a:pP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</a:rPr>
              <a:t>Устьянского муниципального округа</a:t>
            </a:r>
            <a:endParaRPr lang="ru-RU" alt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22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0664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ИЗМЕНИНИЯ НАЛОГОВОГО И БЮДЖЕТНОГО</a:t>
            </a:r>
            <a:br>
              <a:rPr lang="ru-RU" sz="2000" b="1" dirty="0" smtClean="0"/>
            </a:br>
            <a:r>
              <a:rPr lang="ru-RU" sz="2000" b="1" dirty="0" smtClean="0"/>
              <a:t>ЗАКОНОДАТЕЛЬСТВА, УЧТЕННОЕ В РАСЧЕТАХ</a:t>
            </a:r>
            <a:br>
              <a:rPr lang="ru-RU" sz="2000" b="1" dirty="0" smtClean="0"/>
            </a:br>
            <a:r>
              <a:rPr lang="ru-RU" sz="2000" b="1" dirty="0" smtClean="0"/>
              <a:t>ДОХОДОВ БЮДЖЕТА на 2023 год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1340768"/>
            <a:ext cx="3657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Консолидированный бюджет 2022 год: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НДФЛ – 35 %</a:t>
            </a:r>
          </a:p>
          <a:p>
            <a:pPr>
              <a:buNone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Транспортный налог – 50% 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(введен с 1 января 2023г.)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1340768"/>
            <a:ext cx="365760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муниципального округа 2023 год: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НДФЛ – 36,5 % </a:t>
            </a:r>
          </a:p>
          <a:p>
            <a:pPr>
              <a:buNone/>
            </a:pPr>
            <a:r>
              <a:rPr lang="ru-RU" sz="18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+1,5% или 13 074 000,00 руб.</a:t>
            </a:r>
          </a:p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Транспортный налог – 80% 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(введен с 1 января 2023г.)</a:t>
            </a:r>
            <a:endParaRPr lang="ru-RU" sz="18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+  30% или 7 422 936,75 руб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marL="365125" indent="-282575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3717032"/>
          <a:ext cx="7488832" cy="1686986"/>
        </p:xfrm>
        <a:graphic>
          <a:graphicData uri="http://schemas.openxmlformats.org/drawingml/2006/table">
            <a:tbl>
              <a:tblPr/>
              <a:tblGrid>
                <a:gridCol w="6048672"/>
                <a:gridCol w="1440160"/>
              </a:tblGrid>
              <a:tr h="36004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Формирование Дорожного фонда на 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  <a:tr h="547517">
                <a:tc>
                  <a:txBody>
                    <a:bodyPr/>
                    <a:lstStyle/>
                    <a:p>
                      <a:pPr marL="92075" indent="0" algn="just" rtl="0" fontAlgn="t">
                        <a:tabLst>
                          <a:tab pos="6191250" algn="l"/>
                          <a:tab pos="6275388" algn="l"/>
                        </a:tabLst>
                      </a:pP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Акцизы на автомобильный бензин, прямогонный бензин, дизельное топливо, моторные </a:t>
                      </a:r>
                      <a:endParaRPr lang="ru-RU" sz="1100" b="1" i="0" u="none" strike="noStrike" dirty="0" smtClean="0">
                        <a:solidFill>
                          <a:srgbClr val="1F497D"/>
                        </a:solidFill>
                        <a:latin typeface="Calibri"/>
                      </a:endParaRPr>
                    </a:p>
                    <a:p>
                      <a:pPr marL="92075" indent="0" algn="just" rtl="0" fontAlgn="t">
                        <a:tabLst>
                          <a:tab pos="6191250" algn="l"/>
                          <a:tab pos="6275388" algn="l"/>
                        </a:tabLst>
                      </a:pP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Масла для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дизельных и (или) карбюраторных (</a:t>
                      </a: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инжекторных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) </a:t>
                      </a: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двигателей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, производимые </a:t>
                      </a: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marL="92075" indent="0" algn="just" rtl="0" fontAlgn="t">
                        <a:tabLst>
                          <a:tab pos="6191250" algn="l"/>
                          <a:tab pos="6275388" algn="l"/>
                        </a:tabLst>
                      </a:pP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На территории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Российской Федерации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34 823 020,00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34061">
                <a:tc>
                  <a:txBody>
                    <a:bodyPr/>
                    <a:lstStyle/>
                    <a:p>
                      <a:pPr marL="92075" indent="0" algn="l" rtl="0" fontAlgn="t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Транспортный налог с физических лиц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19 794 498,00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545368">
                <a:tc>
                  <a:txBody>
                    <a:bodyPr/>
                    <a:lstStyle/>
                    <a:p>
                      <a:pPr marL="92075" indent="0" algn="just" rtl="0" fontAlgn="t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Межбюджетные трансферты из бюджетов бюджетной системы Российской Федерации на </a:t>
                      </a:r>
                      <a:endParaRPr lang="ru-RU" sz="1100" b="1" i="0" u="none" strike="noStrike" dirty="0" smtClean="0">
                        <a:solidFill>
                          <a:srgbClr val="1F497D"/>
                        </a:solidFill>
                        <a:latin typeface="Calibri"/>
                      </a:endParaRPr>
                    </a:p>
                    <a:p>
                      <a:pPr marL="92075" indent="0" algn="just" rtl="0" fontAlgn="t"/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финансовое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обеспечение дорожной деятельности в отношении автомобильных дорог </a:t>
                      </a:r>
                      <a:endParaRPr lang="ru-RU" sz="1100" b="1" i="0" u="none" strike="noStrike" dirty="0" smtClean="0">
                        <a:solidFill>
                          <a:srgbClr val="1F497D"/>
                        </a:solidFill>
                        <a:latin typeface="Calibri"/>
                      </a:endParaRPr>
                    </a:p>
                    <a:p>
                      <a:pPr marL="92075" indent="0" algn="just" rtl="0" fontAlgn="t"/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местного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31640" y="5517232"/>
          <a:ext cx="7488832" cy="864096"/>
        </p:xfrm>
        <a:graphic>
          <a:graphicData uri="http://schemas.openxmlformats.org/drawingml/2006/table">
            <a:tbl>
              <a:tblPr/>
              <a:tblGrid>
                <a:gridCol w="6048672"/>
                <a:gridCol w="1440160"/>
              </a:tblGrid>
              <a:tr h="30936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Формирование Экологического фонда на 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Сумма,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  <a:tr h="330703">
                <a:tc>
                  <a:txBody>
                    <a:bodyPr/>
                    <a:lstStyle/>
                    <a:p>
                      <a:pPr marL="92075" indent="0" algn="just" rtl="0" fontAlgn="ctr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388 800,00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24026">
                <a:tc>
                  <a:txBody>
                    <a:bodyPr/>
                    <a:lstStyle/>
                    <a:p>
                      <a:pPr marL="92075" indent="0" algn="l" rtl="0" fontAlgn="ctr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Штрафы, санкции, относящиеся к экологическим платежам (по факту поступления)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60648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2023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на плановый период 2024 и 2025 годов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566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38486"/>
              </p:ext>
            </p:extLst>
          </p:nvPr>
        </p:nvGraphicFramePr>
        <p:xfrm>
          <a:off x="1259632" y="1484784"/>
          <a:ext cx="7560841" cy="2963450"/>
        </p:xfrm>
        <a:graphic>
          <a:graphicData uri="http://schemas.openxmlformats.org/drawingml/2006/table">
            <a:tbl>
              <a:tblPr/>
              <a:tblGrid>
                <a:gridCol w="2016225"/>
                <a:gridCol w="1660076"/>
                <a:gridCol w="932212"/>
                <a:gridCol w="1512168"/>
                <a:gridCol w="1440160"/>
              </a:tblGrid>
              <a:tr h="3600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Плановый период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indent="92075"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Доходы, всего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1 837 401 509,87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1 718 104 504,56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1 754 895 041,40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09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</a:t>
                      </a:r>
                    </a:p>
                  </a:txBody>
                  <a:tcPr marL="85725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447 196 424,00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24,3%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477 966 717,00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509 799 834,00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5970">
                <a:tc>
                  <a:txBody>
                    <a:bodyPr/>
                    <a:lstStyle/>
                    <a:p>
                      <a:pPr marL="0" indent="92075"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60162">
                <a:tc>
                  <a:txBody>
                    <a:bodyPr/>
                    <a:lstStyle/>
                    <a:p>
                      <a:pPr marL="0" indent="92075" algn="l" rtl="0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419 542 818,00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22,8%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450 639 017,00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483 059 134,00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7783">
                <a:tc>
                  <a:txBody>
                    <a:bodyPr/>
                    <a:lstStyle/>
                    <a:p>
                      <a:pPr marL="0" indent="92075" algn="l" rtl="0" fontAlgn="b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27 653 606,00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1,5%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27 327 700,00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26 740 700,00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811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5725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1 390 205 085,87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1 240 137 787,56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1 245 095 207,40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331640" y="4365104"/>
          <a:ext cx="475252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340928"/>
              </p:ext>
            </p:extLst>
          </p:nvPr>
        </p:nvGraphicFramePr>
        <p:xfrm>
          <a:off x="2555776" y="1988840"/>
          <a:ext cx="4572000" cy="339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1331640" y="1340768"/>
            <a:ext cx="2448272" cy="576064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          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542 818,00 руб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585396" y="1297910"/>
            <a:ext cx="2160240" cy="576064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доходы: 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653 606,00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403648" y="2132856"/>
            <a:ext cx="1362104" cy="443601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71,1%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03648" y="2708920"/>
            <a:ext cx="1368152" cy="383506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7,8%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403648" y="4149080"/>
            <a:ext cx="1368152" cy="703325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ФЛ 9,0%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403648" y="5013176"/>
            <a:ext cx="1368152" cy="502542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1,1%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876256" y="2780928"/>
            <a:ext cx="1869380" cy="432048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0,1 %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876256" y="3284984"/>
            <a:ext cx="1881275" cy="720080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платных услуг, компенсации затрат 0,1 %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876256" y="4653136"/>
            <a:ext cx="1869380" cy="488303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 от имущества 9,1 %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876256" y="5229200"/>
            <a:ext cx="1869380" cy="648072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 0,4 %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876256" y="1988840"/>
            <a:ext cx="1869380" cy="720080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5,1 %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6876256" y="4077072"/>
            <a:ext cx="1869380" cy="504056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2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активов 0,5 %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403648" y="3212976"/>
            <a:ext cx="1362104" cy="822533"/>
          </a:xfrm>
          <a:prstGeom prst="wedgeRoundRectCallout">
            <a:avLst>
              <a:gd name="adj1" fmla="val -18011"/>
              <a:gd name="adj2" fmla="val 11794"/>
              <a:gd name="adj3" fmla="val 16667"/>
            </a:avLst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4,8%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835770"/>
              </p:ext>
            </p:extLst>
          </p:nvPr>
        </p:nvGraphicFramePr>
        <p:xfrm>
          <a:off x="2915816" y="2348880"/>
          <a:ext cx="38884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1115616" y="332656"/>
            <a:ext cx="785818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налоговых и неналоговых доходов на 2023 год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285728"/>
            <a:ext cx="763284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30844" name="Group 124"/>
          <p:cNvGraphicFramePr>
            <a:graphicFrameLocks noGrp="1"/>
          </p:cNvGraphicFramePr>
          <p:nvPr/>
        </p:nvGraphicFramePr>
        <p:xfrm>
          <a:off x="323528" y="1412776"/>
          <a:ext cx="4032448" cy="2566210"/>
        </p:xfrm>
        <a:graphic>
          <a:graphicData uri="http://schemas.openxmlformats.org/drawingml/2006/table">
            <a:tbl>
              <a:tblPr/>
              <a:tblGrid>
                <a:gridCol w="2160240"/>
                <a:gridCol w="1152128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 вес, 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81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419 542 818,00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НДФЛ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318 134 000,00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75,8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34 823 020,00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8,3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4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21 263 000,00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5,1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4129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40 255 798,00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3691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ГОСПОШЛИНА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5 067 000,00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1,2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ЗАДОЛЖЕННОСТЬ ПО ОТМЕНЕННЫМ НАЛОГАМ, СБОРАМ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50746">
                <a:tc>
                  <a:txBody>
                    <a:bodyPr/>
                    <a:lstStyle/>
                    <a:p>
                      <a:pPr algn="l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30845" name="Group 125"/>
          <p:cNvGraphicFramePr>
            <a:graphicFrameLocks noGrp="1"/>
          </p:cNvGraphicFramePr>
          <p:nvPr/>
        </p:nvGraphicFramePr>
        <p:xfrm>
          <a:off x="4644008" y="1412776"/>
          <a:ext cx="4177034" cy="2402557"/>
        </p:xfrm>
        <a:graphic>
          <a:graphicData uri="http://schemas.openxmlformats.org/drawingml/2006/table">
            <a:tbl>
              <a:tblPr/>
              <a:tblGrid>
                <a:gridCol w="2261587"/>
                <a:gridCol w="1094399"/>
                <a:gridCol w="821048"/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 вес, 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27 653 606,00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22 617 906,00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81,8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5802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388 800,00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КОМПЕНСАЦИИ ЗАТРАТ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350 000,00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1,3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АКТИВОВ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2 296 900,00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8,3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2 000 000,00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7,2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21804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17145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23663" name="Group 111"/>
          <p:cNvGraphicFramePr>
            <a:graphicFrameLocks noGrp="1"/>
          </p:cNvGraphicFramePr>
          <p:nvPr/>
        </p:nvGraphicFramePr>
        <p:xfrm>
          <a:off x="2195736" y="4509120"/>
          <a:ext cx="5286375" cy="2088232"/>
        </p:xfrm>
        <a:graphic>
          <a:graphicData uri="http://schemas.openxmlformats.org/drawingml/2006/table">
            <a:tbl>
              <a:tblPr/>
              <a:tblGrid>
                <a:gridCol w="2714624"/>
                <a:gridCol w="1500188"/>
                <a:gridCol w="1071563"/>
              </a:tblGrid>
              <a:tr h="441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Сумма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 вес,  %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4" marR="9524" marT="9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50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1 390 205 085,87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171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41 122 395,40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171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380 400 647,46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171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884 905 479,19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63,7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171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1923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74 696 722,21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171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40460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9 079 841,61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85725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17145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27584" y="980728"/>
            <a:ext cx="3071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 (руб.)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72125" y="1000125"/>
            <a:ext cx="3143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 (руб.)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3861048"/>
            <a:ext cx="37861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dirty="0" smtClean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поступления (руб.)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279861"/>
            <a:ext cx="7858180" cy="10015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Структура расходов бюджета по отраслям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 и на плановый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период 2024 и 2025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годы </a:t>
            </a: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5605" name="Object 2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name="Диаграмма" r:id="rId3" imgW="6096000" imgH="4067024" progId="MSGraph.Chart.8">
                  <p:embed followColorScheme="full"/>
                </p:oleObj>
              </mc:Choice>
              <mc:Fallback>
                <p:oleObj name="Диаграмма" r:id="rId3" imgW="6096000" imgH="4067024" progId="MSGraph.Chart.8">
                  <p:embed followColorScheme="full"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"/>
          <p:cNvGraphicFramePr>
            <a:graphicFrameLocks noChangeAspect="1"/>
          </p:cNvGraphicFramePr>
          <p:nvPr/>
        </p:nvGraphicFramePr>
        <p:xfrm>
          <a:off x="1520825" y="2970213"/>
          <a:ext cx="399097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Диаграмма" r:id="rId5" imgW="3990934" imgH="2486034" progId="MSGraph.Chart.8">
                  <p:embed followColorScheme="full"/>
                </p:oleObj>
              </mc:Choice>
              <mc:Fallback>
                <p:oleObj name="Диаграмма" r:id="rId5" imgW="3990934" imgH="2486034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970213"/>
                        <a:ext cx="3990975" cy="248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4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Диаграмма" r:id="rId7" imgW="6096000" imgH="4067024" progId="MSGraph.Chart.8">
                  <p:embed followColorScheme="full"/>
                </p:oleObj>
              </mc:Choice>
              <mc:Fallback>
                <p:oleObj name="Диаграмма" r:id="rId7" imgW="6096000" imgH="4067024" progId="MSGraph.Chart.8">
                  <p:embed followColorScheme="full"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5"/>
          <p:cNvGraphicFramePr>
            <a:graphicFrameLocks noChangeAspect="1"/>
          </p:cNvGraphicFramePr>
          <p:nvPr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Диаграмма" r:id="rId8" imgW="6096000" imgH="4067024" progId="MSGraph.Chart.8">
                  <p:embed followColorScheme="full"/>
                </p:oleObj>
              </mc:Choice>
              <mc:Fallback>
                <p:oleObj name="Диаграмма" r:id="rId8" imgW="6096000" imgH="4067024" progId="MSGraph.Chart.8">
                  <p:embed followColorScheme="full"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9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469408"/>
              </p:ext>
            </p:extLst>
          </p:nvPr>
        </p:nvGraphicFramePr>
        <p:xfrm>
          <a:off x="1475655" y="1628801"/>
          <a:ext cx="7272807" cy="4443534"/>
        </p:xfrm>
        <a:graphic>
          <a:graphicData uri="http://schemas.openxmlformats.org/drawingml/2006/table">
            <a:tbl>
              <a:tblPr firstCol="1">
                <a:tableStyleId>{08FB837D-C827-4EFA-A057-4D05807E0F7C}</a:tableStyleId>
              </a:tblPr>
              <a:tblGrid>
                <a:gridCol w="3960441"/>
                <a:gridCol w="1241853"/>
                <a:gridCol w="1110215"/>
                <a:gridCol w="960298"/>
              </a:tblGrid>
              <a:tr h="438434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отрасли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196 156 253,91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/>
                        </a:rPr>
                        <a:t>176 829 121,37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176 345 670,58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2 485 383,80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2 570 332,25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2 664 765,25</a:t>
                      </a:r>
                    </a:p>
                  </a:txBody>
                  <a:tcPr marL="9525" marR="9525" marT="9525" marB="0" anchor="ctr"/>
                </a:tc>
              </a:tr>
              <a:tr h="43005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</a:t>
                      </a:r>
                    </a:p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6 330 580,00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2 680 000,00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79 299 618,00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62 357 688,00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64 212 155,00</a:t>
                      </a:r>
                    </a:p>
                  </a:txBody>
                  <a:tcPr marL="9525" marR="9525" marT="9525" marB="0" anchor="ctr"/>
                </a:tc>
              </a:tr>
              <a:tr h="25926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/>
                        </a:rPr>
                        <a:t>101 280 076,40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/>
                        </a:rPr>
                        <a:t>44 825 092,80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27 846 887,00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3 735 314,00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</a:t>
                      </a:r>
                    </a:p>
                  </a:txBody>
                  <a:tcPr marL="9525" marR="9525" marT="9525" marB="0" anchor="ctr"/>
                </a:tc>
              </a:tr>
              <a:tr h="29571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/>
                        </a:rPr>
                        <a:t>1 180 047 104,01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1 170 218 235,39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1 199 187 250,64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192 457 055,89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/>
                        </a:rPr>
                        <a:t>181 268 535,18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181 792 836,71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114 040 236,93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56 121 420,50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56 768 402,80</a:t>
                      </a:r>
                    </a:p>
                  </a:txBody>
                  <a:tcPr marL="9525" marR="9525" marT="9525" marB="0" anchor="ctr"/>
                </a:tc>
              </a:tr>
              <a:tr h="28237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550 000,00</a:t>
                      </a:r>
                    </a:p>
                  </a:txBody>
                  <a:tcPr marL="9525" marR="9525" marT="9525" marB="0" anchor="ctr"/>
                </a:tc>
              </a:tr>
              <a:tr h="25803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86 000,00</a:t>
                      </a:r>
                    </a:p>
                  </a:txBody>
                  <a:tcPr marL="9525" marR="9525" marT="9525" marB="0" anchor="ctr"/>
                </a:tc>
              </a:tr>
              <a:tr h="216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Условно 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20 573 079,07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42 736 073,42</a:t>
                      </a:r>
                    </a:p>
                  </a:txBody>
                  <a:tcPr marL="9525" marR="9525" marT="9525" marB="0" anchor="ctr"/>
                </a:tc>
              </a:tr>
              <a:tr h="37579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Arial Cyr"/>
                        </a:rPr>
                        <a:t>1 876 467 622,94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1 718 104 504,56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Arial Cyr"/>
                        </a:rPr>
                        <a:t>1 754 895 041,40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8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396972"/>
              </p:ext>
            </p:extLst>
          </p:nvPr>
        </p:nvGraphicFramePr>
        <p:xfrm>
          <a:off x="1475656" y="476672"/>
          <a:ext cx="749935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53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14546" y="1340768"/>
            <a:ext cx="4786346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Arial" charset="0"/>
              </a:rPr>
              <a:t>Бюджет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</a:t>
            </a:r>
            <a:endParaRPr lang="ru-RU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564904"/>
            <a:ext cx="6459060" cy="499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Программные и непрограммные расходы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750" y="4560608"/>
            <a:ext cx="1785938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ru-RU" sz="1000" b="1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en-US" sz="1000" b="1" dirty="0" smtClean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программ)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703352"/>
            <a:ext cx="5594010" cy="428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Муниципальные программы  </a:t>
            </a:r>
            <a:r>
              <a:rPr lang="ru-RU" sz="1200" b="1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</a:t>
            </a:r>
            <a:endParaRPr 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3703352"/>
            <a:ext cx="1944216" cy="2119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Непрограммные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Arial" charset="0"/>
              </a:rPr>
              <a:t>расходы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(на содержание главы и аппарата администрации, представительного органа, контрольно-ревизионной комиссии, эксплуатационного управления, резервный фонд администрации 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6157" y="4549208"/>
            <a:ext cx="1395884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(7 программы)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6375" y="4572008"/>
            <a:ext cx="1301850" cy="122584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(4 программы)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500563" y="2132856"/>
            <a:ext cx="21431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2490459">
            <a:off x="3641222" y="3113020"/>
            <a:ext cx="250157" cy="556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8152914">
            <a:off x="7150943" y="3035291"/>
            <a:ext cx="214313" cy="731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214562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126942" y="4203700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830143" y="4213167"/>
            <a:ext cx="214313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35906" y="285750"/>
            <a:ext cx="6965156" cy="7143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Какова структура расходов бюджета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округа?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772816"/>
            <a:ext cx="1458599" cy="101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Социальной направленности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</a:t>
            </a:r>
            <a:r>
              <a:rPr lang="ru-RU" sz="1000" b="1" dirty="0" smtClean="0">
                <a:solidFill>
                  <a:schemeClr val="tx1"/>
                </a:solidFill>
                <a:latin typeface="Arial" charset="0"/>
              </a:rPr>
              <a:t>12 </a:t>
            </a: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программ)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03648" y="241532"/>
            <a:ext cx="7416824" cy="10200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Как распределены расходы бюджета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</a:t>
            </a:r>
            <a:endParaRPr lang="ru-RU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по муниципальным программам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годах ?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" charset="0"/>
              </a:rPr>
              <a:t>( в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году реализуются 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23  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муниципальных программы на общую сумму 1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</a:rPr>
              <a:t>721 949 713,38 руб</a:t>
            </a:r>
            <a:r>
              <a:rPr lang="ru-RU" sz="1200" dirty="0">
                <a:solidFill>
                  <a:schemeClr val="tx1"/>
                </a:solidFill>
                <a:latin typeface="Arial" charset="0"/>
              </a:rPr>
              <a:t>.)</a:t>
            </a:r>
          </a:p>
        </p:txBody>
      </p:sp>
      <p:sp>
        <p:nvSpPr>
          <p:cNvPr id="27656" name="Rectangle 62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7657" name="Text Box 63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7658" name="Text Box 64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</p:txBody>
      </p:sp>
      <p:graphicFrame>
        <p:nvGraphicFramePr>
          <p:cNvPr id="28762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91715"/>
              </p:ext>
            </p:extLst>
          </p:nvPr>
        </p:nvGraphicFramePr>
        <p:xfrm>
          <a:off x="1692275" y="1412875"/>
          <a:ext cx="7094538" cy="4153101"/>
        </p:xfrm>
        <a:graphic>
          <a:graphicData uri="http://schemas.openxmlformats.org/drawingml/2006/table">
            <a:tbl>
              <a:tblPr/>
              <a:tblGrid>
                <a:gridCol w="3736965"/>
                <a:gridCol w="1214441"/>
                <a:gridCol w="1071566"/>
                <a:gridCol w="1071566"/>
              </a:tblGrid>
              <a:tr h="324372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Устьянского муниципального округа и государственная  поддержка социально-ориентированных некоммерческих организаций"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2 678 654,15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2 678 654,15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1 837 983,55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0899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сельских территорий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1 222 256,00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6984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образования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1 169 319 019,98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1 163 152 848,28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1 191 071 498,93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культуры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229 </a:t>
                      </a:r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902 077,83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214 788 567,00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217 010 215,43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"Социальная поддержка граждан Устьянского муниципального округа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10 985 067,41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29 159 025,79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29 159 025,79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4607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туризма на территории Устьянского муниципального округа"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161 100,00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161 100,00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161 100,00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2230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"Обеспечение жильем молодых семей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9 079 841,61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физкультуры и спорта на территории Устьянского муниципального округа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Молодежь Устьянского муниципального округа"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400 050,00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200 050,00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200 050,00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"Профилактика преступлений, терроризма, экстремизма и иных правонарушений на территории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9529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"Благоустройство территории Устьянского муниципального округа" 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26 744 987,00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19 144 987,00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19 144 987,00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"Профилактика безнадзорности и правонарушений несовершеннолетних на территории Устьянского муниципального округа"</a:t>
                      </a:r>
                    </a:p>
                  </a:txBody>
                  <a:tcPr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330 000,00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1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3090" y="535649"/>
            <a:ext cx="1296301" cy="7637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( 7 программы )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 rot="10856305" flipV="1">
            <a:off x="676275" y="5006975"/>
            <a:ext cx="2301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539750" y="5373688"/>
            <a:ext cx="360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800" dirty="0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519113" y="5445125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</p:txBody>
      </p:sp>
      <p:graphicFrame>
        <p:nvGraphicFramePr>
          <p:cNvPr id="29771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310473"/>
              </p:ext>
            </p:extLst>
          </p:nvPr>
        </p:nvGraphicFramePr>
        <p:xfrm>
          <a:off x="1763713" y="476250"/>
          <a:ext cx="6951662" cy="2855958"/>
        </p:xfrm>
        <a:graphic>
          <a:graphicData uri="http://schemas.openxmlformats.org/drawingml/2006/table">
            <a:tbl>
              <a:tblPr/>
              <a:tblGrid>
                <a:gridCol w="3771883"/>
                <a:gridCol w="1036647"/>
                <a:gridCol w="1071566"/>
                <a:gridCol w="1071566"/>
              </a:tblGrid>
              <a:tr h="395186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708" marB="4570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5330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"Развитие АПК и торговли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1 785 000,00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1 149 715,00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1 149 715,00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17417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транспортной системы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74 817 518,00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59 510 873,00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61 365 340,00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"Социальное строительство и обеспечение качественным, доступным жильем и услугами жилищно-коммунального хозяйства населения Устьянского муниципального округа" 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119 385 </a:t>
                      </a:r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257,40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16 528 205,80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87020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"Комплексное развитие систем коммунальной инфраструктуры на территории Устьянского муниципального округа" 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21 101 900,00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9 151 900,00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8 151 900,00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28726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"Развитие малого и среднего предпринимательства на территории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7533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"Безопасное обращение с отходами производства и потребления на территории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3 461 630,00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25 000,00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3519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"Борьба с борщевиком Сосновского на территории Устьянского муниципального округа"</a:t>
                      </a:r>
                    </a:p>
                  </a:txBody>
                  <a:tcPr marT="45708" marB="45708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1 000 000,00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500 000,00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4"/>
          <p:cNvSpPr/>
          <p:nvPr/>
        </p:nvSpPr>
        <p:spPr>
          <a:xfrm>
            <a:off x="138366" y="4149079"/>
            <a:ext cx="1435096" cy="8390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Общего характера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latin typeface="Arial" charset="0"/>
              </a:rPr>
              <a:t>( 4 программы )</a:t>
            </a:r>
          </a:p>
        </p:txBody>
      </p:sp>
      <p:graphicFrame>
        <p:nvGraphicFramePr>
          <p:cNvPr id="29782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9174"/>
              </p:ext>
            </p:extLst>
          </p:nvPr>
        </p:nvGraphicFramePr>
        <p:xfrm>
          <a:off x="1785938" y="4071938"/>
          <a:ext cx="6929437" cy="1959914"/>
        </p:xfrm>
        <a:graphic>
          <a:graphicData uri="http://schemas.openxmlformats.org/drawingml/2006/table">
            <a:tbl>
              <a:tblPr/>
              <a:tblGrid>
                <a:gridCol w="3643303"/>
                <a:gridCol w="1143003"/>
                <a:gridCol w="1143003"/>
                <a:gridCol w="1000128"/>
              </a:tblGrid>
              <a:tr h="274243"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Наименование  программ</a:t>
                      </a:r>
                    </a:p>
                  </a:txBody>
                  <a:tcPr marT="45693" marB="45693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68409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"Управление муниципальным имуществом Устьянского муниципального округа"</a:t>
                      </a: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24 564 824,00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18 273 759,00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18 371 286,00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70541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"Управление муниципальными финансами и муниципальным долгом Устьянского муниципального округа"</a:t>
                      </a: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15 360 950,00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15 498 113,00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15 636 647,00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367602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Ремонт и пожарная безопасность недвижимого имущества Устьянского муниципального округа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3 049 000,00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1 549 000,00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"/>
                        </a:rPr>
                        <a:t>49 000,00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  <a:tr h="57900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"Обеспечение мероприятий в области гражданской обороны, защиты населения и территории Устьянского муниципального округа от чрезвычайных ситуаций, обеспечения пожарной безопасности и безопасности на водных объектах"</a:t>
                      </a:r>
                    </a:p>
                  </a:txBody>
                  <a:tcPr marT="45693" marB="45693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5 900 580,00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2 250 000,00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"/>
                        </a:rPr>
                        <a:t>2 250 000,00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6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Устьянского муниципального округа </a:t>
            </a: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образование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142976" y="1143000"/>
            <a:ext cx="7786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предусмотрены в рамках муниципальной программы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образования Устьянского муниципального округа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составят –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1 169 319 019,98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программа реализуется по 5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направлениям.  На  территории округа расположены 30 детских садов, 22 общеобразовательные школы, 2 школы дополнительного образования.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округа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 на каждого жителя Устьянского района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составят – 47 550,0 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Овал 8"/>
          <p:cNvSpPr/>
          <p:nvPr/>
        </p:nvSpPr>
        <p:spPr>
          <a:xfrm>
            <a:off x="3275856" y="2060848"/>
            <a:ext cx="3672408" cy="864096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«Развитие дошкольного, общего и дополнительного образования </a:t>
            </a:r>
            <a:r>
              <a:rPr lang="ru-RU" sz="1000" dirty="0" err="1">
                <a:solidFill>
                  <a:srgbClr val="000000"/>
                </a:solidFill>
                <a:latin typeface="Arial" charset="0"/>
              </a:rPr>
              <a:t>Устьянского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района» 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1 111 477 561,99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0" name="Овал 9"/>
          <p:cNvSpPr/>
          <p:nvPr/>
        </p:nvSpPr>
        <p:spPr>
          <a:xfrm>
            <a:off x="1331640" y="2924944"/>
            <a:ext cx="3349606" cy="1008112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«Создание безопасной инфраструктуры образовательных организаций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Устьянского муниципального округа» 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30 901 932,61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 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31640" y="4164264"/>
            <a:ext cx="3289895" cy="1008112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«Развитие технического творчества и прочих условий для одаренных детей»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(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1 466 702,10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8" name="Овал 7"/>
          <p:cNvSpPr/>
          <p:nvPr/>
        </p:nvSpPr>
        <p:spPr>
          <a:xfrm>
            <a:off x="5292080" y="2996952"/>
            <a:ext cx="3528392" cy="936104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«Отдых детей в каникулярный период»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( 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6 471 604,92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.)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14812" y="4164264"/>
            <a:ext cx="3637608" cy="936104"/>
          </a:xfrm>
          <a:prstGeom prst="ellipse">
            <a:avLst/>
          </a:prstGeom>
          <a:solidFill>
            <a:srgbClr val="EDF6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Подпрограмма «Расходы на содержание органов местного самоуправления в сфере образования»</a:t>
            </a:r>
          </a:p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 (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</a:rPr>
              <a:t>19 001 218,36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руб</a:t>
            </a:r>
            <a:r>
              <a:rPr lang="ru-RU" sz="1000" dirty="0">
                <a:solidFill>
                  <a:srgbClr val="000000"/>
                </a:solidFill>
                <a:latin typeface="Arial" charset="0"/>
              </a:rPr>
              <a:t>. )</a:t>
            </a:r>
          </a:p>
        </p:txBody>
      </p:sp>
      <p:sp>
        <p:nvSpPr>
          <p:cNvPr id="29709" name="AutoShape 20" descr="http://ustlibr.ru/images/photogo/04f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pic>
        <p:nvPicPr>
          <p:cNvPr id="26626" name="Picture 2" descr="http://new.ulkust.ru/upload/resize_cache/iblock/0a5/1640_940_175511db9cefbc414a902a46f1b8fae16/0a548c452ad5eec0ba2faf0cbdf081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98785"/>
            <a:ext cx="2592288" cy="13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ustlibr.ru/images/photogo/04f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62520"/>
            <a:ext cx="2413472" cy="14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velskblag.cerkov.ru/files/2018/03/shkolavesnoy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98786"/>
            <a:ext cx="2075637" cy="138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Grp="1"/>
          </p:cNvSpPr>
          <p:nvPr>
            <p:ph type="subTitle" idx="1"/>
          </p:nvPr>
        </p:nvSpPr>
        <p:spPr>
          <a:xfrm>
            <a:off x="1115616" y="404664"/>
            <a:ext cx="7858125" cy="504056"/>
          </a:xfrm>
        </p:spPr>
        <p:txBody>
          <a:bodyPr>
            <a:normAutofit/>
          </a:bodyPr>
          <a:lstStyle/>
          <a:p>
            <a:pPr marL="0" lvl="4" algn="l"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БЮДЖЕТ – ЭТО ПЛАН ДОХОДОВ И РАСХОДОВ</a:t>
            </a:r>
            <a:endParaRPr lang="ru-RU" sz="1800" b="1" dirty="0" smtClean="0">
              <a:solidFill>
                <a:schemeClr val="accent3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0" lvl="4">
              <a:spcBef>
                <a:spcPct val="0"/>
              </a:spcBef>
            </a:pPr>
            <a:endParaRPr lang="ru-RU" altLang="ru-RU" sz="1600" dirty="0" smtClean="0">
              <a:latin typeface="Constantia" pitchFamily="18" charset="0"/>
            </a:endParaRPr>
          </a:p>
          <a:p>
            <a:pPr marL="0" lvl="4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altLang="ru-RU" sz="1600" dirty="0" smtClean="0">
              <a:latin typeface="Constantia" pitchFamily="18" charset="0"/>
            </a:endParaRPr>
          </a:p>
        </p:txBody>
      </p:sp>
      <p:sp>
        <p:nvSpPr>
          <p:cNvPr id="11268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1187624" y="2492896"/>
            <a:ext cx="4464495" cy="2736304"/>
          </a:xfrm>
        </p:spPr>
        <p:txBody>
          <a:bodyPr>
            <a:normAutofit/>
          </a:bodyPr>
          <a:lstStyle/>
          <a:p>
            <a:pPr marL="0" lvl="4" indent="0" algn="just">
              <a:lnSpc>
                <a:spcPct val="80000"/>
              </a:lnSpc>
              <a:spcBef>
                <a:spcPct val="0"/>
              </a:spcBef>
              <a:buClr>
                <a:srgbClr val="84AA33"/>
              </a:buClr>
              <a:buSzPct val="85000"/>
              <a:buNone/>
            </a:pPr>
            <a:endParaRPr lang="ru-RU" altLang="ru-RU" sz="1400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 marL="0" lvl="4" indent="0" algn="just" eaLnBrk="1" hangingPunct="1">
              <a:lnSpc>
                <a:spcPct val="80000"/>
              </a:lnSpc>
              <a:spcBef>
                <a:spcPct val="0"/>
              </a:spcBef>
              <a:buClr>
                <a:srgbClr val="84AA33"/>
              </a:buClr>
              <a:buSzPct val="85000"/>
              <a:buFont typeface="Wingdings 2" pitchFamily="18" charset="2"/>
              <a:buNone/>
            </a:pPr>
            <a:r>
              <a:rPr lang="ru-RU" altLang="ru-RU" sz="1400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Каждый житель Устьянского муниципального округа Архангельской области является участником формирования этого плана с одной стороны как налогоплательщик, наполняя доходы бюджета, с другой  - он получает часть расходов как потребитель общественных услуг. Муниципальное образование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</a:t>
            </a: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187624" y="5229200"/>
            <a:ext cx="741682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4" algn="just">
              <a:buClr>
                <a:srgbClr val="84AA33"/>
              </a:buClr>
              <a:buSzPct val="85000"/>
            </a:pP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Граждане – и как налогоплательщики, и как потребители общественных услуг – должны быть уверены в том, что передаваемые ими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ctr"/>
            <a:endParaRPr lang="ru-RU" altLang="ru-RU" dirty="0"/>
          </a:p>
        </p:txBody>
      </p:sp>
      <p:pic>
        <p:nvPicPr>
          <p:cNvPr id="43010" name="Picture 2" descr="https://minfin.saratov.gov.ru/budget/images/budget/oBud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060848"/>
            <a:ext cx="3416424" cy="3240360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59632" y="764705"/>
            <a:ext cx="7344816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4" algn="just">
              <a:lnSpc>
                <a:spcPct val="80000"/>
              </a:lnSpc>
              <a:buClr>
                <a:srgbClr val="84AA33"/>
              </a:buClr>
              <a:buSzPct val="85000"/>
            </a:pP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Бюджет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 –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 6 Бюджетного кодекса РФ)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Бюджет утверждается законодательными органами. 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Важнейшие части бюджета – это его доходная и расходная части:</a:t>
            </a:r>
          </a:p>
          <a:p>
            <a:pPr marL="628650" indent="176213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доходная часть – показывает источники денежных средств бюджета;</a:t>
            </a:r>
          </a:p>
          <a:p>
            <a:pPr marL="628650" indent="176213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расходная часть – показывает, на какие цели направляются аккумулированные государством средства.</a:t>
            </a:r>
          </a:p>
          <a:p>
            <a:pPr marL="0" lvl="4" algn="just">
              <a:lnSpc>
                <a:spcPct val="80000"/>
              </a:lnSpc>
              <a:buClr>
                <a:srgbClr val="84AA33"/>
              </a:buClr>
              <a:buSzPct val="85000"/>
            </a:pPr>
            <a:endParaRPr lang="ru-RU" sz="1600" dirty="0" smtClean="0"/>
          </a:p>
          <a:p>
            <a:pPr algn="ctr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бюджета округа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культуру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142976" y="1143000"/>
            <a:ext cx="77867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/>
              <a:t>Расходы на культуру предусмотрены в рамках 2-х </a:t>
            </a:r>
            <a:r>
              <a:rPr lang="ru-RU" altLang="ru-RU" sz="1200" dirty="0" smtClean="0"/>
              <a:t>муниципальных программ «</a:t>
            </a:r>
            <a:r>
              <a:rPr lang="ru-RU" altLang="ru-RU" sz="1200" dirty="0"/>
              <a:t>Развитие культуры Устьянского </a:t>
            </a:r>
            <a:r>
              <a:rPr lang="ru-RU" altLang="ru-RU" sz="1200" dirty="0" smtClean="0"/>
              <a:t>муниципального округа» на 202</a:t>
            </a:r>
            <a:r>
              <a:rPr lang="en-US" altLang="ru-RU" sz="1200" dirty="0" smtClean="0"/>
              <a:t>3</a:t>
            </a:r>
            <a:r>
              <a:rPr lang="ru-RU" altLang="ru-RU" sz="1200" dirty="0" smtClean="0"/>
              <a:t>  </a:t>
            </a:r>
            <a:r>
              <a:rPr lang="ru-RU" altLang="ru-RU" sz="1200" dirty="0"/>
              <a:t>год в сумме </a:t>
            </a:r>
            <a:r>
              <a:rPr lang="en-US" altLang="ru-RU" sz="1200" dirty="0" smtClean="0"/>
              <a:t>2</a:t>
            </a:r>
            <a:r>
              <a:rPr lang="ru-RU" altLang="ru-RU" sz="1200" dirty="0" smtClean="0"/>
              <a:t>29</a:t>
            </a:r>
            <a:r>
              <a:rPr lang="en-US" altLang="ru-RU" sz="1200" dirty="0" smtClean="0"/>
              <a:t> 902 077,83 </a:t>
            </a:r>
            <a:r>
              <a:rPr lang="ru-RU" altLang="ru-RU" sz="1200" dirty="0"/>
              <a:t>руб. и «Развитие туризма </a:t>
            </a:r>
            <a:r>
              <a:rPr lang="ru-RU" altLang="ru-RU" sz="1200" dirty="0" smtClean="0"/>
              <a:t>на территории Устьянского муниципального округа» </a:t>
            </a:r>
            <a:r>
              <a:rPr lang="ru-RU" altLang="ru-RU" sz="1200" dirty="0"/>
              <a:t>в </a:t>
            </a:r>
            <a:r>
              <a:rPr lang="ru-RU" altLang="ru-RU" sz="1200" dirty="0" smtClean="0"/>
              <a:t>сумме 161 100,0 руб</a:t>
            </a:r>
            <a:r>
              <a:rPr lang="ru-RU" altLang="ru-RU" sz="1200" dirty="0"/>
              <a:t>. </a:t>
            </a:r>
          </a:p>
          <a:p>
            <a:pPr algn="just"/>
            <a:endParaRPr lang="ru-RU" altLang="ru-RU" sz="1200" dirty="0" smtClean="0"/>
          </a:p>
          <a:p>
            <a:pPr algn="just"/>
            <a:r>
              <a:rPr lang="ru-RU" altLang="ru-RU" sz="1200" dirty="0" smtClean="0"/>
              <a:t>На территории </a:t>
            </a:r>
            <a:r>
              <a:rPr lang="ru-RU" altLang="ru-RU" sz="1200" dirty="0" err="1" smtClean="0"/>
              <a:t>Устьянского</a:t>
            </a:r>
            <a:r>
              <a:rPr lang="ru-RU" altLang="ru-RU" sz="1200" dirty="0" smtClean="0"/>
              <a:t> округа находятся 1 музей, 32 библиотеки, 22 культурно - досуговых учреждений, 2 музыкальные школы.  Учреждения </a:t>
            </a:r>
            <a:r>
              <a:rPr lang="ru-RU" altLang="ru-RU" sz="1200" dirty="0"/>
              <a:t>культуры финансируются за счет </a:t>
            </a:r>
            <a:r>
              <a:rPr lang="ru-RU" altLang="ru-RU" sz="1200" dirty="0" smtClean="0"/>
              <a:t>бюджета округа </a:t>
            </a:r>
            <a:r>
              <a:rPr lang="ru-RU" altLang="ru-RU" sz="1200" dirty="0"/>
              <a:t>и направляются на сохранение и развитие традиционной народной культуры, обеспечение доступа к музейным ценностям, развитие библиотечного дела, а также на проведение выставок, конкурсов, праздников, ярмарок и других мероприятий в области культуры </a:t>
            </a:r>
            <a:endParaRPr lang="ru-RU" altLang="ru-RU" sz="1200" dirty="0" smtClean="0"/>
          </a:p>
          <a:p>
            <a:pPr algn="just"/>
            <a:r>
              <a:rPr lang="ru-RU" altLang="ru-RU" sz="1200" dirty="0" smtClean="0"/>
              <a:t>Расходы </a:t>
            </a:r>
            <a:r>
              <a:rPr lang="ru-RU" altLang="ru-RU" sz="1200" dirty="0"/>
              <a:t>из районного бюджета на культуру на каждого жителя </a:t>
            </a:r>
            <a:r>
              <a:rPr lang="ru-RU" altLang="ru-RU" sz="1200" dirty="0" err="1"/>
              <a:t>Устьянского</a:t>
            </a:r>
            <a:r>
              <a:rPr lang="ru-RU" altLang="ru-RU" sz="1200" dirty="0"/>
              <a:t> района в 2023 году составят –</a:t>
            </a:r>
          </a:p>
          <a:p>
            <a:pPr algn="just"/>
            <a:r>
              <a:rPr lang="ru-RU" altLang="ru-RU" sz="1200" dirty="0"/>
              <a:t> 9 478,0 руб. </a:t>
            </a:r>
          </a:p>
          <a:p>
            <a:pPr algn="just"/>
            <a:r>
              <a:rPr lang="ru-RU" altLang="ru-RU" sz="1200" dirty="0"/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3851920" y="4221089"/>
            <a:ext cx="2952328" cy="792087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обеспечение деятельности учреждений по внешкольной работе с детьми – </a:t>
            </a:r>
            <a:endParaRPr lang="ru-RU" sz="10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34 045 661,94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59632" y="3861048"/>
            <a:ext cx="2592288" cy="864096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Обеспечение населения услугами учреждений культуры –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107 603 109,87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52120" y="3451325"/>
            <a:ext cx="2736304" cy="769764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Организация музейного обслуживания -  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9 529 214,71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699793" y="5085184"/>
            <a:ext cx="2700299" cy="792088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Развитие туризма в Устьянском районе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–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161 100,00 </a:t>
            </a:r>
            <a:r>
              <a:rPr lang="ru-RU" altLang="ru-RU" sz="1000" dirty="0" smtClean="0">
                <a:solidFill>
                  <a:schemeClr val="tx1"/>
                </a:solidFill>
              </a:rPr>
              <a:t>руб</a:t>
            </a:r>
            <a:r>
              <a:rPr lang="ru-RU" altLang="ru-RU" sz="1000" dirty="0">
                <a:solidFill>
                  <a:schemeClr val="tx1"/>
                </a:solidFill>
              </a:rPr>
              <a:t>. </a:t>
            </a:r>
            <a:endParaRPr lang="ru-RU" sz="1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71800" y="3140967"/>
            <a:ext cx="2808312" cy="695239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Организация библиотечного обслуживания - 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48 104 453,57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95936" y="5877272"/>
            <a:ext cx="2808312" cy="864094"/>
          </a:xfrm>
          <a:prstGeom prst="ellipse">
            <a:avLst/>
          </a:prstGeom>
          <a:solidFill>
            <a:srgbClr val="B3E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</a:rPr>
              <a:t>Расходы на содержание муниципальных органов и обеспечение их функций -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11 534 375,20</a:t>
            </a:r>
            <a:endParaRPr lang="ru-RU" sz="1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34" name="Picture 4" descr="http://samiedem.com/wp-content/uploads/2015/08/Zhtrt8iIU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445224"/>
            <a:ext cx="2357437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www.xn--80aadkevhbkvnxnq8km.xn--p1ai/media/images/products/1561/2385634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2124900" cy="184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молодежную политику и спорт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4919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38303"/>
              </p:ext>
            </p:extLst>
          </p:nvPr>
        </p:nvGraphicFramePr>
        <p:xfrm>
          <a:off x="1547664" y="1340768"/>
          <a:ext cx="6337300" cy="2020151"/>
        </p:xfrm>
        <a:graphic>
          <a:graphicData uri="http://schemas.openxmlformats.org/drawingml/2006/table">
            <a:tbl>
              <a:tblPr/>
              <a:tblGrid>
                <a:gridCol w="5040560"/>
                <a:gridCol w="1296740"/>
              </a:tblGrid>
              <a:tr h="457264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Наименование мероприятия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2023 год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(руб.)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96295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Муниципальная программа «Развитие физкультуры и спорта на территории Устьянского муниципального округа»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550 000,00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условий для укрепления здоровья населения»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550 000,00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126703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357238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Муниципальная программа «Молодежь Устьянского муниципального округа»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400 050,00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82614">
                <a:tc>
                  <a:txBody>
                    <a:bodyPr/>
                    <a:lstStyle/>
                    <a:p>
                      <a:pPr marL="10953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Проведение районных мероприятий для молодежи</a:t>
                      </a:r>
                    </a:p>
                  </a:txBody>
                  <a:tcPr marT="45726" marB="45726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400 05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92138" y="2859088"/>
          <a:ext cx="207962" cy="365392"/>
        </p:xfrm>
        <a:graphic>
          <a:graphicData uri="http://schemas.openxmlformats.org/drawingml/2006/table">
            <a:tbl>
              <a:tblPr/>
              <a:tblGrid>
                <a:gridCol w="207962"/>
              </a:tblGrid>
              <a:tr h="36512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281" marR="91281" marT="45536" marB="45536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1785" name="AutoShape 46" descr="http://arkhangelsk-news.net/img/20190624/7b8c8a28f25c3de88f8f6e78bf3944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pic>
        <p:nvPicPr>
          <p:cNvPr id="31746" name="Рисунок 3" descr="спорт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821119"/>
            <a:ext cx="2016224" cy="105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https://www.skisport.ru/upload/iblock/481/48147799ef1c5317ccdc2d7acf5144a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skisport.ru/upload/iblock/481/48147799ef1c5317ccdc2d7acf5144a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www.skisport.ru/upload/iblock/481/48147799ef1c5317ccdc2d7acf5144a2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https://sporthystory.ru/wp-content/uploads/2020/02/p89e40pd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2016224" cy="11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http://cdn.dvinanews.ru/3u6xwyuy/a7b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86763"/>
            <a:ext cx="2592288" cy="15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https://www.xn--29-jlc9a.xn--p1ai/wp-content/uploads/2015/03/132-480x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920" y="4221088"/>
            <a:ext cx="2837032" cy="214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246821"/>
            <a:ext cx="7200800" cy="393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Расходы на жилищно - коммунальное хозяйство в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году </a:t>
            </a:r>
          </a:p>
        </p:txBody>
      </p:sp>
      <p:graphicFrame>
        <p:nvGraphicFramePr>
          <p:cNvPr id="52287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960253"/>
              </p:ext>
            </p:extLst>
          </p:nvPr>
        </p:nvGraphicFramePr>
        <p:xfrm>
          <a:off x="1403649" y="801686"/>
          <a:ext cx="7128792" cy="1934405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22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25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marL="91439" marR="91439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567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жилищно – коммунальное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 предусмотрены в рамках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четырех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«Комплексное развитие систем коммунальной инфраструктуры на территории Устьянского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«Социальное строительство и обеспечение качественным, доступным жильем и услугами жилищно-коммунального хозяйства населения Устьянского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 территорий Устьянского муниципального округа»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Устьянского муниципального округа»    программы реализуется по 4 направлениям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49" marB="4574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16200000" flipH="1">
            <a:off x="4642822" y="2494082"/>
            <a:ext cx="360040" cy="3576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193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104948"/>
              </p:ext>
            </p:extLst>
          </p:nvPr>
        </p:nvGraphicFramePr>
        <p:xfrm>
          <a:off x="1403648" y="2924945"/>
          <a:ext cx="7004050" cy="1436569"/>
        </p:xfrm>
        <a:graphic>
          <a:graphicData uri="http://schemas.openxmlformats.org/drawingml/2006/table">
            <a:tbl>
              <a:tblPr/>
              <a:tblGrid>
                <a:gridCol w="5063632"/>
                <a:gridCol w="1940418"/>
              </a:tblGrid>
              <a:tr h="227723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Наименование</a:t>
                      </a:r>
                    </a:p>
                  </a:txBody>
                  <a:tcPr marL="91448" marR="91448"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2023 год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(руб.)</a:t>
                      </a: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737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60 385 517,40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3874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13 450 000,00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4010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91448" marR="91448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343 559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sp>
        <p:nvSpPr>
          <p:cNvPr id="32799" name="AutoShape 32" descr="https://gkh.dvinaland.ru/upload/iblock/90f/90f29c9435117a896f742499a1a162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sp>
        <p:nvSpPr>
          <p:cNvPr id="32800" name="AutoShape 34" descr="https://gkh.dvinaland.ru/upload/iblock/90f/90f29c9435117a896f742499a1a162e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 dirty="0"/>
          </a:p>
        </p:txBody>
      </p:sp>
      <p:pic>
        <p:nvPicPr>
          <p:cNvPr id="32801" name="Picture 36" descr="https://im0-tub-ru.yandex.net/i?id=bc62a0d64916675a4f02bb46179717a2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653136"/>
            <a:ext cx="2032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s://dv1930.ru/wp-content/uploads/2020/06/jj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67359"/>
            <a:ext cx="2662072" cy="14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cdn.dvinanews.ru/wg4u7mj0/cf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67358"/>
            <a:ext cx="2252683" cy="14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7394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транспорт и сельское хозяйство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1259632" y="1325188"/>
            <a:ext cx="75986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Для эффективного и устойчивого развития агропромышленного комплекса Устьянского  муниципального округа    поддержка направлена на: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 - создание </a:t>
            </a:r>
            <a:r>
              <a:rPr lang="ru-RU" altLang="ru-RU" sz="1200" dirty="0"/>
              <a:t>условий для обеспечения поселений и жителей муниципальных и городских округов услугами </a:t>
            </a:r>
            <a:r>
              <a:rPr lang="ru-RU" altLang="ru-RU" sz="1200" dirty="0" smtClean="0"/>
              <a:t>торговли – 1 050 000,0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dirty="0" smtClean="0"/>
              <a:t> - содействие условий в обеспечении товарами первой необходимости жителей труднодоступных и малонаселенных пунктов Устьянского района в сумме 700 000,0 руб.; </a:t>
            </a:r>
          </a:p>
          <a:p>
            <a:pPr marL="171450" indent="-1714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200" dirty="0" smtClean="0"/>
              <a:t>осуществление государственных полномочий по формированию торгового реестра - 35 000,00</a:t>
            </a:r>
          </a:p>
          <a:p>
            <a:pPr marL="171450" indent="-171450" algn="just"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ru-RU" altLang="ru-RU" sz="1200" dirty="0"/>
              <a:t>создание эффективной транспортной системы – 2 200 000,0 руб.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  <a:defRPr/>
            </a:pPr>
            <a:endParaRPr lang="ru-RU" altLang="ru-RU" sz="1200" dirty="0" smtClean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dirty="0" smtClean="0"/>
          </a:p>
        </p:txBody>
      </p:sp>
      <p:pic>
        <p:nvPicPr>
          <p:cNvPr id="35846" name="Picture 9" descr="94278979_6dd909792f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8862" y="5155185"/>
            <a:ext cx="251936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93298"/>
            <a:ext cx="2519363" cy="153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2" descr="skoro-vesenniy-s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138407"/>
            <a:ext cx="2643187" cy="14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4" descr="i?id=a01f8a55aca87486b051afeaf00f6f30&amp;n=33&amp;h=215&amp;w=3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314026"/>
            <a:ext cx="2643187" cy="153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03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3608" y="260648"/>
            <a:ext cx="7553297" cy="393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/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Формирование Дорожного фонда на 2023 год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5227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70500"/>
              </p:ext>
            </p:extLst>
          </p:nvPr>
        </p:nvGraphicFramePr>
        <p:xfrm>
          <a:off x="1403648" y="3380325"/>
          <a:ext cx="7193257" cy="1920884"/>
        </p:xfrm>
        <a:graphic>
          <a:graphicData uri="http://schemas.openxmlformats.org/drawingml/2006/table">
            <a:tbl>
              <a:tblPr/>
              <a:tblGrid>
                <a:gridCol w="5476684"/>
                <a:gridCol w="1716573"/>
              </a:tblGrid>
              <a:tr h="732236"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</a:p>
                  </a:txBody>
                  <a:tcPr marT="45702" marB="4570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Сумма,руб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49107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Содержание, капитальный ремонт, ремонт и обустройство автомобильных дорог общего пользования местного значения, включая обеспечение безопасности дорожного движения на них, в границах муниципального округа</a:t>
                      </a:r>
                    </a:p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54 617 518,00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  <a:tr h="236613">
                <a:tc>
                  <a:txBody>
                    <a:bodyPr/>
                    <a:lstStyle/>
                    <a:p>
                      <a:pPr marL="349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ИТОГО муниципальный дорожный фонд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54 617 518,00</a:t>
                      </a: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282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08030"/>
              </p:ext>
            </p:extLst>
          </p:nvPr>
        </p:nvGraphicFramePr>
        <p:xfrm>
          <a:off x="1403649" y="3933056"/>
          <a:ext cx="7193256" cy="335280"/>
        </p:xfrm>
        <a:graphic>
          <a:graphicData uri="http://schemas.openxmlformats.org/drawingml/2006/table">
            <a:tbl>
              <a:tblPr/>
              <a:tblGrid>
                <a:gridCol w="7193256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2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Расходы фонда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37540"/>
              </p:ext>
            </p:extLst>
          </p:nvPr>
        </p:nvGraphicFramePr>
        <p:xfrm>
          <a:off x="1475656" y="908720"/>
          <a:ext cx="7121249" cy="1661146"/>
        </p:xfrm>
        <a:graphic>
          <a:graphicData uri="http://schemas.openxmlformats.org/drawingml/2006/table">
            <a:tbl>
              <a:tblPr/>
              <a:tblGrid>
                <a:gridCol w="5968093"/>
                <a:gridCol w="1153156"/>
              </a:tblGrid>
              <a:tr h="450970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Формирование Дорожного фонда на 2023 год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Сумма, руб.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A2BF"/>
                    </a:solidFill>
                  </a:tcPr>
                </a:tc>
              </a:tr>
              <a:tr h="729963"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Ø"/>
                      </a:pP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Акцизы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на автомобильный бензин,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34 823 020,00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  <a:tr h="263068">
                <a:tc>
                  <a:txBody>
                    <a:bodyPr/>
                    <a:lstStyle/>
                    <a:p>
                      <a:pPr algn="l" rtl="0" fontAlgn="t">
                        <a:buFont typeface="Wingdings" pitchFamily="2" charset="2"/>
                        <a:buChar char="Ø"/>
                      </a:pPr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Транспортный </a:t>
                      </a:r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налог с физических лиц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F497D"/>
                          </a:solidFill>
                          <a:latin typeface="Calibri"/>
                        </a:rPr>
                        <a:t>19 794 498,00</a:t>
                      </a: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0F4"/>
                    </a:solidFill>
                  </a:tcPr>
                </a:tc>
              </a:tr>
              <a:tr h="217145">
                <a:tc>
                  <a:txBody>
                    <a:bodyPr/>
                    <a:lstStyle/>
                    <a:p>
                      <a:pPr algn="just" rtl="0" fontAlgn="t">
                        <a:buFont typeface="Wingdings" pitchFamily="2" charset="2"/>
                        <a:buChar char="Ø"/>
                      </a:pPr>
                      <a:endParaRPr lang="ru-RU" sz="1100" b="1" i="0" u="none" strike="noStrike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marL="6494" marR="6494" marT="64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i="0" u="none" strike="noStrike" dirty="0" smtClean="0">
                          <a:solidFill>
                            <a:srgbClr val="1F497D"/>
                          </a:solidFill>
                          <a:latin typeface="Calibri"/>
                        </a:rPr>
                        <a:t>54</a:t>
                      </a:r>
                      <a:r>
                        <a:rPr lang="ru-RU" sz="1100" b="1" i="0" u="none" strike="noStrike" baseline="0" dirty="0" smtClean="0">
                          <a:solidFill>
                            <a:srgbClr val="1F497D"/>
                          </a:solidFill>
                          <a:latin typeface="Calibri"/>
                        </a:rPr>
                        <a:t> 617 518,00</a:t>
                      </a:r>
                    </a:p>
                  </a:txBody>
                  <a:tcPr marL="6494" marR="6494" marT="649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16200000" flipH="1">
            <a:off x="4752019" y="2838312"/>
            <a:ext cx="504057" cy="2452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193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7" name="Picture 2" descr="https://cdn.dvinanews.ru/wg4u7mj0/cf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53" y="5492671"/>
            <a:ext cx="1881179" cy="12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dostoyanie-severa.ru/wp-content/uploads/2020/11/%D0%9C%D0%BE%D1%81%D1%82-%D1%87%D0%B5%D1%80%D0%B5%D0%B7-%D0%A3%D1%81%D1%82%D1%8C%D1%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92671"/>
            <a:ext cx="2160411" cy="122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s://photocentra.ru/images/main102/1021118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80" y="5492671"/>
            <a:ext cx="1872208" cy="122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116632"/>
            <a:ext cx="7678066" cy="740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бюджета на социальную политику 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1214414" y="1162050"/>
            <a:ext cx="74692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100" dirty="0"/>
              <a:t>Социальные расходы в </a:t>
            </a:r>
            <a:r>
              <a:rPr lang="ru-RU" altLang="ru-RU" sz="1100" dirty="0" smtClean="0"/>
              <a:t>2023 </a:t>
            </a:r>
            <a:r>
              <a:rPr lang="ru-RU" altLang="ru-RU" sz="1100" dirty="0"/>
              <a:t>году составляют </a:t>
            </a:r>
            <a:r>
              <a:rPr lang="ru-RU" altLang="ru-RU" sz="1100" dirty="0" smtClean="0"/>
              <a:t>114 040 236,93 руб.</a:t>
            </a:r>
            <a:r>
              <a:rPr lang="en-US" altLang="ru-RU" sz="1100" dirty="0" smtClean="0"/>
              <a:t>(6,1%)</a:t>
            </a:r>
            <a:endParaRPr lang="ru-RU" altLang="ru-RU" sz="1100" dirty="0"/>
          </a:p>
          <a:p>
            <a:pPr algn="just"/>
            <a:r>
              <a:rPr lang="ru-RU" altLang="ru-RU" sz="1100" dirty="0"/>
              <a:t>Расходы на социальную политику будут финансироваться по следующим направлениям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5531" y="2893933"/>
            <a:ext cx="6121400" cy="1831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Охрана семьи и детства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44 845 215,85 руб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. (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2,4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% ) в т.ч.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Компенсация части родительской платы за присмотр и уход за ребенком в государственных и муниципальных образовательных организациях, реализующих образовательную программу дошкольного образования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8 545 600 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Обеспечение питанием обучающихся и проживающих в интернате детей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639 900,0 руб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17 889 187,90 руб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. </a:t>
            </a:r>
            <a:endParaRPr lang="ru-RU" sz="900" dirty="0" smtClean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r>
              <a:rPr lang="ru-RU" sz="900" i="1" dirty="0">
                <a:solidFill>
                  <a:schemeClr val="tx1"/>
                </a:solidFill>
                <a:latin typeface="Arial" charset="0"/>
              </a:rPr>
              <a:t>Обеспечение жильем молодых семей – 9 079 </a:t>
            </a:r>
            <a:r>
              <a:rPr lang="ru-RU" sz="900" i="1" dirty="0" smtClean="0">
                <a:solidFill>
                  <a:schemeClr val="tx1"/>
                </a:solidFill>
                <a:latin typeface="Arial" charset="0"/>
              </a:rPr>
              <a:t>841,61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руб</a:t>
            </a:r>
            <a:endParaRPr lang="ru-RU" sz="900" dirty="0">
              <a:solidFill>
                <a:schemeClr val="tx1"/>
              </a:solidFill>
              <a:latin typeface="Arial" charset="0"/>
            </a:endParaRPr>
          </a:p>
          <a:p>
            <a:pPr algn="just">
              <a:buFontTx/>
              <a:buChar char="-"/>
              <a:defRPr/>
            </a:pPr>
            <a:r>
              <a:rPr lang="ru-RU" sz="900" dirty="0">
                <a:solidFill>
                  <a:schemeClr val="tx1"/>
                </a:solidFill>
                <a:latin typeface="Arial" charset="0"/>
              </a:rPr>
              <a:t> Осуществление государственных полномочий по обеспечению жилыми помещениями детей-сирот,  детей, оставшихся без попечения родителей, а также детей находящихся под опекой  –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8 514 686,33 руб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Выплаты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приемным семьям на оздоровление и организацию отдыха приемных детей  - 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176 000,0 </a:t>
            </a:r>
            <a:r>
              <a:rPr lang="ru-RU" sz="900" dirty="0">
                <a:solidFill>
                  <a:schemeClr val="tx1"/>
                </a:solidFill>
                <a:latin typeface="Arial" charset="0"/>
              </a:rPr>
              <a:t>руб</a:t>
            </a:r>
            <a:r>
              <a:rPr lang="ru-RU" sz="9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9486" y="1592939"/>
            <a:ext cx="4460626" cy="1187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12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12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Социальное 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обеспечение 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населения</a:t>
            </a:r>
          </a:p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900" b="1" dirty="0" smtClean="0">
                <a:solidFill>
                  <a:srgbClr val="000000"/>
                </a:solidFill>
                <a:latin typeface="Arial" charset="0"/>
              </a:rPr>
              <a:t>68 462 665,76 </a:t>
            </a:r>
            <a:r>
              <a:rPr lang="ru-RU" sz="900" b="1" dirty="0">
                <a:solidFill>
                  <a:srgbClr val="000000"/>
                </a:solidFill>
                <a:latin typeface="Arial" charset="0"/>
              </a:rPr>
              <a:t>руб.( 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</a:rPr>
              <a:t>3,6</a:t>
            </a:r>
            <a:r>
              <a:rPr lang="ru-RU" sz="900" b="1" dirty="0" smtClean="0">
                <a:solidFill>
                  <a:srgbClr val="000000"/>
                </a:solidFill>
                <a:latin typeface="Arial" charset="0"/>
              </a:rPr>
              <a:t>% </a:t>
            </a:r>
            <a:r>
              <a:rPr lang="ru-RU" sz="900" b="1" dirty="0">
                <a:solidFill>
                  <a:srgbClr val="000000"/>
                </a:solidFill>
                <a:latin typeface="Arial" charset="0"/>
              </a:rPr>
              <a:t>)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в том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числе</a:t>
            </a:r>
          </a:p>
          <a:p>
            <a:pPr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-    Субвенция собственникам аварийного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жилищного фонда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(выкуп) дополнительная  мера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поддержки по обеспечению жилыми помещениями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 граждан – 66 550 640,00</a:t>
            </a:r>
          </a:p>
          <a:p>
            <a:pPr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-    Выплаты почетным гражданам – 262 025,76</a:t>
            </a:r>
          </a:p>
          <a:p>
            <a:pPr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-    Социальные </a:t>
            </a:r>
            <a:r>
              <a:rPr lang="ru-RU" sz="900" dirty="0">
                <a:solidFill>
                  <a:srgbClr val="000000"/>
                </a:solidFill>
                <a:latin typeface="Arial" charset="0"/>
              </a:rPr>
              <a:t>выплаты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гражданам (онкобольные) – 1 300 000,00 </a:t>
            </a:r>
            <a:endParaRPr lang="ru-RU" sz="9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Tx/>
              <a:buChar char="-"/>
              <a:defRPr/>
            </a:pP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Обеспечение </a:t>
            </a:r>
            <a:r>
              <a:rPr lang="ru-RU" sz="900" i="1" dirty="0">
                <a:solidFill>
                  <a:srgbClr val="000000"/>
                </a:solidFill>
                <a:latin typeface="Arial" charset="0"/>
              </a:rPr>
              <a:t>комплексного развития сельских </a:t>
            </a: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территорий – 350 000,00</a:t>
            </a:r>
          </a:p>
          <a:p>
            <a:pPr marL="171450" indent="-171450">
              <a:buFontTx/>
              <a:buChar char="-"/>
              <a:defRPr/>
            </a:pPr>
            <a:r>
              <a:rPr lang="ru-RU" sz="900" i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defRPr/>
            </a:pPr>
            <a:endParaRPr lang="ru-RU" sz="900" i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endParaRPr lang="ru-RU" sz="1000" i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9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ru-RU" sz="9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4797152"/>
            <a:ext cx="3816623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Пенсионное обеспечение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732 355,32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руб. ( 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0,0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4</a:t>
            </a:r>
            <a:r>
              <a:rPr lang="ru-RU" sz="1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% )</a:t>
            </a: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1043608" y="5137908"/>
            <a:ext cx="76003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/>
              <a:t>Социальные расходы на каждого жителя Устьянского района составляют </a:t>
            </a:r>
            <a:r>
              <a:rPr lang="ru-RU" altLang="ru-RU" sz="1200" dirty="0" smtClean="0"/>
              <a:t>4 637,0 руб</a:t>
            </a:r>
            <a:r>
              <a:rPr lang="ru-RU" altLang="ru-RU" dirty="0"/>
              <a:t>.</a:t>
            </a:r>
          </a:p>
        </p:txBody>
      </p:sp>
      <p:pic>
        <p:nvPicPr>
          <p:cNvPr id="34826" name="Picture 12" descr="03845806000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486" y="3173964"/>
            <a:ext cx="1440160" cy="127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6" descr="img-20130909143717-9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255360"/>
            <a:ext cx="1702543" cy="11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8" descr="12893593811289359381,96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2543" y="5616236"/>
            <a:ext cx="1681384" cy="109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20" descr="1443096055_clip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570687"/>
            <a:ext cx="1476499" cy="110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8" descr="f573e279662bc5b6e80f4afa6c00a58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613102"/>
            <a:ext cx="1583978" cy="10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9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14414" y="260648"/>
            <a:ext cx="7678066" cy="9537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Arial" charset="0"/>
              </a:rPr>
              <a:t>Расходы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бюджета 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 обеспечение безопасности жизнедеятельности жителей Устьянского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муниципального округа в 2023 </a:t>
            </a:r>
            <a:r>
              <a:rPr lang="ru-RU" sz="2000" dirty="0">
                <a:solidFill>
                  <a:schemeClr val="tx1"/>
                </a:solidFill>
                <a:latin typeface="Arial" charset="0"/>
              </a:rPr>
              <a:t>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450" y="1544638"/>
            <a:ext cx="767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+mn-lt"/>
                <a:cs typeface="+mn-cs"/>
              </a:rPr>
              <a:t>Расходы бюджета округа в сфере национальной безопасности и правоохранительной деятельности предусмотрены на защиту населения от чрезвычайных ситуаций природного, техногенного характера, предупреждение преступлений, терроризма, экстремизма и других правонарушений, профилактику безнадзорности и правонарушений несовершеннолетних.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411413" y="2720917"/>
            <a:ext cx="4752975" cy="714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Обеспечение пожарной безопасности жилых и общественных зданий, находящихся в муниципальной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собственности </a:t>
            </a:r>
            <a:r>
              <a:rPr lang="ru-RU" sz="1050" dirty="0">
                <a:solidFill>
                  <a:srgbClr val="000000"/>
                </a:solidFill>
                <a:latin typeface="Arial" charset="0"/>
              </a:rPr>
              <a:t>– 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3 </a:t>
            </a:r>
            <a:r>
              <a:rPr lang="en-US" sz="1050" dirty="0" smtClean="0">
                <a:solidFill>
                  <a:schemeClr val="tx1"/>
                </a:solidFill>
                <a:latin typeface="Arial" charset="0"/>
              </a:rPr>
              <a:t>650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50" dirty="0" smtClean="0">
                <a:solidFill>
                  <a:schemeClr val="tx1"/>
                </a:solidFill>
                <a:latin typeface="Arial" charset="0"/>
              </a:rPr>
              <a:t>58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0,0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руб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4425" y="4466380"/>
            <a:ext cx="4806950" cy="561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по предупреждению  преступлений, терроризма, экстремизма и других правонарушений – 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100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000,0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57439" y="5157193"/>
            <a:ext cx="480695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по повышению эффективности системы профилактике безнадзорности и правонарушений несовершеннолетних.</a:t>
            </a:r>
          </a:p>
          <a:p>
            <a:pPr algn="ctr">
              <a:defRPr/>
            </a:pPr>
            <a:r>
              <a:rPr lang="en-US" sz="105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30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000,0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413" y="5929313"/>
            <a:ext cx="4752975" cy="571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Резервный фонд администрации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Устьянского муниципального округа –</a:t>
            </a:r>
          </a:p>
          <a:p>
            <a:pPr algn="ctr">
              <a:defRPr/>
            </a:pP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1 000 000,0 руб.</a:t>
            </a:r>
          </a:p>
        </p:txBody>
      </p:sp>
      <p:pic>
        <p:nvPicPr>
          <p:cNvPr id="36875" name="Picture 15" descr="000018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887913"/>
            <a:ext cx="1727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5" descr="i?id=be967512ae5dcfdbb79158487013da3a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035" y="3435292"/>
            <a:ext cx="1613454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5"/>
          <p:cNvSpPr/>
          <p:nvPr/>
        </p:nvSpPr>
        <p:spPr>
          <a:xfrm>
            <a:off x="2412368" y="3582831"/>
            <a:ext cx="4752975" cy="720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dirty="0">
                <a:solidFill>
                  <a:srgbClr val="000000"/>
                </a:solidFill>
                <a:latin typeface="Arial" charset="0"/>
              </a:rPr>
              <a:t>Мероприятия в сфере предупреждения и ликвидации последствий чрезвычайных ситуаций и стихийных бедствий природного и  техногенного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характера </a:t>
            </a:r>
            <a:r>
              <a:rPr lang="ru-RU" sz="1050" dirty="0" smtClean="0">
                <a:solidFill>
                  <a:schemeClr val="tx1"/>
                </a:solidFill>
                <a:latin typeface="Arial" charset="0"/>
              </a:rPr>
              <a:t>– 2 250 000,0 </a:t>
            </a:r>
            <a:r>
              <a:rPr lang="ru-RU" sz="1050" dirty="0">
                <a:solidFill>
                  <a:schemeClr val="tx1"/>
                </a:solidFill>
                <a:latin typeface="Arial" charset="0"/>
              </a:rPr>
              <a:t>руб.</a:t>
            </a:r>
          </a:p>
        </p:txBody>
      </p:sp>
      <p:pic>
        <p:nvPicPr>
          <p:cNvPr id="27650" name="Picture 2" descr="https://www.ksnko.ru/wp-content/uploads/2020/08/WhatsApp-Image-2020-08-21-at-16.43.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34" y="5205256"/>
            <a:ext cx="1613455" cy="12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sanatatur.ru/static_1/8/7/87cb1522b40b5f93724440c94c79354d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02180"/>
            <a:ext cx="1757323" cy="12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619672" y="1412775"/>
            <a:ext cx="6624736" cy="792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«Образования»  - 21 798 460,0 рублей,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 (разработка ПСД по строительству образовательных объектов, капитальный и текущий ремонт зданий образовательных организаций, на реализацию мер по обеспечению антитеррористической защищенности объектов образовательных организаций),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29991" y="3284984"/>
            <a:ext cx="6624736" cy="7200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«Жилищно-коммунальное хозяйство» -16 000 000,0 рублей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(модернизация и  реконструкция котельных, ремонт и установка уличного освещения, ремонт источников водоснабжения, демонтаж домов признанных аварийными, благоустройство).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4221088"/>
            <a:ext cx="662473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«Национальная экономика»  18 000 000,0 рублей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(развитие транспортной инфраструктуры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877272"/>
            <a:ext cx="662473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«Общегосударственные расходы» – 8 458 390,0 рублей,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на снос многоквартирных домов, признанных аварийными и подлежащих сносу,  снос (демонтаж) дома культуры </a:t>
            </a:r>
            <a:r>
              <a:rPr lang="ru-RU" sz="1050" dirty="0" err="1" smtClean="0">
                <a:solidFill>
                  <a:srgbClr val="000000"/>
                </a:solidFill>
                <a:latin typeface="Arial" charset="0"/>
              </a:rPr>
              <a:t>с.Шангалы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капитальный ремонт кровли здания администрации.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Прямоугольник 15"/>
          <p:cNvSpPr/>
          <p:nvPr/>
        </p:nvSpPr>
        <p:spPr>
          <a:xfrm>
            <a:off x="1619672" y="2348881"/>
            <a:ext cx="6624736" cy="7200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«Культура и </a:t>
            </a:r>
            <a:r>
              <a:rPr lang="ru-RU" sz="1050" b="1" dirty="0" err="1" smtClean="0">
                <a:solidFill>
                  <a:srgbClr val="000000"/>
                </a:solidFill>
                <a:latin typeface="Arial" charset="0"/>
              </a:rPr>
              <a:t>Кинематорграфия</a:t>
            </a: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» - 5 212 570,0 рублей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, (капитальный и текущий ремонт зданий учреждений культуры, на реализацию мер по обеспечению антитеррористической защищенности объектов культуры).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6168" y="188640"/>
            <a:ext cx="7678066" cy="10801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dirty="0">
                <a:solidFill>
                  <a:schemeClr val="tx1"/>
                </a:solidFill>
              </a:rPr>
              <a:t>связи с преобразованием в округ с 1 января 2023 года  в рамках плана мероприятий по социально-экономическому развитию </a:t>
            </a:r>
            <a:r>
              <a:rPr lang="ru-RU" sz="1600" dirty="0" err="1">
                <a:solidFill>
                  <a:schemeClr val="tx1"/>
                </a:solidFill>
              </a:rPr>
              <a:t>Устьянского</a:t>
            </a:r>
            <a:r>
              <a:rPr lang="ru-RU" sz="1600" dirty="0">
                <a:solidFill>
                  <a:schemeClr val="tx1"/>
                </a:solidFill>
              </a:rPr>
              <a:t> округа предусмотрены расходные обязательства на развитие отраслей :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013176"/>
            <a:ext cx="662473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050" b="1" dirty="0" smtClean="0">
                <a:solidFill>
                  <a:srgbClr val="000000"/>
                </a:solidFill>
                <a:latin typeface="Arial" charset="0"/>
              </a:rPr>
              <a:t>«Национальная безопасность и правоохранительная деятельность» – 3 650 580,0 рублей, </a:t>
            </a:r>
            <a:r>
              <a:rPr lang="ru-RU" sz="1050" dirty="0" smtClean="0">
                <a:solidFill>
                  <a:srgbClr val="000000"/>
                </a:solidFill>
                <a:latin typeface="Arial" charset="0"/>
              </a:rPr>
              <a:t>на обеспечение пожарной безопасности жилых и общественных зданий,</a:t>
            </a:r>
            <a:endParaRPr lang="ru-RU" sz="105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39752" y="260648"/>
            <a:ext cx="482453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Муниципальный долг</a:t>
            </a:r>
          </a:p>
        </p:txBody>
      </p:sp>
      <p:graphicFrame>
        <p:nvGraphicFramePr>
          <p:cNvPr id="56353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20261"/>
              </p:ext>
            </p:extLst>
          </p:nvPr>
        </p:nvGraphicFramePr>
        <p:xfrm>
          <a:off x="2051719" y="2564905"/>
          <a:ext cx="5472609" cy="1930349"/>
        </p:xfrm>
        <a:graphic>
          <a:graphicData uri="http://schemas.openxmlformats.org/drawingml/2006/table">
            <a:tbl>
              <a:tblPr/>
              <a:tblGrid>
                <a:gridCol w="2764146"/>
                <a:gridCol w="1355005"/>
                <a:gridCol w="1353458"/>
              </a:tblGrid>
              <a:tr h="3461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Показатель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год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(тыс.руб.)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получение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погашение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61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Бюджетный кредит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5456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Кредит от кредитных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  <a:tr h="3461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Гарантии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1CFE8"/>
                        </a:gs>
                        <a:gs pos="50000">
                          <a:srgbClr val="BDE0EF"/>
                        </a:gs>
                        <a:gs pos="100000">
                          <a:srgbClr val="DFEFF6"/>
                        </a:gs>
                      </a:gsLst>
                      <a:path path="rect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51720" y="1428750"/>
            <a:ext cx="5472608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latin typeface="Arial" charset="0"/>
              </a:rPr>
              <a:t>В 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</a:rPr>
              <a:t>202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ru-RU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charset="0"/>
              </a:rPr>
              <a:t>году планируется привлечение кредитов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defRPr/>
            </a:pPr>
            <a:endParaRPr lang="ru-RU" sz="12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260648"/>
            <a:ext cx="7858180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1143000" y="1071563"/>
            <a:ext cx="78581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5E2D37"/>
                </a:solidFill>
              </a:rPr>
              <a:t>«Бюджет для граждан» </a:t>
            </a:r>
          </a:p>
          <a:p>
            <a:pPr algn="ctr"/>
            <a:r>
              <a:rPr lang="ru-RU" altLang="ru-RU" sz="2000" b="1" dirty="0">
                <a:solidFill>
                  <a:srgbClr val="5E2D37"/>
                </a:solidFill>
              </a:rPr>
              <a:t>подготовлен финансовым управлением </a:t>
            </a:r>
          </a:p>
          <a:p>
            <a:pPr algn="ctr"/>
            <a:r>
              <a:rPr lang="ru-RU" altLang="ru-RU" sz="2000" b="1" dirty="0">
                <a:solidFill>
                  <a:srgbClr val="5E2D37"/>
                </a:solidFill>
              </a:rPr>
              <a:t>администрации </a:t>
            </a:r>
            <a:r>
              <a:rPr lang="ru-RU" altLang="ru-RU" sz="2000" b="1" dirty="0" err="1" smtClean="0">
                <a:solidFill>
                  <a:srgbClr val="5E2D37"/>
                </a:solidFill>
              </a:rPr>
              <a:t>Устьянского</a:t>
            </a:r>
            <a:r>
              <a:rPr lang="ru-RU" altLang="ru-RU" sz="2000" b="1" dirty="0" smtClean="0">
                <a:solidFill>
                  <a:srgbClr val="5E2D37"/>
                </a:solidFill>
              </a:rPr>
              <a:t> муниципального округа</a:t>
            </a:r>
            <a:endParaRPr lang="ru-RU" altLang="ru-RU" sz="2000" b="1" dirty="0">
              <a:solidFill>
                <a:srgbClr val="5E2D37"/>
              </a:solidFill>
            </a:endParaRPr>
          </a:p>
          <a:p>
            <a:pPr algn="just"/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 dirty="0">
                <a:solidFill>
                  <a:srgbClr val="5E2D37"/>
                </a:solidFill>
              </a:rPr>
              <a:t>Адрес: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165210, Российская Федерация, Архангельская область </a:t>
            </a:r>
            <a:r>
              <a:rPr lang="ru-RU" altLang="ru-RU" sz="1600" dirty="0" err="1">
                <a:solidFill>
                  <a:srgbClr val="5E2D37"/>
                </a:solidFill>
              </a:rPr>
              <a:t>Устьянский</a:t>
            </a:r>
            <a:r>
              <a:rPr lang="ru-RU" altLang="ru-RU" sz="1600" dirty="0">
                <a:solidFill>
                  <a:srgbClr val="5E2D37"/>
                </a:solidFill>
              </a:rPr>
              <a:t> район </a:t>
            </a:r>
            <a:r>
              <a:rPr lang="ru-RU" altLang="ru-RU" sz="1600" dirty="0" err="1">
                <a:solidFill>
                  <a:srgbClr val="5E2D37"/>
                </a:solidFill>
              </a:rPr>
              <a:t>рп.Октябрьский</a:t>
            </a:r>
            <a:r>
              <a:rPr lang="ru-RU" altLang="ru-RU" sz="1600" dirty="0">
                <a:solidFill>
                  <a:srgbClr val="5E2D37"/>
                </a:solidFill>
              </a:rPr>
              <a:t> </a:t>
            </a:r>
            <a:r>
              <a:rPr lang="ru-RU" altLang="ru-RU" sz="1600" dirty="0" err="1">
                <a:solidFill>
                  <a:srgbClr val="5E2D37"/>
                </a:solidFill>
              </a:rPr>
              <a:t>ул.Комсомольская</a:t>
            </a:r>
            <a:r>
              <a:rPr lang="ru-RU" altLang="ru-RU" sz="1600" dirty="0">
                <a:solidFill>
                  <a:srgbClr val="5E2D37"/>
                </a:solidFill>
              </a:rPr>
              <a:t> д.7</a:t>
            </a:r>
          </a:p>
          <a:p>
            <a:pPr algn="just"/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 dirty="0">
                <a:solidFill>
                  <a:srgbClr val="5E2D37"/>
                </a:solidFill>
              </a:rPr>
              <a:t>Телефон: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(8 818 55) 5-21-79 – начальник финансового управления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(8 818 55) 5-22-71 – заместитель начальника финансового управления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(8 818 55) 5-11-89 – бухгалтерия финансового управления</a:t>
            </a:r>
          </a:p>
          <a:p>
            <a:pPr algn="just"/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 dirty="0">
                <a:solidFill>
                  <a:srgbClr val="5E2D37"/>
                </a:solidFill>
              </a:rPr>
              <a:t>Электронная почта:</a:t>
            </a:r>
          </a:p>
          <a:p>
            <a:pPr algn="just"/>
            <a:r>
              <a:rPr lang="en-US" altLang="ru-RU" sz="1600" dirty="0">
                <a:solidFill>
                  <a:srgbClr val="5E2D37"/>
                </a:solidFill>
              </a:rPr>
              <a:t>raifoust@mail.ru</a:t>
            </a:r>
            <a:endParaRPr lang="ru-RU" altLang="ru-RU" sz="1600" dirty="0">
              <a:solidFill>
                <a:srgbClr val="5E2D37"/>
              </a:solidFill>
            </a:endParaRPr>
          </a:p>
          <a:p>
            <a:pPr algn="just"/>
            <a:r>
              <a:rPr lang="ru-RU" altLang="ru-RU" sz="1600" b="1" dirty="0">
                <a:solidFill>
                  <a:srgbClr val="5E2D37"/>
                </a:solidFill>
              </a:rPr>
              <a:t>Режим работы: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ПН-ПТ с 08:00 – 17:00  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Перерыв на обед: с 13:00 – 14:00</a:t>
            </a:r>
          </a:p>
          <a:p>
            <a:pPr algn="just"/>
            <a:r>
              <a:rPr lang="ru-RU" altLang="ru-RU" sz="1600" dirty="0">
                <a:solidFill>
                  <a:srgbClr val="5E2D37"/>
                </a:solidFill>
              </a:rPr>
              <a:t>СБ,ВС – выходные дни</a:t>
            </a:r>
          </a:p>
        </p:txBody>
      </p:sp>
    </p:spTree>
    <p:extLst>
      <p:ext uri="{BB962C8B-B14F-4D97-AF65-F5344CB8AC3E}">
        <p14:creationId xmlns:p14="http://schemas.microsoft.com/office/powerpoint/2010/main" val="17006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8640"/>
            <a:ext cx="7406640" cy="648072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Нормативная база формирования проекта бюджета </a:t>
            </a:r>
            <a:br>
              <a:rPr lang="ru-RU" sz="18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Устьянского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  <a:endParaRPr lang="ru-RU" sz="18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72186697"/>
              </p:ext>
            </p:extLst>
          </p:nvPr>
        </p:nvGraphicFramePr>
        <p:xfrm>
          <a:off x="1115616" y="764704"/>
          <a:ext cx="7848872" cy="5812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42096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ОБЩИЕ ПОДХОДЫ</a:t>
            </a:r>
            <a:br>
              <a:rPr lang="ru-RU" sz="2000" b="1" dirty="0" smtClean="0"/>
            </a:br>
            <a:r>
              <a:rPr lang="ru-RU" sz="2000" b="1" dirty="0" smtClean="0"/>
              <a:t>К ФОРМИРОВАНИЮ РАСХОДОВ</a:t>
            </a:r>
            <a:br>
              <a:rPr lang="ru-RU" sz="2000" b="1" dirty="0" smtClean="0"/>
            </a:br>
            <a:r>
              <a:rPr lang="ru-RU" sz="2000" b="1" dirty="0" smtClean="0"/>
              <a:t>БЮДЖЕТА муниципального округа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68760"/>
            <a:ext cx="7776864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/>
            <a:r>
              <a:rPr lang="ru-RU" sz="1400" dirty="0" smtClean="0">
                <a:latin typeface="+mj-lt"/>
              </a:rPr>
              <a:t>Планирование бюджетных ассигнований бюджета Устьянского муниципального округа на 2023 год и на плановый период 2024 и 2025 годов осуществляется на основе следующих, общих для всех, подходов:</a:t>
            </a:r>
          </a:p>
          <a:p>
            <a:pPr marL="268288" indent="-268288"/>
            <a:endParaRPr lang="ru-RU" sz="800" dirty="0" smtClean="0">
              <a:latin typeface="+mj-lt"/>
            </a:endParaRP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400" b="1" dirty="0" smtClean="0">
                <a:latin typeface="+mn-lt"/>
              </a:rPr>
              <a:t> </a:t>
            </a:r>
            <a:r>
              <a:rPr lang="ru-RU" sz="1200" b="1" dirty="0" smtClean="0">
                <a:latin typeface="+mn-lt"/>
              </a:rPr>
              <a:t>Расходы на оплату труда _</a:t>
            </a:r>
            <a:r>
              <a:rPr lang="ru-RU" sz="1200" dirty="0" smtClean="0"/>
              <a:t> </a:t>
            </a:r>
          </a:p>
          <a:p>
            <a:pPr marL="536575" indent="-268288" algn="just">
              <a:tabLst>
                <a:tab pos="444500" algn="l"/>
              </a:tabLst>
            </a:pPr>
            <a:r>
              <a:rPr lang="ru-RU" sz="1050" i="1" dirty="0" smtClean="0">
                <a:latin typeface="+mn-lt"/>
              </a:rPr>
              <a:t>_  </a:t>
            </a:r>
            <a:r>
              <a:rPr lang="ru-RU" sz="1000" i="1" dirty="0" smtClean="0">
                <a:latin typeface="+mn-lt"/>
              </a:rPr>
              <a:t>работников муниципальных учреждений (указы Президента РФ), исходя из ФОТ  по состоянию на 1 августа 2022 года  и средней заработной платы в Архангельской области;</a:t>
            </a:r>
          </a:p>
          <a:p>
            <a:pPr marL="536575" indent="-268288">
              <a:tabLst>
                <a:tab pos="444500" algn="l"/>
              </a:tabLst>
            </a:pPr>
            <a:r>
              <a:rPr lang="ru-RU" sz="1000" i="1" dirty="0" smtClean="0">
                <a:latin typeface="+mn-lt"/>
              </a:rPr>
              <a:t>_  иных работников муниципальных  учреждений , определены исходя из ФОТ  по состоянию на 1 августа 2022 года  с учетом индексации на 5,5 %  с 1 октября 2023 года;  на плановый период 2024-2025 годов с учетом индексации с 1 октября 2024 года на 4 %  и с 1октября 2025 года на 4 %;</a:t>
            </a:r>
          </a:p>
          <a:p>
            <a:pPr marL="536575" indent="-268288">
              <a:tabLst>
                <a:tab pos="444500" algn="l"/>
              </a:tabLst>
            </a:pPr>
            <a:r>
              <a:rPr lang="ru-RU" sz="1000" i="1" dirty="0" smtClean="0">
                <a:latin typeface="+mn-lt"/>
              </a:rPr>
              <a:t>_  работников органов власти определены  исходя из плановой структуры с 1 января 2023 года  с учетом индексации на 5,5 % с 1 октября 2023 года, на плановый период 2024-2025 годов с учетом индексации с 1 октября 2024 года на 4% и с 1 октября 2025 года на 4,0 </a:t>
            </a:r>
            <a:r>
              <a:rPr lang="ru-RU" sz="1000" i="1" dirty="0">
                <a:latin typeface="+mn-lt"/>
              </a:rPr>
              <a:t>%</a:t>
            </a:r>
            <a:r>
              <a:rPr lang="ru-RU" sz="1000" i="1" dirty="0" smtClean="0">
                <a:latin typeface="+mn-lt"/>
              </a:rPr>
              <a:t>.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 Расходы на оплату коммунальных услуг </a:t>
            </a:r>
            <a:r>
              <a:rPr lang="ru-RU" sz="1200" dirty="0" smtClean="0">
                <a:latin typeface="+mn-lt"/>
              </a:rPr>
              <a:t>- рассчитаны исходя из начисленных расходов за 2021 год с учетом среднегодового роста на 4,8 % к  2022 году и  на 16,1 % к 2023 году, проиндексированы  на 2024 год  на 4,0 % и на 2025 год на %;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Меры социальной поддержки отдельных категорий граждан - </a:t>
            </a:r>
            <a:r>
              <a:rPr lang="ru-RU" sz="1200" dirty="0" smtClean="0">
                <a:latin typeface="+mn-lt"/>
              </a:rPr>
              <a:t>рассчитывается с учетом планируемой численности получателей мер социальной поддержки на 2023 год и на плановый период 2024 и 2025 годов;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 питание - </a:t>
            </a:r>
            <a:r>
              <a:rPr lang="ru-RU" sz="1200" dirty="0" smtClean="0">
                <a:latin typeface="+mn-lt"/>
              </a:rPr>
              <a:t>рассчитываются в соответствии с НПА и с учетом изменения сетевых показателей и контингента детей;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уплату налогов - </a:t>
            </a:r>
            <a:r>
              <a:rPr lang="ru-RU" sz="1200" dirty="0" smtClean="0">
                <a:latin typeface="+mn-lt"/>
              </a:rPr>
              <a:t>определяются исходя из расчетов ГРБС;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исполнении публичных нормативных обязательств - </a:t>
            </a:r>
            <a:r>
              <a:rPr lang="ru-RU" sz="1200" dirty="0" smtClean="0">
                <a:latin typeface="+mn-lt"/>
              </a:rPr>
              <a:t>формируются по каждому виду обязательств в соответствии с нормативно правовыми актами Устьянского муниципального округа;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Резервный фонд - </a:t>
            </a:r>
            <a:r>
              <a:rPr lang="ru-RU" sz="1200" dirty="0" smtClean="0">
                <a:latin typeface="+mn-lt"/>
              </a:rPr>
              <a:t>рассчитывается в процентном соотношении к общему объему расходов бюджета, исходя из возможностей бюджета Устьянского муниципального округа;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Расходы на обслуживание муниципального долга - </a:t>
            </a:r>
            <a:r>
              <a:rPr lang="ru-RU" sz="1200" dirty="0" smtClean="0">
                <a:latin typeface="+mn-lt"/>
              </a:rPr>
              <a:t>рассчитывается плановым методом в соответствии с кредитными договорами, определяющими условия привлечения муниципальных долговых обязательств;</a:t>
            </a:r>
          </a:p>
          <a:p>
            <a:pPr marL="268288" indent="-268288" algn="just">
              <a:buFont typeface="Wingdings" pitchFamily="2" charset="2"/>
              <a:buChar char="ü"/>
            </a:pPr>
            <a:r>
              <a:rPr lang="ru-RU" sz="1200" b="1" dirty="0" smtClean="0">
                <a:latin typeface="+mn-lt"/>
              </a:rPr>
              <a:t>Другие расходы - </a:t>
            </a:r>
            <a:r>
              <a:rPr lang="ru-RU" sz="1200" dirty="0" smtClean="0">
                <a:latin typeface="+mn-lt"/>
              </a:rPr>
              <a:t>по другим действующим расходным обязательствам осуществляется на основе аналогичных показателей текущего финансового года.</a:t>
            </a:r>
            <a:endParaRPr lang="ru-RU" sz="14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 rot="1308113">
            <a:off x="2286872" y="1612403"/>
            <a:ext cx="545844" cy="127927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20256067">
            <a:off x="7232962" y="1611092"/>
            <a:ext cx="526679" cy="122061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716016" y="1628800"/>
            <a:ext cx="648072" cy="129614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31640" y="2996952"/>
            <a:ext cx="2232248" cy="3240359"/>
          </a:xfrm>
          <a:prstGeom prst="roundRect">
            <a:avLst>
              <a:gd name="adj" fmla="val 993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t">
            <a:normAutofit fontScale="62500" lnSpcReduction="20000"/>
          </a:bodyPr>
          <a:lstStyle/>
          <a:p>
            <a:pPr algn="ctr"/>
            <a:endParaRPr lang="ru-RU" sz="2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2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НАЛОГОВЫЕ ДОХОДЫ</a:t>
            </a:r>
          </a:p>
          <a:p>
            <a:pPr algn="ctr"/>
            <a:endParaRPr lang="ru-RU" sz="2200" dirty="0" smtClean="0">
              <a:solidFill>
                <a:schemeClr val="tx1"/>
              </a:solidFill>
            </a:endParaRPr>
          </a:p>
          <a:p>
            <a:pPr algn="ctr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доходы, предусмотренные законодательством Российской Федерации о налогах и сборах, в том числе от налогов, предусмотренные специальными налоговыми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режимами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, региональных налогов, местных налогов и сборов</a:t>
            </a:r>
          </a:p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23928" y="2997200"/>
            <a:ext cx="2232247" cy="3312120"/>
          </a:xfrm>
          <a:prstGeom prst="roundRect">
            <a:avLst>
              <a:gd name="adj" fmla="val 10978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ru-RU" sz="1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поступления от уплаты других пошлин и сборов, арендных платежей установленных законодательством всех </a:t>
            </a:r>
            <a:r>
              <a:rPr lang="ru-RU" sz="1400" smtClean="0">
                <a:solidFill>
                  <a:schemeClr val="bg2">
                    <a:lumMod val="25000"/>
                  </a:schemeClr>
                </a:solidFill>
              </a:rPr>
              <a:t>уровней бюджетов,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а также штрафов за нарушение законодательства</a:t>
            </a:r>
          </a:p>
          <a:p>
            <a:pPr algn="ctr">
              <a:defRPr/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16216" y="2924944"/>
            <a:ext cx="2232248" cy="3384376"/>
          </a:xfrm>
          <a:prstGeom prst="roundRect">
            <a:avLst>
              <a:gd name="adj" fmla="val 7206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endParaRPr lang="ru-RU" sz="1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БЕЗВОЗМЕЗДНЫЕ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ПОСТУПЛЕНИЯ 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/>
            <a:endParaRPr lang="ru-RU" sz="1100" b="1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поступления от других бюджетов (межбюджетные трансферты), организаций, граждан (кроме налоговых и неналоговых доходов)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5656" y="764704"/>
            <a:ext cx="69127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ДОХОДЫ БЮДЖЕТА _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и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безвозвратные поступления денежных средств в бюджет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03648" y="260648"/>
            <a:ext cx="7498080" cy="3600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ПОНЯТИЯ И ТЕРМИНЫ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1187624" y="980728"/>
            <a:ext cx="7780412" cy="83026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rgbClr val="CEF7BD"/>
              </a:gs>
              <a:gs pos="100000">
                <a:srgbClr val="E7FADF"/>
              </a:gs>
            </a:gsLst>
            <a:lin ang="2700000" scaled="1"/>
            <a:tileRect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16390" name="Text Box 58"/>
          <p:cNvSpPr txBox="1">
            <a:spLocks noChangeArrowheads="1"/>
          </p:cNvSpPr>
          <p:nvPr/>
        </p:nvSpPr>
        <p:spPr bwMode="auto">
          <a:xfrm>
            <a:off x="3275856" y="1916832"/>
            <a:ext cx="3022600" cy="68103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16391" name="AutoShape 61"/>
          <p:cNvSpPr>
            <a:spLocks noChangeArrowheads="1"/>
          </p:cNvSpPr>
          <p:nvPr/>
        </p:nvSpPr>
        <p:spPr bwMode="auto">
          <a:xfrm rot="2817987">
            <a:off x="1653762" y="1943531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6392" name="AutoShape 62"/>
          <p:cNvSpPr>
            <a:spLocks noChangeArrowheads="1"/>
          </p:cNvSpPr>
          <p:nvPr/>
        </p:nvSpPr>
        <p:spPr bwMode="auto">
          <a:xfrm rot="-3745923">
            <a:off x="7215718" y="178023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6393" name="AutoShape 60"/>
          <p:cNvSpPr>
            <a:spLocks noChangeArrowheads="1"/>
          </p:cNvSpPr>
          <p:nvPr/>
        </p:nvSpPr>
        <p:spPr bwMode="auto">
          <a:xfrm>
            <a:off x="4427984" y="2636912"/>
            <a:ext cx="864096" cy="7920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altLang="ru-RU" dirty="0"/>
          </a:p>
        </p:txBody>
      </p:sp>
      <p:sp>
        <p:nvSpPr>
          <p:cNvPr id="16394" name="Text Box 63"/>
          <p:cNvSpPr txBox="1">
            <a:spLocks noChangeArrowheads="1"/>
          </p:cNvSpPr>
          <p:nvPr/>
        </p:nvSpPr>
        <p:spPr bwMode="auto">
          <a:xfrm>
            <a:off x="1259632" y="3429000"/>
            <a:ext cx="2160240" cy="302121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6395" name="Text Box 64"/>
          <p:cNvSpPr txBox="1">
            <a:spLocks noChangeArrowheads="1"/>
          </p:cNvSpPr>
          <p:nvPr/>
        </p:nvSpPr>
        <p:spPr bwMode="auto">
          <a:xfrm>
            <a:off x="3563888" y="3429000"/>
            <a:ext cx="2663701" cy="32638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</a:t>
            </a:r>
            <a:r>
              <a:rPr lang="ru-RU" altLang="ru-RU" sz="1600" dirty="0">
                <a:latin typeface="Times New Roman" pitchFamily="18" charset="0"/>
              </a:rPr>
              <a:t>на безвозмездной и </a:t>
            </a:r>
            <a:r>
              <a:rPr lang="ru-RU" altLang="ru-RU" sz="1600" b="1" dirty="0">
                <a:latin typeface="Times New Roman" pitchFamily="18" charset="0"/>
              </a:rPr>
              <a:t>безвозвратной основах на осуществление определенных целевых расходов, возникающих при выполнении </a:t>
            </a:r>
            <a:r>
              <a:rPr lang="ru-RU" altLang="ru-RU" sz="1600" b="1" dirty="0" smtClean="0">
                <a:latin typeface="Times New Roman" pitchFamily="18" charset="0"/>
              </a:rPr>
              <a:t>полномочий, </a:t>
            </a:r>
            <a:r>
              <a:rPr lang="ru-RU" altLang="ru-RU" sz="1600" b="1" dirty="0">
                <a:latin typeface="Times New Roman" pitchFamily="18" charset="0"/>
              </a:rPr>
              <a:t>переданных </a:t>
            </a:r>
            <a:r>
              <a:rPr lang="ru-RU" altLang="ru-RU" sz="1600" b="1" dirty="0" smtClean="0">
                <a:latin typeface="Times New Roman" pitchFamily="18" charset="0"/>
              </a:rPr>
              <a:t>на другой уровень бюджетной системы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6396" name="Text Box 65"/>
          <p:cNvSpPr txBox="1">
            <a:spLocks noChangeArrowheads="1"/>
          </p:cNvSpPr>
          <p:nvPr/>
        </p:nvSpPr>
        <p:spPr bwMode="auto">
          <a:xfrm>
            <a:off x="6372200" y="3429000"/>
            <a:ext cx="2592264" cy="3022366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софинансирования</a:t>
            </a:r>
            <a:r>
              <a:rPr lang="ru-RU" altLang="ru-RU" sz="1600" dirty="0">
                <a:latin typeface="Times New Roman" pitchFamily="18" charset="0"/>
              </a:rPr>
              <a:t> </a:t>
            </a:r>
            <a:r>
              <a:rPr lang="ru-RU" altLang="ru-RU" sz="16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31640" y="260648"/>
            <a:ext cx="7498080" cy="57606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ПОНЯТИЯ И ТЕРМИНЫ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Grp="1"/>
          </p:cNvSpPr>
          <p:nvPr>
            <p:ph type="ctrTitle"/>
          </p:nvPr>
        </p:nvSpPr>
        <p:spPr bwMode="auto">
          <a:xfrm>
            <a:off x="457200" y="274638"/>
            <a:ext cx="153988" cy="1301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dirty="0" smtClean="0">
                <a:effectLst/>
              </a:rPr>
              <a:t>а</a:t>
            </a:r>
          </a:p>
        </p:txBody>
      </p:sp>
      <p:pic>
        <p:nvPicPr>
          <p:cNvPr id="17410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052512"/>
            <a:ext cx="7848872" cy="51848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188640"/>
            <a:ext cx="7800014" cy="5463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229600" cy="5400600"/>
          </a:xfrm>
        </p:spPr>
        <p:txBody>
          <a:bodyPr/>
          <a:lstStyle/>
          <a:p>
            <a:r>
              <a:rPr lang="ru-RU" altLang="ru-RU" sz="2000" dirty="0" smtClean="0"/>
              <a:t>Бюджетный цикл включает с себя: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51520" y="1484784"/>
            <a:ext cx="3960813" cy="158432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/>
              <a:t>ОСУЩЕСТВЛЕНИЕ </a:t>
            </a:r>
          </a:p>
          <a:p>
            <a:pPr algn="ctr"/>
            <a:r>
              <a:rPr lang="ru-RU" altLang="ru-RU" sz="1200" b="1" dirty="0"/>
              <a:t>ФИНАНСОВОГО КОНТРОЛЯ </a:t>
            </a:r>
          </a:p>
          <a:p>
            <a:pPr algn="ctr"/>
            <a:r>
              <a:rPr lang="ru-RU" altLang="ru-RU" sz="1200" dirty="0"/>
              <a:t>(</a:t>
            </a:r>
            <a:r>
              <a:rPr lang="ru-RU" altLang="ru-RU" sz="1200" dirty="0" smtClean="0"/>
              <a:t>Контрольно-счетная </a:t>
            </a:r>
            <a:r>
              <a:rPr lang="ru-RU" altLang="ru-RU" sz="1200" dirty="0"/>
              <a:t>комиссия </a:t>
            </a:r>
          </a:p>
          <a:p>
            <a:pPr algn="ctr"/>
            <a:r>
              <a:rPr lang="ru-RU" altLang="ru-RU" sz="1200" dirty="0" smtClean="0"/>
              <a:t>Устьянского муниципального округа, </a:t>
            </a:r>
            <a:r>
              <a:rPr lang="ru-RU" altLang="ru-RU" sz="1200" dirty="0"/>
              <a:t>иные</a:t>
            </a:r>
          </a:p>
          <a:p>
            <a:pPr algn="ctr"/>
            <a:r>
              <a:rPr lang="ru-RU" altLang="ru-RU" sz="1200" dirty="0"/>
              <a:t>органы </a:t>
            </a:r>
            <a:r>
              <a:rPr lang="ru-RU" altLang="ru-RU" sz="1200" dirty="0" smtClean="0"/>
              <a:t>государственного </a:t>
            </a:r>
            <a:endParaRPr lang="ru-RU" altLang="ru-RU" sz="1200" dirty="0"/>
          </a:p>
          <a:p>
            <a:pPr algn="ctr"/>
            <a:r>
              <a:rPr lang="ru-RU" altLang="ru-RU" sz="1200" dirty="0"/>
              <a:t>и муниципального контроля)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85813" y="3929063"/>
            <a:ext cx="2303462" cy="19431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/>
              <a:t>1 этап</a:t>
            </a:r>
          </a:p>
          <a:p>
            <a:pPr algn="ctr"/>
            <a:r>
              <a:rPr lang="ru-RU" altLang="ru-RU" sz="1200" b="1" dirty="0"/>
              <a:t>ОБЕСПЕЧЕНИЕ</a:t>
            </a:r>
          </a:p>
          <a:p>
            <a:pPr algn="ctr"/>
            <a:r>
              <a:rPr lang="ru-RU" altLang="ru-RU" sz="1200" b="1" dirty="0"/>
              <a:t>составления</a:t>
            </a:r>
          </a:p>
          <a:p>
            <a:pPr algn="ctr"/>
            <a:r>
              <a:rPr lang="ru-RU" altLang="ru-RU" sz="1200" b="1" dirty="0"/>
              <a:t>проекта бюджета</a:t>
            </a:r>
          </a:p>
          <a:p>
            <a:pPr algn="ctr"/>
            <a:r>
              <a:rPr lang="ru-RU" altLang="ru-RU" sz="1200" dirty="0" smtClean="0"/>
              <a:t>(Администрация </a:t>
            </a:r>
            <a:endParaRPr lang="ru-RU" altLang="ru-RU" sz="1200" dirty="0"/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2771775" y="3213100"/>
            <a:ext cx="2520950" cy="14398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 dirty="0"/>
          </a:p>
          <a:p>
            <a:pPr algn="ctr"/>
            <a:r>
              <a:rPr lang="ru-RU" altLang="ru-RU" sz="1600" b="1" dirty="0"/>
              <a:t>2 этап</a:t>
            </a:r>
          </a:p>
          <a:p>
            <a:pPr algn="ctr"/>
            <a:r>
              <a:rPr lang="ru-RU" altLang="ru-RU" sz="1200" b="1" dirty="0"/>
              <a:t>РАССМОТРЕНИЕ</a:t>
            </a:r>
          </a:p>
          <a:p>
            <a:pPr algn="ctr"/>
            <a:r>
              <a:rPr lang="ru-RU" altLang="ru-RU" sz="1200" b="1" dirty="0"/>
              <a:t>проекта бюджета</a:t>
            </a:r>
          </a:p>
          <a:p>
            <a:pPr algn="ctr"/>
            <a:r>
              <a:rPr lang="ru-RU" altLang="ru-RU" sz="1200" dirty="0" smtClean="0"/>
              <a:t>(Собрание </a:t>
            </a:r>
            <a:r>
              <a:rPr lang="ru-RU" altLang="ru-RU" sz="1200" dirty="0"/>
              <a:t>депутатов </a:t>
            </a:r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39" name="AutoShape 14"/>
          <p:cNvSpPr>
            <a:spLocks noChangeArrowheads="1"/>
          </p:cNvSpPr>
          <p:nvPr/>
        </p:nvSpPr>
        <p:spPr bwMode="auto">
          <a:xfrm>
            <a:off x="5076825" y="4941888"/>
            <a:ext cx="3816350" cy="1079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/>
              <a:t>ОТКРЫТЫЕ ПУБЛИЧНЫЕ </a:t>
            </a:r>
            <a:r>
              <a:rPr lang="ru-RU" altLang="ru-RU" sz="1400" b="1" dirty="0" smtClean="0"/>
              <a:t>СЛУШАНИЯ:</a:t>
            </a:r>
            <a:endParaRPr lang="ru-RU" altLang="ru-RU" sz="1400" b="1" dirty="0"/>
          </a:p>
          <a:p>
            <a:pPr lvl="2">
              <a:buFont typeface="Wingdings" pitchFamily="2" charset="2"/>
              <a:buChar char="ü"/>
            </a:pPr>
            <a:r>
              <a:rPr lang="ru-RU" altLang="ru-RU" sz="1400" dirty="0"/>
              <a:t>по проекту </a:t>
            </a:r>
            <a:r>
              <a:rPr lang="ru-RU" altLang="ru-RU" sz="1400" dirty="0" smtClean="0"/>
              <a:t>бюджета</a:t>
            </a:r>
          </a:p>
          <a:p>
            <a:pPr lvl="2">
              <a:buFont typeface="Wingdings" pitchFamily="2" charset="2"/>
              <a:buChar char="ü"/>
            </a:pPr>
            <a:r>
              <a:rPr lang="ru-RU" altLang="ru-RU" sz="1400" dirty="0" smtClean="0"/>
              <a:t>отчету </a:t>
            </a:r>
            <a:r>
              <a:rPr lang="ru-RU" altLang="ru-RU" sz="1400" dirty="0"/>
              <a:t>об </a:t>
            </a:r>
            <a:r>
              <a:rPr lang="ru-RU" altLang="ru-RU" sz="1400" dirty="0" smtClean="0"/>
              <a:t>исполнении</a:t>
            </a:r>
            <a:endParaRPr lang="ru-RU" altLang="ru-RU" sz="1400" dirty="0"/>
          </a:p>
        </p:txBody>
      </p:sp>
      <p:sp>
        <p:nvSpPr>
          <p:cNvPr id="18440" name="AutoShape 16"/>
          <p:cNvSpPr>
            <a:spLocks noChangeArrowheads="1"/>
          </p:cNvSpPr>
          <p:nvPr/>
        </p:nvSpPr>
        <p:spPr bwMode="auto">
          <a:xfrm>
            <a:off x="4500563" y="1916832"/>
            <a:ext cx="2232025" cy="1728192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/>
              <a:t>3 этап</a:t>
            </a:r>
          </a:p>
          <a:p>
            <a:pPr algn="ctr"/>
            <a:r>
              <a:rPr lang="ru-RU" altLang="ru-RU" sz="1200" b="1" dirty="0"/>
              <a:t>УТВЕРЖДЕНИЕ</a:t>
            </a:r>
          </a:p>
          <a:p>
            <a:pPr algn="ctr"/>
            <a:r>
              <a:rPr lang="ru-RU" altLang="ru-RU" sz="1200" b="1" dirty="0"/>
              <a:t>бюджета</a:t>
            </a:r>
          </a:p>
          <a:p>
            <a:pPr algn="ctr"/>
            <a:r>
              <a:rPr lang="ru-RU" altLang="ru-RU" sz="1200" dirty="0"/>
              <a:t>(Собрание депутатов </a:t>
            </a:r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 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41" name="Rectangle 17"/>
          <p:cNvSpPr>
            <a:spLocks noChangeArrowheads="1"/>
          </p:cNvSpPr>
          <p:nvPr/>
        </p:nvSpPr>
        <p:spPr bwMode="auto">
          <a:xfrm>
            <a:off x="6443663" y="908050"/>
            <a:ext cx="2376487" cy="15208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200" b="1" dirty="0"/>
          </a:p>
          <a:p>
            <a:pPr algn="ctr"/>
            <a:r>
              <a:rPr lang="ru-RU" altLang="ru-RU" sz="1600" b="1" dirty="0"/>
              <a:t>4 этап</a:t>
            </a:r>
          </a:p>
          <a:p>
            <a:pPr algn="ctr"/>
            <a:r>
              <a:rPr lang="ru-RU" altLang="ru-RU" sz="1200" b="1" dirty="0"/>
              <a:t>ОБЕСПЕЧЕНИЕ </a:t>
            </a:r>
          </a:p>
          <a:p>
            <a:pPr algn="ctr"/>
            <a:r>
              <a:rPr lang="ru-RU" altLang="ru-RU" sz="1200" b="1" dirty="0"/>
              <a:t>исполнения</a:t>
            </a:r>
          </a:p>
          <a:p>
            <a:pPr algn="ctr"/>
            <a:r>
              <a:rPr lang="ru-RU" altLang="ru-RU" sz="1200" b="1" dirty="0"/>
              <a:t>бюджета</a:t>
            </a:r>
          </a:p>
          <a:p>
            <a:pPr algn="ctr"/>
            <a:r>
              <a:rPr lang="ru-RU" altLang="ru-RU" sz="1200" dirty="0" smtClean="0"/>
              <a:t>(Администрация </a:t>
            </a:r>
            <a:endParaRPr lang="ru-RU" altLang="ru-RU" sz="1200" dirty="0"/>
          </a:p>
          <a:p>
            <a:pPr algn="ctr"/>
            <a:r>
              <a:rPr lang="ru-RU" altLang="ru-RU" sz="1200" dirty="0" smtClean="0"/>
              <a:t>Устьянского муниципального</a:t>
            </a:r>
          </a:p>
          <a:p>
            <a:pPr algn="ctr"/>
            <a:r>
              <a:rPr lang="ru-RU" altLang="ru-RU" sz="1200" dirty="0" smtClean="0"/>
              <a:t>округа)</a:t>
            </a:r>
            <a:endParaRPr lang="ru-RU" altLang="ru-RU" sz="1200" dirty="0"/>
          </a:p>
          <a:p>
            <a:pPr algn="ctr"/>
            <a:endParaRPr lang="ru-RU" altLang="ru-RU" sz="1200" dirty="0"/>
          </a:p>
        </p:txBody>
      </p:sp>
      <p:sp>
        <p:nvSpPr>
          <p:cNvPr id="18442" name="AutoShape 18"/>
          <p:cNvSpPr>
            <a:spLocks noChangeArrowheads="1"/>
          </p:cNvSpPr>
          <p:nvPr/>
        </p:nvSpPr>
        <p:spPr bwMode="auto">
          <a:xfrm rot="1683461">
            <a:off x="1802106" y="3170048"/>
            <a:ext cx="301951" cy="719393"/>
          </a:xfrm>
          <a:prstGeom prst="downArrow">
            <a:avLst>
              <a:gd name="adj1" fmla="val 50000"/>
              <a:gd name="adj2" fmla="val 67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3" name="AutoShape 20"/>
          <p:cNvSpPr>
            <a:spLocks noChangeArrowheads="1"/>
          </p:cNvSpPr>
          <p:nvPr/>
        </p:nvSpPr>
        <p:spPr bwMode="auto">
          <a:xfrm>
            <a:off x="7524328" y="2636912"/>
            <a:ext cx="350465" cy="2127250"/>
          </a:xfrm>
          <a:prstGeom prst="upArrow">
            <a:avLst>
              <a:gd name="adj1" fmla="val 50000"/>
              <a:gd name="adj2" fmla="val 1094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4" name="AutoShape 21"/>
          <p:cNvSpPr>
            <a:spLocks noChangeArrowheads="1"/>
          </p:cNvSpPr>
          <p:nvPr/>
        </p:nvSpPr>
        <p:spPr bwMode="auto">
          <a:xfrm rot="257094">
            <a:off x="3270903" y="5146864"/>
            <a:ext cx="1663784" cy="339388"/>
          </a:xfrm>
          <a:prstGeom prst="leftArrow">
            <a:avLst>
              <a:gd name="adj1" fmla="val 50000"/>
              <a:gd name="adj2" fmla="val 8521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5" name="AutoShape 22"/>
          <p:cNvSpPr>
            <a:spLocks noChangeArrowheads="1"/>
          </p:cNvSpPr>
          <p:nvPr/>
        </p:nvSpPr>
        <p:spPr bwMode="auto">
          <a:xfrm rot="21031688">
            <a:off x="4267194" y="1322859"/>
            <a:ext cx="2165276" cy="323850"/>
          </a:xfrm>
          <a:prstGeom prst="rightArrow">
            <a:avLst>
              <a:gd name="adj1" fmla="val 50000"/>
              <a:gd name="adj2" fmla="val 16409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18446" name="Line 23"/>
          <p:cNvSpPr>
            <a:spLocks noChangeShapeType="1"/>
          </p:cNvSpPr>
          <p:nvPr/>
        </p:nvSpPr>
        <p:spPr bwMode="auto">
          <a:xfrm flipV="1">
            <a:off x="755576" y="836712"/>
            <a:ext cx="770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5576" y="188640"/>
            <a:ext cx="8137599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 - это ежегодное формирование и исполнение бюджета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214290"/>
            <a:ext cx="785818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Основные характеристики бюджета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2023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на плановый период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2025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годов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79711921"/>
              </p:ext>
            </p:extLst>
          </p:nvPr>
        </p:nvGraphicFramePr>
        <p:xfrm>
          <a:off x="1691680" y="980728"/>
          <a:ext cx="6696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31640" y="4725144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отрицательную динамику доходов и расходов бюджета в 2024 -2025 годов по сравнению с 2023 годом повлияло:</a:t>
            </a:r>
          </a:p>
          <a:p>
            <a:pPr marL="536575" indent="-444500">
              <a:buFont typeface="Wingdings" pitchFamily="2" charset="2"/>
              <a:buChar char="ü"/>
            </a:pPr>
            <a:r>
              <a:rPr lang="ru-RU" sz="1600" i="1" dirty="0" smtClean="0"/>
              <a:t>снижение объемов целевых МБТ из областного бюджета или отсутствие их распределения муниципальным образованиям области в период формирования проекта бюджета Устьянского муниципального округа на 2023-2025 годы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16635</TotalTime>
  <Words>3857</Words>
  <Application>Microsoft Office PowerPoint</Application>
  <PresentationFormat>Экран (4:3)</PresentationFormat>
  <Paragraphs>633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Солнцестояние</vt:lpstr>
      <vt:lpstr>Диаграмма</vt:lpstr>
      <vt:lpstr>Презентация PowerPoint</vt:lpstr>
      <vt:lpstr>Презентация PowerPoint</vt:lpstr>
      <vt:lpstr>Презентация PowerPoint</vt:lpstr>
      <vt:lpstr>ОБЩИЕ ПОДХОДЫ К ФОРМИРОВАНИЮ РАСХОДОВ БЮДЖЕТА муниципального округа</vt:lpstr>
      <vt:lpstr>Презентация PowerPoint</vt:lpstr>
      <vt:lpstr>Презентация PowerPoint</vt:lpstr>
      <vt:lpstr>а</vt:lpstr>
      <vt:lpstr>Презентация PowerPoint</vt:lpstr>
      <vt:lpstr>Презентация PowerPoint</vt:lpstr>
      <vt:lpstr>ИЗМЕНИНИЯ НАЛОГОВОГО И БЮДЖЕТНОГО ЗАКОНОДАТЕЛЬСТВА, УЧТЕННОЕ В РАСЧЕТАХ ДОХОДОВ БЮДЖЕТА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Bud-Tany</cp:lastModifiedBy>
  <cp:revision>1422</cp:revision>
  <cp:lastPrinted>2022-12-15T06:48:25Z</cp:lastPrinted>
  <dcterms:created xsi:type="dcterms:W3CDTF">2013-11-12T07:49:12Z</dcterms:created>
  <dcterms:modified xsi:type="dcterms:W3CDTF">2023-05-03T12:57:50Z</dcterms:modified>
</cp:coreProperties>
</file>