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9" r:id="rId2"/>
  </p:sldMasterIdLst>
  <p:notesMasterIdLst>
    <p:notesMasterId r:id="rId15"/>
  </p:notesMasterIdLst>
  <p:sldIdLst>
    <p:sldId id="286" r:id="rId3"/>
    <p:sldId id="320" r:id="rId4"/>
    <p:sldId id="264" r:id="rId5"/>
    <p:sldId id="292" r:id="rId6"/>
    <p:sldId id="308" r:id="rId7"/>
    <p:sldId id="315" r:id="rId8"/>
    <p:sldId id="307" r:id="rId9"/>
    <p:sldId id="319" r:id="rId10"/>
    <p:sldId id="291" r:id="rId11"/>
    <p:sldId id="317" r:id="rId12"/>
    <p:sldId id="318" r:id="rId13"/>
    <p:sldId id="27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CFFF"/>
    <a:srgbClr val="006600"/>
    <a:srgbClr val="00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7917" autoAdjust="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44;&#1086;&#1082;&#1091;&#1084;&#1077;&#1085;&#1090;&#1099;\_&#1053;&#1040;&#1056;&#1054;&#1044;&#1053;&#1067;&#1049;%20&#1041;&#1070;&#1044;&#1046;&#1045;&#1058;\&#1054;&#1058;&#1063;&#1045;&#1058;%20&#1086;&#1073;%20&#1080;&#1089;&#1087;&#1086;&#1083;&#1085;&#1077;&#1085;&#1080;&#1080;\&#1090;&#1072;&#1073;_&#1082;%20&#1080;&#1089;&#1087;%20&#1079;&#1072;%209%20&#1084;&#1077;&#1089;%202018%20&#1075;&#1086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52;&#1086;&#1080;%20&#1076;&#1086;&#1082;&#1091;&#1084;&#1077;&#1085;&#1090;&#1099;\GO\GO%20&#1079;&#1072;%202022\&#1044;&#1086;&#1093;&#1086;&#1076;&#1099;\&#1090;&#1072;&#1073;.%20&#1080;&#1089;&#1087;%202022_%20&#1076;&#1080;&#1072;&#1075;&#108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&#1052;&#1086;&#1080;%20&#1076;&#1086;&#1082;&#1091;&#1084;&#1077;&#1085;&#1090;&#1099;\GO\GO%20&#1079;&#1072;%202022\&#1044;&#1086;&#1093;&#1086;&#1076;&#1099;\&#1090;&#1072;&#1073;.%20&#1080;&#1089;&#1087;%202022_%20&#1076;&#1080;&#1072;&#1075;&#108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52021653623652E-4"/>
          <c:y val="0.13116798312352498"/>
          <c:w val="0.91393936000447962"/>
          <c:h val="0.8611111111111116"/>
        </c:manualLayout>
      </c:layout>
      <c:pie3DChart>
        <c:varyColors val="1"/>
        <c:ser>
          <c:idx val="0"/>
          <c:order val="0"/>
          <c:tx>
            <c:strRef>
              <c:f>'ит. (4)'!$B$4</c:f>
              <c:strCache>
                <c:ptCount val="1"/>
                <c:pt idx="0">
                  <c:v>Утверждено</c:v>
                </c:pt>
              </c:strCache>
            </c:strRef>
          </c:tx>
          <c:explosion val="25"/>
          <c:cat>
            <c:strRef>
              <c:f>'ит. (4)'!$A$5:$A$7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'ит. (4)'!$B$5:$B$7</c:f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535823517928597E-2"/>
          <c:y val="9.7460083114610685E-2"/>
          <c:w val="0.90146414130664987"/>
          <c:h val="0.89023832020997362"/>
        </c:manualLayout>
      </c:layout>
      <c:pie3DChart>
        <c:varyColors val="1"/>
        <c:ser>
          <c:idx val="0"/>
          <c:order val="0"/>
          <c:explosion val="32"/>
          <c:dPt>
            <c:idx val="0"/>
            <c:bubble3D val="0"/>
            <c:explosion val="43"/>
          </c:dPt>
          <c:dPt>
            <c:idx val="1"/>
            <c:bubble3D val="0"/>
            <c:explosion val="43"/>
          </c:dPt>
          <c:dPt>
            <c:idx val="2"/>
            <c:bubble3D val="0"/>
            <c:explosion val="23"/>
          </c:dPt>
          <c:dLbls>
            <c:dLbl>
              <c:idx val="0"/>
              <c:layout>
                <c:manualLayout>
                  <c:x val="-0.27043252857855576"/>
                  <c:y val="5.853888429692150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5.1654194052189767E-2"/>
                  <c:y val="-6.583257203346820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17050584586017681"/>
                  <c:y val="-0.4078580647032383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Презен_СТРУК_исп!$A$15:$A$17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Презен_СТРУК_исп!$B$15:$B$17</c:f>
              <c:numCache>
                <c:formatCode>0.0%</c:formatCode>
                <c:ptCount val="3"/>
                <c:pt idx="0">
                  <c:v>0.15397906933867614</c:v>
                </c:pt>
                <c:pt idx="1">
                  <c:v>1.2971398852010966E-2</c:v>
                </c:pt>
                <c:pt idx="2">
                  <c:v>0.83304953180931285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999086008103742E-2"/>
          <c:y val="0"/>
          <c:w val="0.96900091399189914"/>
          <c:h val="0.519276392534266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През_СТРУК_пр.год!$B$16</c:f>
              <c:strCache>
                <c:ptCount val="1"/>
                <c:pt idx="0">
                  <c:v>Исполнено 2021 год, 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990407673860976E-2"/>
                  <c:y val="-5.6603773584905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466247474461597E-2"/>
                  <c:y val="3.9507254989352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1942446043165523E-3"/>
                  <c:y val="3.1925419699896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1.8149606299212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7961630695443971E-3"/>
                  <c:y val="-5.0314465408805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През_СТРУК_пр.год!$A$17:$A$21</c:f>
              <c:strCache>
                <c:ptCount val="5"/>
                <c:pt idx="0">
                  <c:v>Доходы, всего</c:v>
                </c:pt>
                <c:pt idx="1">
                  <c:v>Налоговые и неналоговые</c:v>
                </c:pt>
                <c:pt idx="2">
                  <c:v>Налоговые доходы</c:v>
                </c:pt>
                <c:pt idx="3">
                  <c:v>Неналоговые доходы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През_СТРУК_пр.год!$B$17:$B$21</c:f>
              <c:numCache>
                <c:formatCode>#,##0.00</c:formatCode>
                <c:ptCount val="5"/>
                <c:pt idx="0">
                  <c:v>1502312719.1399999</c:v>
                </c:pt>
                <c:pt idx="1">
                  <c:v>291867561.36000001</c:v>
                </c:pt>
                <c:pt idx="2">
                  <c:v>262761938.59</c:v>
                </c:pt>
                <c:pt idx="3">
                  <c:v>29105622.77</c:v>
                </c:pt>
                <c:pt idx="4">
                  <c:v>1210445157.78</c:v>
                </c:pt>
              </c:numCache>
            </c:numRef>
          </c:val>
        </c:ser>
        <c:ser>
          <c:idx val="1"/>
          <c:order val="1"/>
          <c:tx>
            <c:strRef>
              <c:f>През_СТРУК_пр.год!$D$16</c:f>
              <c:strCache>
                <c:ptCount val="1"/>
                <c:pt idx="0">
                  <c:v>Исполнено за 2022 год, 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5923261390887787E-3"/>
                  <c:y val="3.045684147972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380478651272E-3"/>
                  <c:y val="-7.3362626665662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558393693230352E-2"/>
                  <c:y val="-6.1639034827112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6771087067353996E-3"/>
                  <c:y val="-6.7410488783241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През_СТРУК_пр.год!$A$17:$A$21</c:f>
              <c:strCache>
                <c:ptCount val="5"/>
                <c:pt idx="0">
                  <c:v>Доходы, всего</c:v>
                </c:pt>
                <c:pt idx="1">
                  <c:v>Налоговые и неналоговые</c:v>
                </c:pt>
                <c:pt idx="2">
                  <c:v>Налоговые доходы</c:v>
                </c:pt>
                <c:pt idx="3">
                  <c:v>Неналоговые доходы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През_СТРУК_пр.год!$D$17:$D$21</c:f>
              <c:numCache>
                <c:formatCode>#,##0.00</c:formatCode>
                <c:ptCount val="5"/>
                <c:pt idx="0">
                  <c:v>1788188165.72</c:v>
                </c:pt>
                <c:pt idx="1">
                  <c:v>298538851.47999996</c:v>
                </c:pt>
                <c:pt idx="2">
                  <c:v>275343549.56</c:v>
                </c:pt>
                <c:pt idx="3">
                  <c:v>23195301.919999998</c:v>
                </c:pt>
                <c:pt idx="4">
                  <c:v>1489649314.24</c:v>
                </c:pt>
              </c:numCache>
            </c:numRef>
          </c:val>
        </c:ser>
        <c:ser>
          <c:idx val="2"/>
          <c:order val="2"/>
          <c:tx>
            <c:strRef>
              <c:f>През_СТРУК_пр.год!$E$16</c:f>
              <c:strCache>
                <c:ptCount val="1"/>
                <c:pt idx="0">
                  <c:v>% выполнения</c:v>
                </c:pt>
              </c:strCache>
            </c:strRef>
          </c:tx>
          <c:invertIfNegative val="0"/>
          <c:cat>
            <c:strRef>
              <c:f>През_СТРУК_пр.год!$A$17:$A$21</c:f>
              <c:strCache>
                <c:ptCount val="5"/>
                <c:pt idx="0">
                  <c:v>Доходы, всего</c:v>
                </c:pt>
                <c:pt idx="1">
                  <c:v>Налоговые и неналоговые</c:v>
                </c:pt>
                <c:pt idx="2">
                  <c:v>Налоговые доходы</c:v>
                </c:pt>
                <c:pt idx="3">
                  <c:v>Неналоговые доходы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През_СТРУК_пр.год!$E$17:$E$21</c:f>
            </c:numRef>
          </c:val>
        </c:ser>
        <c:ser>
          <c:idx val="3"/>
          <c:order val="3"/>
          <c:tx>
            <c:strRef>
              <c:f>През_СТРУК_пр.год!$F$16</c:f>
              <c:strCache>
                <c:ptCount val="1"/>
                <c:pt idx="0">
                  <c:v>Процент исполнения, к аналог. периоду прошлого года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2759927433332255E-17"/>
                  <c:y val="4.3993243533113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666715543238775E-2"/>
                  <c:y val="-0.106014657131155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897579143389265E-2"/>
                  <c:y val="-0.104907231812417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863438857852377E-2"/>
                  <c:y val="-0.169204782819665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829298572315514E-3"/>
                  <c:y val="-6.0913721815080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05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През_СТРУК_пр.год!$A$17:$A$21</c:f>
              <c:strCache>
                <c:ptCount val="5"/>
                <c:pt idx="0">
                  <c:v>Доходы, всего</c:v>
                </c:pt>
                <c:pt idx="1">
                  <c:v>Налоговые и неналоговые</c:v>
                </c:pt>
                <c:pt idx="2">
                  <c:v>Налоговые доходы</c:v>
                </c:pt>
                <c:pt idx="3">
                  <c:v>Неналоговые доходы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През_СТРУК_пр.год!$F$17:$F$21</c:f>
              <c:numCache>
                <c:formatCode>0.0%</c:formatCode>
                <c:ptCount val="5"/>
                <c:pt idx="0">
                  <c:v>1.1902902391345322</c:v>
                </c:pt>
                <c:pt idx="1">
                  <c:v>1.022857251038499</c:v>
                </c:pt>
                <c:pt idx="2">
                  <c:v>1.0478821667914082</c:v>
                </c:pt>
                <c:pt idx="3">
                  <c:v>0.79693542733289546</c:v>
                </c:pt>
                <c:pt idx="4">
                  <c:v>1.2306623762881339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88943360"/>
        <c:axId val="168436288"/>
        <c:axId val="0"/>
      </c:bar3DChart>
      <c:catAx>
        <c:axId val="1889433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 strike="noStrike" baseline="30000">
                <a:latin typeface="Arial Narrow" pitchFamily="34" charset="0"/>
              </a:defRPr>
            </a:pPr>
            <a:endParaRPr lang="ru-RU"/>
          </a:p>
        </c:txPr>
        <c:crossAx val="168436288"/>
        <c:crosses val="autoZero"/>
        <c:auto val="1"/>
        <c:lblAlgn val="ctr"/>
        <c:lblOffset val="100"/>
        <c:noMultiLvlLbl val="0"/>
      </c:catAx>
      <c:valAx>
        <c:axId val="16843628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one"/>
        <c:crossAx val="188943360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sz="105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5.3390279867893485E-2"/>
          <c:y val="0.64281270878578178"/>
          <c:w val="0.83414037274118003"/>
          <c:h val="0.123733017488163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3058432"/>
        <c:axId val="55508992"/>
        <c:axId val="0"/>
      </c:bar3DChart>
      <c:catAx>
        <c:axId val="143058432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5508992"/>
        <c:crosses val="autoZero"/>
        <c:auto val="1"/>
        <c:lblAlgn val="ctr"/>
        <c:lblOffset val="100"/>
        <c:tickMarkSkip val="1"/>
        <c:noMultiLvlLbl val="0"/>
      </c:catAx>
      <c:valAx>
        <c:axId val="55508992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30584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206349206349724"/>
          <c:y val="0.36450839328537543"/>
          <c:w val="0.20158730158730395"/>
          <c:h val="0.27098321342925935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449877750611537E-2"/>
          <c:y val="5.1792828685258967E-2"/>
          <c:w val="0.43031784841075832"/>
          <c:h val="0.93227091633466164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174144"/>
        <c:axId val="55510720"/>
      </c:barChart>
      <c:catAx>
        <c:axId val="143174144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7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5510720"/>
        <c:crosses val="autoZero"/>
        <c:auto val="1"/>
        <c:lblAlgn val="ctr"/>
        <c:lblOffset val="100"/>
        <c:tickMarkSkip val="1"/>
        <c:noMultiLvlLbl val="0"/>
      </c:catAx>
      <c:valAx>
        <c:axId val="5551072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7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3174144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44987775061124696"/>
          <c:y val="0.13944223107569931"/>
          <c:w val="0.55012224938875309"/>
          <c:h val="0.78087649402390469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98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7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3223296"/>
        <c:axId val="55512448"/>
        <c:axId val="0"/>
      </c:bar3DChart>
      <c:catAx>
        <c:axId val="143223296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5512448"/>
        <c:crosses val="autoZero"/>
        <c:auto val="1"/>
        <c:lblAlgn val="ctr"/>
        <c:lblOffset val="100"/>
        <c:tickMarkSkip val="1"/>
        <c:noMultiLvlLbl val="0"/>
      </c:catAx>
      <c:valAx>
        <c:axId val="55512448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32232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206349206349724"/>
          <c:y val="0.36450839328537543"/>
          <c:w val="0.20158730158730395"/>
          <c:h val="0.27098321342925935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73015873015879E-2"/>
          <c:y val="2.3980815347721826E-2"/>
          <c:w val="0.60317460317460858"/>
          <c:h val="0.95203836930455632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058944"/>
        <c:axId val="55514176"/>
      </c:barChart>
      <c:catAx>
        <c:axId val="143058944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5514176"/>
        <c:crosses val="autoZero"/>
        <c:auto val="1"/>
        <c:lblAlgn val="ctr"/>
        <c:lblOffset val="100"/>
        <c:tickMarkSkip val="1"/>
        <c:noMultiLvlLbl val="0"/>
      </c:catAx>
      <c:valAx>
        <c:axId val="5551417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430589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3650793650793669"/>
          <c:y val="0.14868105515587529"/>
          <c:w val="0.35714285714286093"/>
          <c:h val="0.70263788968824969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1230C1-2C14-4C08-AD3B-F877447F52B7}" type="datetimeFigureOut">
              <a:rPr lang="ru-RU"/>
              <a:pPr>
                <a:defRPr/>
              </a:pPr>
              <a:t>24.08.2023</a:t>
            </a:fld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4F2EB6-64DB-4124-80EB-B14BB34B8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19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0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35A776B-28C4-4E5F-904D-61DD1997C4E2}" type="datetimeFigureOut">
              <a:rPr lang="ru-RU"/>
              <a:pPr>
                <a:defRPr/>
              </a:pPr>
              <a:t>24.08.2023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93D2326-91A1-4B90-9FD7-82A00FA6F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7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1D9FAA-648B-436C-B8F2-B04A34EBB1DC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24.08.2023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5FAD49-4861-4E2B-AC98-5811FE004D7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03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EF0BF6-3609-44D0-B81C-D789716F8B94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24.08.2023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933BAF-3059-4B89-8A1C-16883D1848B7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60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6E879E-9720-4A36-A12E-BD6A86F9A7A7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24.08.2023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F3754D-1659-48F4-9078-EF74E62CD79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83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9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B45F06-711A-4C75-AFE1-C2940B4AEB53}" type="datetimeFigureOut">
              <a:rPr lang="ru-RU"/>
              <a:pPr>
                <a:defRPr/>
              </a:pPr>
              <a:t>24.08.2023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16BD9C-C748-4EE3-8EE4-1CF4614C8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A559A3-82D1-4AF5-9E55-81BCC97690A1}" type="datetimeFigureOut">
              <a:rPr lang="ru-RU"/>
              <a:pPr>
                <a:defRPr/>
              </a:pPr>
              <a:t>24.08.2023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24E505-2F38-4B60-ABDC-67D31AB01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7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1D9FAA-648B-436C-B8F2-B04A34EBB1DC}" type="datetimeFigureOut">
              <a:rPr lang="ru-RU"/>
              <a:pPr>
                <a:defRPr/>
              </a:pPr>
              <a:t>24.08.2023</a:t>
            </a:fld>
            <a:endParaRPr lang="ru-RU"/>
          </a:p>
        </p:txBody>
      </p:sp>
      <p:sp>
        <p:nvSpPr>
          <p:cNvPr id="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5FAD49-4861-4E2B-AC98-5811FE004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EF0BF6-3609-44D0-B81C-D789716F8B94}" type="datetimeFigureOut">
              <a:rPr lang="ru-RU"/>
              <a:pPr>
                <a:defRPr/>
              </a:pPr>
              <a:t>24.08.2023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933BAF-3059-4B89-8A1C-16883D184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6E879E-9720-4A36-A12E-BD6A86F9A7A7}" type="datetimeFigureOut">
              <a:rPr lang="ru-RU"/>
              <a:pPr>
                <a:defRPr/>
              </a:pPr>
              <a:t>24.08.2023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F3754D-1659-48F4-9078-EF74E62CD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35A776B-28C4-4E5F-904D-61DD1997C4E2}" type="datetimeFigureOut">
              <a:rPr lang="ru-RU"/>
              <a:pPr>
                <a:defRPr/>
              </a:pPr>
              <a:t>24.08.2023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93D2326-91A1-4B90-9FD7-82A00FA6F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194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B45F06-711A-4C75-AFE1-C2940B4AEB53}" type="datetimeFigureOut">
              <a:rPr lang="ru-RU">
                <a:solidFill>
                  <a:srgbClr val="FFFFFF"/>
                </a:solidFill>
              </a:rPr>
              <a:pPr>
                <a:defRPr/>
              </a:pPr>
              <a:t>24.08.2023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16BD9C-C748-4EE3-8EE4-1CF4614C879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69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A559A3-82D1-4AF5-9E55-81BCC97690A1}" type="datetimeFigureOut">
              <a:rPr lang="ru-RU">
                <a:solidFill>
                  <a:prstClr val="black"/>
                </a:solidFill>
              </a:rPr>
              <a:pPr>
                <a:defRPr/>
              </a:pPr>
              <a:t>24.08.2023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24E505-2F38-4B60-ABDC-67D31AB013A1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66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4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3" name="Дата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9F92CA-EC1C-4513-A357-9F00A8F3DE17}" type="datetimeFigureOut">
              <a:rPr lang="ru-RU"/>
              <a:pPr>
                <a:defRPr/>
              </a:pPr>
              <a:t>24.08.2023</a:t>
            </a:fld>
            <a:endParaRPr lang="ru-RU"/>
          </a:p>
        </p:txBody>
      </p:sp>
      <p:sp>
        <p:nvSpPr>
          <p:cNvPr id="24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02A108-8D1A-406E-9576-6E56DC7D8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4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3" name="Дата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9F92CA-EC1C-4513-A357-9F00A8F3DE17}" type="datetimeFigureOut">
              <a:rPr lang="ru-RU">
                <a:solidFill>
                  <a:srgbClr val="000000"/>
                </a:solidFill>
              </a:rPr>
              <a:pPr>
                <a:defRPr/>
              </a:pPr>
              <a:t>24.08.2023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24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5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02A108-8D1A-406E-9576-6E56DC7D878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6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Подзаголовок 2"/>
          <p:cNvSpPr txBox="1">
            <a:spLocks/>
          </p:cNvSpPr>
          <p:nvPr/>
        </p:nvSpPr>
        <p:spPr bwMode="auto">
          <a:xfrm>
            <a:off x="1428728" y="1428736"/>
            <a:ext cx="760733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000000"/>
              </a:buClr>
              <a:buSzPct val="65000"/>
            </a:pPr>
            <a:r>
              <a:rPr lang="ru-RU" sz="4800" dirty="0">
                <a:solidFill>
                  <a:srgbClr val="006600"/>
                </a:solidFill>
                <a:latin typeface="Times New Roman" pitchFamily="18" charset="0"/>
              </a:rPr>
              <a:t>Отчет об исполнении  бюджета муниципального образования «</a:t>
            </a:r>
            <a:r>
              <a:rPr lang="ru-RU" sz="4800" dirty="0" err="1">
                <a:solidFill>
                  <a:srgbClr val="006600"/>
                </a:solidFill>
                <a:latin typeface="Times New Roman" pitchFamily="18" charset="0"/>
              </a:rPr>
              <a:t>Устьянский</a:t>
            </a:r>
            <a:r>
              <a:rPr lang="ru-RU" sz="4800" dirty="0">
                <a:solidFill>
                  <a:srgbClr val="006600"/>
                </a:solidFill>
                <a:latin typeface="Times New Roman" pitchFamily="18" charset="0"/>
              </a:rPr>
              <a:t> муниципальный район</a:t>
            </a:r>
            <a:r>
              <a:rPr lang="ru-RU" sz="4800" dirty="0" smtClean="0">
                <a:solidFill>
                  <a:srgbClr val="006600"/>
                </a:solidFill>
                <a:latin typeface="Times New Roman" pitchFamily="18" charset="0"/>
              </a:rPr>
              <a:t>»</a:t>
            </a:r>
          </a:p>
          <a:p>
            <a:pPr algn="ctr">
              <a:buClr>
                <a:srgbClr val="000000"/>
              </a:buClr>
              <a:buSzPct val="65000"/>
            </a:pPr>
            <a:r>
              <a:rPr lang="ru-RU" sz="4800" dirty="0" smtClean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ru-RU" sz="4800" dirty="0">
                <a:solidFill>
                  <a:srgbClr val="006600"/>
                </a:solidFill>
                <a:latin typeface="Times New Roman" pitchFamily="18" charset="0"/>
              </a:rPr>
              <a:t>за </a:t>
            </a:r>
            <a:r>
              <a:rPr lang="ru-RU" sz="4800" dirty="0" smtClean="0">
                <a:solidFill>
                  <a:srgbClr val="006600"/>
                </a:solidFill>
                <a:latin typeface="Times New Roman" pitchFamily="18" charset="0"/>
              </a:rPr>
              <a:t>2022 год</a:t>
            </a:r>
            <a:endParaRPr lang="ru-RU" sz="4800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1028" name="Подзаголовок 2"/>
          <p:cNvSpPr txBox="1">
            <a:spLocks/>
          </p:cNvSpPr>
          <p:nvPr/>
        </p:nvSpPr>
        <p:spPr bwMode="auto">
          <a:xfrm>
            <a:off x="1000125" y="142875"/>
            <a:ext cx="28511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000000"/>
              </a:buClr>
              <a:buSzPct val="65000"/>
            </a:pPr>
            <a:endParaRPr lang="ru-RU" sz="1600"/>
          </a:p>
        </p:txBody>
      </p:sp>
      <p:pic>
        <p:nvPicPr>
          <p:cNvPr id="1029" name="Picture 11" descr="i?id=e2941201a0e5c9af4a771539a47a5520&amp;n=33&amp;h=215&amp;w=1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16764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SapphireHiddenControl" hidden="1"/>
          <p:cNvPicPr preferRelativeResize="0">
            <a:picLocks noChangeArrowheads="1" noChangeShapeType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406717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5604" y="1857364"/>
            <a:ext cx="1458599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Социальной направленности</a:t>
            </a:r>
          </a:p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( </a:t>
            </a:r>
            <a:r>
              <a:rPr lang="ru-RU" sz="1000" b="1" dirty="0" smtClean="0">
                <a:solidFill>
                  <a:schemeClr val="tx1"/>
                </a:solidFill>
                <a:latin typeface="Arial" charset="0"/>
              </a:rPr>
              <a:t>12 </a:t>
            </a: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программ)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23024" y="285728"/>
            <a:ext cx="7963818" cy="14287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Как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исполнены </a:t>
            </a:r>
            <a:r>
              <a:rPr lang="ru-RU" dirty="0">
                <a:solidFill>
                  <a:schemeClr val="tx1"/>
                </a:solidFill>
                <a:latin typeface="Arial" charset="0"/>
              </a:rPr>
              <a:t>расходы бюджета 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МО «Устьянский муниципальный район  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</a:rPr>
              <a:t>по муниципальным программам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в 2022 </a:t>
            </a:r>
            <a:r>
              <a:rPr lang="ru-RU" dirty="0" smtClean="0">
                <a:solidFill>
                  <a:schemeClr val="tx1"/>
                </a:solidFill>
                <a:latin typeface="Arial" charset="0"/>
              </a:rPr>
              <a:t>году?</a:t>
            </a:r>
            <a:endParaRPr lang="ru-RU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tx1"/>
                </a:solidFill>
                <a:latin typeface="Arial" charset="0"/>
              </a:rPr>
              <a:t>(в 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2022 году </a:t>
            </a:r>
            <a:r>
              <a:rPr lang="ru-RU" sz="1200" dirty="0">
                <a:solidFill>
                  <a:schemeClr val="tx1"/>
                </a:solidFill>
                <a:latin typeface="Arial" charset="0"/>
              </a:rPr>
              <a:t>реализуются  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23  </a:t>
            </a:r>
            <a:r>
              <a:rPr lang="ru-RU" sz="1200" dirty="0">
                <a:solidFill>
                  <a:schemeClr val="tx1"/>
                </a:solidFill>
                <a:latin typeface="Arial" charset="0"/>
              </a:rPr>
              <a:t>муниципальных 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программы  </a:t>
            </a:r>
            <a:r>
              <a:rPr lang="ru-RU" sz="1200" dirty="0">
                <a:solidFill>
                  <a:schemeClr val="tx1"/>
                </a:solidFill>
                <a:latin typeface="Arial" charset="0"/>
              </a:rPr>
              <a:t>на общую сумму 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1 777 424 334,59 руб.,</a:t>
            </a:r>
          </a:p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фактически  исполнено  на 31.12.2022  год – 1 734 191 945,65 </a:t>
            </a:r>
            <a:r>
              <a:rPr lang="ru-RU" sz="1200" dirty="0" err="1" smtClean="0">
                <a:solidFill>
                  <a:schemeClr val="tx1"/>
                </a:solidFill>
                <a:latin typeface="Arial" charset="0"/>
              </a:rPr>
              <a:t>руб</a:t>
            </a:r>
            <a:r>
              <a:rPr lang="ru-RU" sz="1200" dirty="0" smtClean="0">
                <a:solidFill>
                  <a:schemeClr val="tx1"/>
                </a:solidFill>
                <a:latin typeface="Arial" charset="0"/>
              </a:rPr>
              <a:t>,</a:t>
            </a:r>
          </a:p>
          <a:p>
            <a:pPr algn="ctr">
              <a:defRPr/>
            </a:pPr>
            <a:endParaRPr lang="ru-RU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639" name="Rectangle 62"/>
          <p:cNvSpPr>
            <a:spLocks noChangeArrowheads="1"/>
          </p:cNvSpPr>
          <p:nvPr/>
        </p:nvSpPr>
        <p:spPr bwMode="auto">
          <a:xfrm rot="10856305" flipV="1">
            <a:off x="676275" y="5006975"/>
            <a:ext cx="2301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800"/>
          </a:p>
        </p:txBody>
      </p:sp>
      <p:sp>
        <p:nvSpPr>
          <p:cNvPr id="69640" name="Text Box 63"/>
          <p:cNvSpPr txBox="1">
            <a:spLocks noChangeArrowheads="1"/>
          </p:cNvSpPr>
          <p:nvPr/>
        </p:nvSpPr>
        <p:spPr bwMode="auto">
          <a:xfrm>
            <a:off x="539750" y="5373688"/>
            <a:ext cx="3603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800"/>
          </a:p>
        </p:txBody>
      </p:sp>
      <p:sp>
        <p:nvSpPr>
          <p:cNvPr id="69641" name="Text Box 64"/>
          <p:cNvSpPr txBox="1">
            <a:spLocks noChangeArrowheads="1"/>
          </p:cNvSpPr>
          <p:nvPr/>
        </p:nvSpPr>
        <p:spPr bwMode="auto">
          <a:xfrm>
            <a:off x="519113" y="5445125"/>
            <a:ext cx="232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5225" name="Group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608671"/>
              </p:ext>
            </p:extLst>
          </p:nvPr>
        </p:nvGraphicFramePr>
        <p:xfrm>
          <a:off x="1692275" y="1928803"/>
          <a:ext cx="6983413" cy="3905074"/>
        </p:xfrm>
        <a:graphic>
          <a:graphicData uri="http://schemas.openxmlformats.org/drawingml/2006/table">
            <a:tbl>
              <a:tblPr/>
              <a:tblGrid>
                <a:gridCol w="4175125"/>
                <a:gridCol w="1152525"/>
                <a:gridCol w="1081088"/>
                <a:gridCol w="574675"/>
              </a:tblGrid>
              <a:tr h="377373">
                <a:tc>
                  <a:txBody>
                    <a:bodyPr/>
                    <a:lstStyle/>
                    <a:p>
                      <a:pPr marL="109538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  программ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утверждено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исполнено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вып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402744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"Комплексное развитие муниципальных образований Устьянского района и государственная  поддержка социально-ориентированных некоммерческих организаций"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3 135 495,99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3 119 229,29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99,5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4389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«Комплексное развитие сельских территорий муниципального образования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Устьянский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муниципальный район»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4 893 548,65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4 893 548,65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76847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"Развитие образования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Устьянского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района"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1 249 365 484,93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1 247 874 324,25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"Развитие  культуры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Устьянского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района"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189 197 811,07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189 001 720,22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1791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«Социальная поддержка граждан в 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Устьянском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районе»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29 985 812,13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24 364 401,97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81,3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туризма в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Устьянском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районе"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911 100,00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911 100,00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«Обеспечение жильем молодых семей »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3 685 500,00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3 685 500,00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физкультуры и спорта в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Устьянском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районе»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4 266 426,00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4 255 184,12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99,7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35856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«Молодежь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Устьянского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района»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359 344,32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359 344,32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69236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"Профилактика преступлений, терроризма, экстремизма и иных правонарушений в МО "Устьянский муниципальный район"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186 600,00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166 600,00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89,3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56660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"Профилактика безнадзорности и правонарушений несовершеннолетних в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Устьянском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районе»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323 000,00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323 000,00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"Социальное строительство и обеспечение качественным, доступным жильем и услугами жилищно-коммунального хозяйства населения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Устьянского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района"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113 288 063,00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90 596 547,73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80,0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73090" y="535648"/>
            <a:ext cx="1369952" cy="82164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Поддержка отраслей экономики</a:t>
            </a:r>
          </a:p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( </a:t>
            </a:r>
            <a:r>
              <a:rPr lang="ru-RU" sz="1000" b="1" dirty="0" smtClean="0">
                <a:solidFill>
                  <a:schemeClr val="tx1"/>
                </a:solidFill>
                <a:latin typeface="Arial" charset="0"/>
              </a:rPr>
              <a:t>8 </a:t>
            </a: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программы )</a:t>
            </a:r>
          </a:p>
        </p:txBody>
      </p:sp>
      <p:sp>
        <p:nvSpPr>
          <p:cNvPr id="70660" name="Rectangle 8"/>
          <p:cNvSpPr>
            <a:spLocks noChangeArrowheads="1"/>
          </p:cNvSpPr>
          <p:nvPr/>
        </p:nvSpPr>
        <p:spPr bwMode="auto">
          <a:xfrm rot="10856305" flipV="1">
            <a:off x="676275" y="5006975"/>
            <a:ext cx="2301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800"/>
          </a:p>
        </p:txBody>
      </p:sp>
      <p:sp>
        <p:nvSpPr>
          <p:cNvPr id="70661" name="Text Box 9"/>
          <p:cNvSpPr txBox="1">
            <a:spLocks noChangeArrowheads="1"/>
          </p:cNvSpPr>
          <p:nvPr/>
        </p:nvSpPr>
        <p:spPr bwMode="auto">
          <a:xfrm>
            <a:off x="539750" y="5373688"/>
            <a:ext cx="3603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800"/>
          </a:p>
        </p:txBody>
      </p:sp>
      <p:sp>
        <p:nvSpPr>
          <p:cNvPr id="70662" name="Text Box 10"/>
          <p:cNvSpPr txBox="1">
            <a:spLocks noChangeArrowheads="1"/>
          </p:cNvSpPr>
          <p:nvPr/>
        </p:nvSpPr>
        <p:spPr bwMode="auto">
          <a:xfrm>
            <a:off x="519113" y="5445125"/>
            <a:ext cx="232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6173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75818"/>
              </p:ext>
            </p:extLst>
          </p:nvPr>
        </p:nvGraphicFramePr>
        <p:xfrm>
          <a:off x="1763713" y="476250"/>
          <a:ext cx="6985000" cy="305624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71900"/>
                <a:gridCol w="1397000"/>
                <a:gridCol w="1187450"/>
                <a:gridCol w="628650"/>
              </a:tblGrid>
              <a:tr h="395288">
                <a:tc>
                  <a:txBody>
                    <a:bodyPr/>
                    <a:lstStyle/>
                    <a:p>
                      <a:pPr marL="109538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программ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kumimoji="0" lang="ru-RU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</a:t>
                      </a:r>
                      <a:r>
                        <a:rPr kumimoji="0" lang="ru-RU" sz="11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/>
                </a:tc>
              </a:tr>
              <a:tr h="221774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"Развитие АПК и торговли»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1 183 715,00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1 183 715,00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317500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"Развитие транспортной системы </a:t>
                      </a:r>
                      <a:r>
                        <a:rPr kumimoji="0" lang="ru-RU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Устьянского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района"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51 961 100,40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48 459 452,38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93,3</a:t>
                      </a:r>
                    </a:p>
                  </a:txBody>
                  <a:tcPr marL="9525" marR="9525" marT="9525" marB="0" anchor="b"/>
                </a:tc>
              </a:tr>
              <a:tr h="339873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«Формирование законопослушного поведения участников дорожного движения в </a:t>
                      </a:r>
                      <a:r>
                        <a:rPr kumimoji="0" lang="ru-RU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Устьянском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районе»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386 370,00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386 370,00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334963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«Комплексное развитие систем коммунальной инфраструктуры сельских поселений МО «Устьянский муниципальный район» 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29 888 775,34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21 126 765,88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70,7</a:t>
                      </a:r>
                    </a:p>
                  </a:txBody>
                  <a:tcPr marL="9525" marR="9525" marT="9525" marB="0" anchor="b"/>
                </a:tc>
              </a:tr>
              <a:tr h="28733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"Развитие малого и среднего предпринимательства в </a:t>
                      </a:r>
                      <a:r>
                        <a:rPr kumimoji="0" lang="ru-RU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Устьянском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районе"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50 000,00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8733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«Безопасное обращение с отходами производства и потребления  в МО «</a:t>
                      </a:r>
                      <a:r>
                        <a:rPr kumimoji="0" lang="ru-RU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Устьянский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муниципальный район»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10 234 846,61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10 018 012,04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97,9</a:t>
                      </a:r>
                    </a:p>
                  </a:txBody>
                  <a:tcPr marL="9525" marR="9525" marT="9525" marB="0" anchor="b"/>
                </a:tc>
              </a:tr>
              <a:tr h="28733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"Защита населения и территории Устьянского района от чрезвычайных ситуаций природного и техногенного характера и обеспечение безопасности людей на водных объектах"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5 726 265,88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5 406 339,31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94,4</a:t>
                      </a:r>
                    </a:p>
                  </a:txBody>
                  <a:tcPr marL="9525" marR="9525" marT="9525" marB="0" anchor="b"/>
                </a:tc>
              </a:tr>
              <a:tr h="28733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"Борьба с борщевиком Сосновского на территории </a:t>
                      </a:r>
                      <a:r>
                        <a:rPr kumimoji="0" lang="ru-RU" sz="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Устьянского</a:t>
                      </a: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района"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363 450,00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363 400,00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Скругленный прямоугольник 4"/>
          <p:cNvSpPr/>
          <p:nvPr/>
        </p:nvSpPr>
        <p:spPr>
          <a:xfrm>
            <a:off x="229466" y="4429132"/>
            <a:ext cx="1270700" cy="92869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Общего характера</a:t>
            </a:r>
          </a:p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( </a:t>
            </a:r>
            <a:r>
              <a:rPr lang="ru-RU" sz="1000" b="1" dirty="0" smtClean="0">
                <a:solidFill>
                  <a:schemeClr val="tx1"/>
                </a:solidFill>
                <a:latin typeface="Arial" charset="0"/>
              </a:rPr>
              <a:t>3 </a:t>
            </a: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программы )</a:t>
            </a:r>
          </a:p>
        </p:txBody>
      </p:sp>
      <p:graphicFrame>
        <p:nvGraphicFramePr>
          <p:cNvPr id="46177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017457"/>
              </p:ext>
            </p:extLst>
          </p:nvPr>
        </p:nvGraphicFramePr>
        <p:xfrm>
          <a:off x="1785919" y="4357693"/>
          <a:ext cx="7000923" cy="1454144"/>
        </p:xfrm>
        <a:graphic>
          <a:graphicData uri="http://schemas.openxmlformats.org/drawingml/2006/table">
            <a:tbl>
              <a:tblPr/>
              <a:tblGrid>
                <a:gridCol w="3719140"/>
                <a:gridCol w="1386035"/>
                <a:gridCol w="1167357"/>
                <a:gridCol w="728391"/>
              </a:tblGrid>
              <a:tr h="291805">
                <a:tc>
                  <a:txBody>
                    <a:bodyPr/>
                    <a:lstStyle/>
                    <a:p>
                      <a:pPr marL="109538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  программ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утверждено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исполнено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вып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56651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"Управление муниципальным имуществом муниципального образования "Устьянский муниципальный район""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14 098 285,00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13 926 879,97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98,8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56651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"Управление муниципальными финансами и муниципальным долгом 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Устьянского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района"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60 776 905,41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60 614 075,66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99,7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449037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Ремонт и пожарная безопасность  недвижимого имущества МО «</a:t>
                      </a:r>
                      <a:r>
                        <a:rPr kumimoji="0" lang="ru-RU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Устьянский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муниципальный район»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3 156 434,86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Arial"/>
                        </a:rPr>
                        <a:t>3 156 434,86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5786" y="260648"/>
            <a:ext cx="7855712" cy="7200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Муниципальный долг</a:t>
            </a:r>
          </a:p>
        </p:txBody>
      </p:sp>
      <p:graphicFrame>
        <p:nvGraphicFramePr>
          <p:cNvPr id="748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416122"/>
              </p:ext>
            </p:extLst>
          </p:nvPr>
        </p:nvGraphicFramePr>
        <p:xfrm>
          <a:off x="1357291" y="4629170"/>
          <a:ext cx="6143667" cy="1371600"/>
        </p:xfrm>
        <a:graphic>
          <a:graphicData uri="http://schemas.openxmlformats.org/drawingml/2006/table">
            <a:tbl>
              <a:tblPr/>
              <a:tblGrid>
                <a:gridCol w="3103606"/>
                <a:gridCol w="1520030"/>
                <a:gridCol w="1520031"/>
              </a:tblGrid>
              <a:tr h="2428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2022 года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(руб.)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получение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погашение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428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Бюджетный кредит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60 000 000,0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428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Кредит от кредитных учреждений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60 000 000,0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428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Гарантии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89120" name="Rectangle 35"/>
          <p:cNvSpPr>
            <a:spLocks noChangeArrowheads="1"/>
          </p:cNvSpPr>
          <p:nvPr/>
        </p:nvSpPr>
        <p:spPr bwMode="auto">
          <a:xfrm>
            <a:off x="1187450" y="4104104"/>
            <a:ext cx="6337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rgbClr val="000000"/>
                </a:solidFill>
                <a:latin typeface="+mj-lt"/>
              </a:rPr>
              <a:t>За  2022 год  привлечены кредиты</a:t>
            </a:r>
            <a:endParaRPr lang="ru-RU" sz="12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89121" name="Rectangle 86"/>
          <p:cNvSpPr>
            <a:spLocks noChangeArrowheads="1"/>
          </p:cNvSpPr>
          <p:nvPr/>
        </p:nvSpPr>
        <p:spPr bwMode="auto">
          <a:xfrm>
            <a:off x="1028700" y="1289050"/>
            <a:ext cx="6791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0663" algn="ctr">
              <a:tabLst>
                <a:tab pos="457200" algn="l"/>
              </a:tabLst>
            </a:pPr>
            <a:r>
              <a:rPr lang="ru-RU" sz="1600" dirty="0">
                <a:cs typeface="Times New Roman" pitchFamily="18" charset="0"/>
              </a:rPr>
              <a:t>Размер долга муниципального образования </a:t>
            </a:r>
            <a:endParaRPr lang="ru-RU" sz="1600" dirty="0" smtClean="0">
              <a:cs typeface="Times New Roman" pitchFamily="18" charset="0"/>
            </a:endParaRPr>
          </a:p>
          <a:p>
            <a:pPr indent="220663" algn="ctr">
              <a:tabLst>
                <a:tab pos="457200" algn="l"/>
              </a:tabLst>
            </a:pPr>
            <a:r>
              <a:rPr lang="ru-RU" sz="1600" dirty="0" smtClean="0">
                <a:cs typeface="Times New Roman" pitchFamily="18" charset="0"/>
              </a:rPr>
              <a:t>«</a:t>
            </a:r>
            <a:r>
              <a:rPr lang="ru-RU" sz="1600" dirty="0">
                <a:cs typeface="Times New Roman" pitchFamily="18" charset="0"/>
              </a:rPr>
              <a:t>Устьянский муниципальный район»</a:t>
            </a:r>
            <a:r>
              <a:rPr lang="ru-RU" sz="1600" dirty="0"/>
              <a:t> </a:t>
            </a:r>
            <a:r>
              <a:rPr lang="ru-RU" sz="1600" dirty="0" smtClean="0">
                <a:cs typeface="Times New Roman" pitchFamily="18" charset="0"/>
              </a:rPr>
              <a:t>(руб</a:t>
            </a:r>
            <a:r>
              <a:rPr lang="ru-RU" sz="1600" dirty="0">
                <a:cs typeface="Times New Roman" pitchFamily="18" charset="0"/>
              </a:rPr>
              <a:t>.)</a:t>
            </a:r>
            <a:endParaRPr lang="ru-RU" sz="1600" dirty="0"/>
          </a:p>
        </p:txBody>
      </p:sp>
      <p:graphicFrame>
        <p:nvGraphicFramePr>
          <p:cNvPr id="74886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10439"/>
              </p:ext>
            </p:extLst>
          </p:nvPr>
        </p:nvGraphicFramePr>
        <p:xfrm>
          <a:off x="1323975" y="2276475"/>
          <a:ext cx="6076950" cy="1413133"/>
        </p:xfrm>
        <a:graphic>
          <a:graphicData uri="http://schemas.openxmlformats.org/drawingml/2006/table">
            <a:tbl>
              <a:tblPr/>
              <a:tblGrid>
                <a:gridCol w="2011363"/>
                <a:gridCol w="2081212"/>
                <a:gridCol w="19843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на 01 января 2022 года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на 01 января 2023 года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Муниципальный долг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60 000 000,0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60 000 000,0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Коммерческий кредит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60 0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00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 000,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Бюджетный кредит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60 000 000,0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21" name="Rectangle 86"/>
          <p:cNvSpPr>
            <a:spLocks noChangeArrowheads="1"/>
          </p:cNvSpPr>
          <p:nvPr/>
        </p:nvSpPr>
        <p:spPr bwMode="auto">
          <a:xfrm>
            <a:off x="1003904" y="692696"/>
            <a:ext cx="6791325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220663" algn="ctr">
              <a:tabLst>
                <a:tab pos="457200" algn="l"/>
              </a:tabLst>
            </a:pPr>
            <a:r>
              <a:rPr lang="ru-RU" sz="1600" b="1" dirty="0" smtClean="0">
                <a:solidFill>
                  <a:prstClr val="black"/>
                </a:solidFill>
              </a:rPr>
              <a:t>Основные показатели исполнения бюджета муниципального образования «</a:t>
            </a:r>
            <a:r>
              <a:rPr lang="ru-RU" sz="1600" b="1" dirty="0" err="1" smtClean="0">
                <a:solidFill>
                  <a:prstClr val="black"/>
                </a:solidFill>
              </a:rPr>
              <a:t>Устьянский</a:t>
            </a:r>
            <a:r>
              <a:rPr lang="ru-RU" sz="1600" b="1" dirty="0" smtClean="0">
                <a:solidFill>
                  <a:prstClr val="black"/>
                </a:solidFill>
              </a:rPr>
              <a:t> муниципальный район» за 2022 год</a:t>
            </a:r>
            <a:endParaRPr lang="ru-RU" sz="1600" b="1" dirty="0">
              <a:solidFill>
                <a:prstClr val="black"/>
              </a:solidFill>
            </a:endParaRPr>
          </a:p>
        </p:txBody>
      </p:sp>
      <p:graphicFrame>
        <p:nvGraphicFramePr>
          <p:cNvPr id="74886" name="Group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252419"/>
              </p:ext>
            </p:extLst>
          </p:nvPr>
        </p:nvGraphicFramePr>
        <p:xfrm>
          <a:off x="1331640" y="1772816"/>
          <a:ext cx="6192688" cy="3096344"/>
        </p:xfrm>
        <a:graphic>
          <a:graphicData uri="http://schemas.openxmlformats.org/drawingml/2006/table">
            <a:tbl>
              <a:tblPr/>
              <a:tblGrid>
                <a:gridCol w="2088232"/>
                <a:gridCol w="4104456"/>
              </a:tblGrid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Показатели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руб.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7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    Доходы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1 788 188 165,72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44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   Расходы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1 822 922 638,48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   Дефицит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34 734 472,76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90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99592" y="188640"/>
            <a:ext cx="7678066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Структура доходов бюджета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1643063" y="1143000"/>
            <a:ext cx="685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/>
          </a:p>
        </p:txBody>
      </p:sp>
      <p:graphicFrame>
        <p:nvGraphicFramePr>
          <p:cNvPr id="22585" name="Group 57"/>
          <p:cNvGraphicFramePr>
            <a:graphicFrameLocks noGrp="1"/>
          </p:cNvGraphicFramePr>
          <p:nvPr/>
        </p:nvGraphicFramePr>
        <p:xfrm>
          <a:off x="611560" y="980729"/>
          <a:ext cx="7920880" cy="3107813"/>
        </p:xfrm>
        <a:graphic>
          <a:graphicData uri="http://schemas.openxmlformats.org/drawingml/2006/table">
            <a:tbl>
              <a:tblPr/>
              <a:tblGrid>
                <a:gridCol w="2664296"/>
                <a:gridCol w="1872208"/>
                <a:gridCol w="1800200"/>
                <a:gridCol w="1584176"/>
              </a:tblGrid>
              <a:tr h="256281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 состоянию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01.01.2023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7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выполнения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4104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Доходы,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1 790 270 809,86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1 788 188 165,72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99,95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4104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272 764 292,00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298 538 851,48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</a:p>
                  </a:txBody>
                  <a:tcPr marL="0" marR="0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231629">
                <a:tc>
                  <a:txBody>
                    <a:bodyPr/>
                    <a:lstStyle/>
                    <a:p>
                      <a:pPr marL="457200" lvl="1" indent="-276225" algn="l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100000" t="100000"/>
                      </a:path>
                      <a:tileRect r="-100000" b="-100000"/>
                    </a:gradFill>
                  </a:tcPr>
                </a:tc>
              </a:tr>
              <a:tr h="3754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251 062 892,00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275 343 549,56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7211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4286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21 701 400,00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23 195 301,92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6474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1 517 506 517,86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1 489 649 314,24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611560" y="4005064"/>
          <a:ext cx="708148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95536" y="3861048"/>
          <a:ext cx="46101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714625" y="4286250"/>
            <a:ext cx="3786188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560" y="188640"/>
            <a:ext cx="8001056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Объем и структура доходов районного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бюджета за 2022 год, 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руб.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3" name="Group 184"/>
          <p:cNvGraphicFramePr>
            <a:graphicFrameLocks noGrp="1"/>
          </p:cNvGraphicFramePr>
          <p:nvPr/>
        </p:nvGraphicFramePr>
        <p:xfrm>
          <a:off x="251520" y="1196752"/>
          <a:ext cx="4032449" cy="2072148"/>
        </p:xfrm>
        <a:graphic>
          <a:graphicData uri="http://schemas.openxmlformats.org/drawingml/2006/table">
            <a:tbl>
              <a:tblPr/>
              <a:tblGrid>
                <a:gridCol w="1440161"/>
                <a:gridCol w="1008111"/>
                <a:gridCol w="1008112"/>
                <a:gridCol w="576065"/>
              </a:tblGrid>
              <a:tr h="4160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показателей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Утверждено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Исполнено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4750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НАЛОГОВЫЕ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251 062 892,00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275 343 549,56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НДФЛ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202 282 283,00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216 369 114,97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12641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28 937 934,00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31 661 681,84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1891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15 183 598,00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22 777 578,10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10736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ГОСПОШЛИНА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4 659 077,00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4 535 174,65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5617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ЗАДОЛЖЕННОСТЬ ПО ОТМЕНЕННЫМ НАЛОГАМ, СБОРАМ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14" name="Group 186"/>
          <p:cNvGraphicFramePr>
            <a:graphicFrameLocks noGrp="1"/>
          </p:cNvGraphicFramePr>
          <p:nvPr/>
        </p:nvGraphicFramePr>
        <p:xfrm>
          <a:off x="4572000" y="1196752"/>
          <a:ext cx="4358288" cy="2102493"/>
        </p:xfrm>
        <a:graphic>
          <a:graphicData uri="http://schemas.openxmlformats.org/drawingml/2006/table">
            <a:tbl>
              <a:tblPr/>
              <a:tblGrid>
                <a:gridCol w="2016224"/>
                <a:gridCol w="936104"/>
                <a:gridCol w="936105"/>
                <a:gridCol w="469855"/>
              </a:tblGrid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показателей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Утверждено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Исполнено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36000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21 701 400,00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23 195 301,92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889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ИМУЩЕСТВА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16 492 800,00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16 257 645,26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2383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138 600,00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936 948,07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676,0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1622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КОМПЕНСАЦИИ ЗАТРАТ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100 000,00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833 726,13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7525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АКТИВОВ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2 199 000,00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3 380 443,26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12764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2 771 000,00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1 786 739,34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1085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-200,14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15" name="Group 139"/>
          <p:cNvGraphicFramePr>
            <a:graphicFrameLocks noGrp="1"/>
          </p:cNvGraphicFramePr>
          <p:nvPr/>
        </p:nvGraphicFramePr>
        <p:xfrm>
          <a:off x="1403648" y="3717032"/>
          <a:ext cx="5500725" cy="2794150"/>
        </p:xfrm>
        <a:graphic>
          <a:graphicData uri="http://schemas.openxmlformats.org/drawingml/2006/table">
            <a:tbl>
              <a:tblPr/>
              <a:tblGrid>
                <a:gridCol w="2592288"/>
                <a:gridCol w="1152128"/>
                <a:gridCol w="1152128"/>
                <a:gridCol w="604181"/>
              </a:tblGrid>
              <a:tr h="39299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 показателей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Утверждено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Исполнено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 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1857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 </a:t>
                      </a:r>
                    </a:p>
                  </a:txBody>
                  <a:tcPr marL="36000" marR="1440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1 517 506 517,86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1 489 649 314,24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1060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Дотации </a:t>
                      </a:r>
                    </a:p>
                  </a:txBody>
                  <a:tcPr marL="1800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50 041 897,20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50 041 897,20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0706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</a:t>
                      </a:r>
                    </a:p>
                  </a:txBody>
                  <a:tcPr marL="1800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404 234 567,36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396 508 468,30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0706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</a:t>
                      </a:r>
                    </a:p>
                  </a:txBody>
                  <a:tcPr marL="1800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876 501 862,97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856 553 094,58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0706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180000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186 167 433,87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185 985 097,70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3827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72000" marR="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1 215 580,16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1 215 580,16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19066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ПЕРЕЧИСЛЕНИЯ ДЛЯ ОСУЩЕСТВЛЕНИЯ ВОЗВРАТА (ЗАЧЕТА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000" marR="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19066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ВОЗВРАТА ТРАНСФЕРТОВ, ИМЕЮЩИХ ЦЕЛЕВОЕ НАЗНАЧЕНИЕ, ПРОШЛЫХ ЛЕТ</a:t>
                      </a:r>
                    </a:p>
                  </a:txBody>
                  <a:tcPr marL="72000" marR="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235 898,03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235 898,03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1076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ВОЗВРАТ ОСТАТКОВ ПРОШЛЫХ ЛЕТ</a:t>
                      </a:r>
                    </a:p>
                  </a:txBody>
                  <a:tcPr marL="72000" marR="0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-890 721,73</a:t>
                      </a: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-890 721,73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827584" y="908720"/>
            <a:ext cx="2786063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</a:t>
            </a:r>
            <a:r>
              <a:rPr lang="ru-RU" sz="1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80112" y="908721"/>
            <a:ext cx="27860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>
              <a:defRPr/>
            </a:pPr>
            <a:endParaRPr lang="ru-RU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55776" y="3356992"/>
            <a:ext cx="3786188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868"/>
          <p:cNvSpPr>
            <a:spLocks noChangeArrowheads="1"/>
          </p:cNvSpPr>
          <p:nvPr/>
        </p:nvSpPr>
        <p:spPr bwMode="auto">
          <a:xfrm>
            <a:off x="0" y="640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124744"/>
          <a:ext cx="8424936" cy="5221941"/>
        </p:xfrm>
        <a:graphic>
          <a:graphicData uri="http://schemas.openxmlformats.org/drawingml/2006/table">
            <a:tbl>
              <a:tblPr/>
              <a:tblGrid>
                <a:gridCol w="1487136"/>
                <a:gridCol w="930098"/>
                <a:gridCol w="1025494"/>
                <a:gridCol w="1025494"/>
                <a:gridCol w="512746"/>
                <a:gridCol w="995696"/>
                <a:gridCol w="542544"/>
                <a:gridCol w="969624"/>
                <a:gridCol w="504056"/>
                <a:gridCol w="432048"/>
              </a:tblGrid>
              <a:tr h="2880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Исполнено, аналогичный период прошлого года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marL="9525" marR="9525" marT="9525" marB="0" anchor="ctr"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01.01.2023 года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 в НАЛОГ и НЕНАЛ.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поступлениях, 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 в налог.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поступлениях, 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УТВЕР.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плана,  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ОТКЛ. УТВЕР.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уровню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пр.года, %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ОТКЛ.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sz="9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algn="ctr" fontAlgn="ctr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пр.года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85725" indent="-85725"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НАЛОГОВЫЕ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291 867 561,36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272 764 292,00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298 538 851,48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25 774 559,48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6 671 290,12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85725" indent="-85725" algn="l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НАЛОГОВЫЕ  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262 761 938,59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251 062 892,00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275 343 549,56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24 280 657,56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12 581 610,97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3456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НДФЛ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214 060 305,55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202 282 283,00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216 369 114,97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14 086 831,97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2 308 809,42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АКЦИЗЫ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26 228 176,49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28 937 934,00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31 661 681,84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2 723 747,84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5 433 505,35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9916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НАЛОГИ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СОВОКУПНЫЙ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ДОХОД, в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т.ч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6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17 828 525,59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15 183 598,00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22 777 578,10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7 593 980,10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4 949 052,51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0509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УСН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44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8 507 039,04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12 329 000,00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17 528 870,87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5 199 870,87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9 021 831,83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0509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ЕНВД</a:t>
                      </a:r>
                    </a:p>
                  </a:txBody>
                  <a:tcPr marL="144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4 895 706,73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-5 940,23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-5 940,23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-4 901 646,96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05098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ЕСХН</a:t>
                      </a:r>
                    </a:p>
                  </a:txBody>
                  <a:tcPr marL="144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848,49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598,00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3 402,08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2 804,08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2 553,59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4576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1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по патентной системе налогообложения</a:t>
                      </a:r>
                    </a:p>
                  </a:txBody>
                  <a:tcPr marL="144000" marR="3600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4 424 931,33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2 854 000,00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5 251 245,38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2 397 245,38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826 314,05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14909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ГОС ПОШЛИНА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4 645 668,98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4 659 077,00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4 535 174,65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-123 902,35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-110 494,33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8062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ЗАДОЛЖЕННОСТЬ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ПЕРЕРАСЧЕТЫ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ОТМЕНЕННЫМ   НАЛОГАМ, СБОРАМ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3600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-738,02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738,02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55576" y="260648"/>
            <a:ext cx="8001056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налоговых доходов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районного бюджета 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2022 год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908720"/>
          <a:ext cx="8568952" cy="5487098"/>
        </p:xfrm>
        <a:graphic>
          <a:graphicData uri="http://schemas.openxmlformats.org/drawingml/2006/table">
            <a:tbl>
              <a:tblPr/>
              <a:tblGrid>
                <a:gridCol w="1847163"/>
                <a:gridCol w="1033157"/>
                <a:gridCol w="1008112"/>
                <a:gridCol w="1080120"/>
                <a:gridCol w="432048"/>
                <a:gridCol w="936104"/>
                <a:gridCol w="504056"/>
                <a:gridCol w="864096"/>
                <a:gridCol w="432048"/>
                <a:gridCol w="432048"/>
              </a:tblGrid>
              <a:tr h="2880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Исполнено, аналогичный период прошлого 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01.01.2023 года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 в НАЛОГ и НЕНАЛ.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поступле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ниях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УВ в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поступле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ниях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руб.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исп. УТВЕР. плана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ОТКЛ. УТВЕР. </a:t>
                      </a:r>
                      <a:endParaRPr lang="ru-RU" sz="800" b="1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плана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исп. к уровню пр.года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ОТКЛ. 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уровню пр.года</a:t>
                      </a:r>
                    </a:p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(тыс.руб.)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И НЕНАЛОГОВЫЕ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291 867 561,36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272 764 292,00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298 538 851,48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25 774 559,48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6 671 290,12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29 105 622,77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21 701 400,00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23 195 301,92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1 493 901,92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-5 910 320,85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2717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ДОХОДЫ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ИСПОЛЬЗОВАНИЯ МУНИЦИПАЛЬНОГО ИМУЩЕСТВА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3600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15 869 162,69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16 492 800,00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16 257 645,26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-235 154,74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388 482,57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127238">
                <a:tc>
                  <a:txBody>
                    <a:bodyPr/>
                    <a:lstStyle/>
                    <a:p>
                      <a:pPr marL="457200" lvl="1" indent="-276225" algn="l" rtl="0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за З/У до РГС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8 015 510,15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9 758 800,00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8 902 155,25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91,2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-856 644,75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111,1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886 645,10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38,4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31457">
                <a:tc>
                  <a:txBody>
                    <a:bodyPr/>
                    <a:lstStyle/>
                    <a:p>
                      <a:pPr marL="457200" lvl="1" indent="-276225" algn="l" rtl="0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за З/У после РГС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1 688 759,00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1 400 000,00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426 485,21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30,5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-973 514,79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25,3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-1 262 273,79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1,8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199048">
                <a:tc>
                  <a:txBody>
                    <a:bodyPr/>
                    <a:lstStyle/>
                    <a:p>
                      <a:pPr marL="457200" lvl="1" indent="-276225" algn="l" rtl="0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Аренда имущества  казны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372 794,11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434 000,00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649 334,69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149,6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215 334,69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174,2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276 540,58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40400">
                <a:tc>
                  <a:txBody>
                    <a:bodyPr/>
                    <a:lstStyle/>
                    <a:p>
                      <a:pPr marL="180975" lvl="1" indent="0" algn="l" rtl="0" fontAlgn="b"/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перечисления части прибыли МУП</a:t>
                      </a:r>
                      <a:endParaRPr lang="ru-RU" sz="11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#ДЕЛ/0!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183627">
                <a:tc>
                  <a:txBody>
                    <a:bodyPr/>
                    <a:lstStyle/>
                    <a:p>
                      <a:pPr marL="180975" lvl="1" indent="0" algn="l" rtl="0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доходы от использования имущества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5 792 099,43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4 900 000,00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6 279 670,11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1 379 670,11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108,4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487 570,68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2,1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27,1</a:t>
                      </a:r>
                    </a:p>
                  </a:txBody>
                  <a:tcPr marL="9525" marR="857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460449">
                <a:tc>
                  <a:txBody>
                    <a:bodyPr/>
                    <a:lstStyle/>
                    <a:p>
                      <a:pPr marL="0" indent="0" algn="l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Плата за негативное воздействие на окружающую среду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36000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3 105 883,76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138 600,00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936 948,07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676,0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798 348,07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-2 168 935,69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46494">
                <a:tc>
                  <a:txBody>
                    <a:bodyPr/>
                    <a:lstStyle/>
                    <a:p>
                      <a:pPr marL="0" indent="0" algn="l" rtl="0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ДОХОДЫ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ОКАЗАНИЯ УСЛУГ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36000" marR="36000" marT="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1 173 966,29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100 000,00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833 726,13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733 726,13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-340 240,16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3525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ДОХОДЫ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 ПРОДАЖИ АКТИВОВ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36000" marR="36000" marT="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3 885 474,34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2 199 000,00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3 380 443,26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1 181 443,26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-505 031,08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7999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ШТРАФЫ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САНКЦИИ</a:t>
                      </a:r>
                    </a:p>
                  </a:txBody>
                  <a:tcPr marL="36000" marR="36000" marT="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5 068 557,99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2 771 000,00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1 786 739,34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-984 260,66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-3 281 818,65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8041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ПРОЧИЕ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36000" marR="36000" marT="0" marB="360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2 577,70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-200,14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-200,14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-7,8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-2 777,84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611560" y="116632"/>
            <a:ext cx="8001056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Исполнение неналоговых доходов</a:t>
            </a:r>
            <a:r>
              <a:rPr lang="ru-RU" sz="1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районного бюджета </a:t>
            </a:r>
            <a:r>
              <a:rPr lang="ru-RU" sz="1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2022 год</a:t>
            </a:r>
            <a:endParaRPr lang="ru-RU" sz="1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1CFE8"/>
            </a:gs>
            <a:gs pos="50000">
              <a:srgbClr val="BDE0EF"/>
            </a:gs>
            <a:gs pos="100000">
              <a:srgbClr val="DFEFF6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229600" cy="6540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lang="ru-RU" sz="2400" b="0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2400" b="0" dirty="0" smtClean="0">
                <a:solidFill>
                  <a:schemeClr val="tx1"/>
                </a:solidFill>
                <a:latin typeface="Arial" charset="0"/>
              </a:rPr>
              <a:t>Сравнительный анализ исполнения доходов бюджета</a:t>
            </a:r>
            <a:br>
              <a:rPr lang="ru-RU" sz="2400" b="0" dirty="0" smtClean="0">
                <a:solidFill>
                  <a:schemeClr val="tx1"/>
                </a:solidFill>
                <a:latin typeface="Arial" charset="0"/>
              </a:rPr>
            </a:br>
            <a:r>
              <a:rPr lang="ru-RU" sz="1600" b="0" dirty="0" smtClean="0">
                <a:solidFill>
                  <a:schemeClr val="tx1"/>
                </a:solidFill>
                <a:latin typeface="Arial" charset="0"/>
              </a:rPr>
              <a:t>  (</a:t>
            </a:r>
            <a:r>
              <a:rPr lang="ru-RU" sz="1600" b="0" i="1" dirty="0" smtClean="0">
                <a:solidFill>
                  <a:schemeClr val="tx1"/>
                </a:solidFill>
                <a:latin typeface="Arial" charset="0"/>
              </a:rPr>
              <a:t>с аналогичным периодом прошлого года)</a:t>
            </a:r>
            <a:endParaRPr lang="ru-RU" sz="1600" b="0" i="1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endParaRPr lang="ru-RU" sz="2400" b="0" dirty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755576" y="764704"/>
          <a:ext cx="792088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1524000" y="1395413"/>
          <a:ext cx="60960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1520825" y="2970213"/>
          <a:ext cx="3990975" cy="248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1524000" y="1395413"/>
          <a:ext cx="60960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1524000" y="1395413"/>
          <a:ext cx="60960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67275"/>
              </p:ext>
            </p:extLst>
          </p:nvPr>
        </p:nvGraphicFramePr>
        <p:xfrm>
          <a:off x="395536" y="1268760"/>
          <a:ext cx="8352928" cy="5341600"/>
        </p:xfrm>
        <a:graphic>
          <a:graphicData uri="http://schemas.openxmlformats.org/drawingml/2006/table">
            <a:tbl>
              <a:tblPr/>
              <a:tblGrid>
                <a:gridCol w="1757225"/>
                <a:gridCol w="1051087"/>
                <a:gridCol w="1080120"/>
                <a:gridCol w="1008112"/>
                <a:gridCol w="720080"/>
                <a:gridCol w="792088"/>
                <a:gridCol w="648072"/>
                <a:gridCol w="720080"/>
                <a:gridCol w="576064"/>
              </a:tblGrid>
              <a:tr h="200025">
                <a:tc rowSpan="3">
                  <a:txBody>
                    <a:bodyPr/>
                    <a:lstStyle/>
                    <a:p>
                      <a:pPr marL="109538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  отрасли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Исполнено, аналогичный период прошлого года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Утверждено</a:t>
                      </a:r>
                    </a:p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gridSpan="5"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Исполнено  за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Удельный вес исполнение 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за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2022г.</a:t>
                      </a:r>
                    </a:p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46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Сумма, руб.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  </a:t>
                      </a:r>
                      <a:r>
                        <a:rPr kumimoji="0" 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исполн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 от </a:t>
                      </a:r>
                      <a:r>
                        <a:rPr kumimoji="0" 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утвержд.плана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Отклонение</a:t>
                      </a:r>
                      <a:r>
                        <a:rPr kumimoji="0" lang="ru-RU" sz="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от утвержденного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плана</a:t>
                      </a:r>
                    </a:p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(тыс.</a:t>
                      </a:r>
                    </a:p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руб.)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% </a:t>
                      </a:r>
                      <a:r>
                        <a:rPr kumimoji="0" 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исполн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 к уровню прошлого. года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rowSpan="2"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Отклонение  от уровня </a:t>
                      </a:r>
                      <a:r>
                        <a:rPr kumimoji="0" 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прошл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  года(тыс.</a:t>
                      </a:r>
                    </a:p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руб</a:t>
                      </a: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8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3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88 943 557,44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111 945 179,90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108 823 058,67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-3 122,12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19 879,50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3 343 489,70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3 750 613,11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3 750 613,11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407,12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5 057 658,48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6 397 555,88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6 057 629,31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-339,93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999,97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72580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50 084 270,53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55 977 592,76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52 425 038,82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-3 552,55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2 340,77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33705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28 923 688,08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87 020 505,08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70 405 216,84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-16 615,29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41 481,53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123495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 среды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2 734 484,60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10 234 846,61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10 018 012,04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-216,83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7 283,53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56682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1 074 375 529,91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1 253 916 762,14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1 252 531 386,59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-1 385,38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178 155,86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134 850 845,01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161 907 203,45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161 711 128,60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-196,07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119,9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26 860,28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47 553 185,61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133 330 611,07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112 669 903,45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-20 660,71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65 116,72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380 000,00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441 360,00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441 360,00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388 325,89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390 950,80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272 120,55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-118,83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70,1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-116,21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 общего характера бюджетам субъектов РФ и муниципальных образований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40 009 239,20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43 817 170,50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43 817 170,50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3 807,93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109538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1 476 644 274,45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1 869 130 351,30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1 822 922 638,48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-46 207,71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346 278,36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1CFE8"/>
                        </a:gs>
                        <a:gs pos="50000">
                          <a:srgbClr val="BDE0EF"/>
                        </a:gs>
                        <a:gs pos="100000">
                          <a:srgbClr val="DFEFF6"/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1000100" y="279861"/>
            <a:ext cx="7858180" cy="84488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" charset="0"/>
              </a:rPr>
              <a:t>Анализ исполнения структуры расходов бюджета</a:t>
            </a:r>
          </a:p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Arial" charset="0"/>
              </a:rPr>
              <a:t> по отраслям </a:t>
            </a:r>
            <a:r>
              <a:rPr lang="ru-RU" sz="2000" smtClean="0">
                <a:solidFill>
                  <a:schemeClr val="tx1"/>
                </a:solidFill>
                <a:latin typeface="Arial" charset="0"/>
              </a:rPr>
              <a:t>за 2022 год </a:t>
            </a:r>
            <a:endParaRPr lang="ru-RU" sz="2000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14546" y="1268760"/>
            <a:ext cx="4786346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Бюджет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МО «</a:t>
            </a:r>
            <a:r>
              <a:rPr lang="ru-RU" sz="1600" b="1" dirty="0" err="1">
                <a:solidFill>
                  <a:schemeClr val="tx1"/>
                </a:solidFill>
                <a:latin typeface="Arial" charset="0"/>
              </a:rPr>
              <a:t>Устьянский</a:t>
            </a:r>
            <a:r>
              <a:rPr lang="ru-RU" sz="1600" b="1" dirty="0">
                <a:solidFill>
                  <a:schemeClr val="tx1"/>
                </a:solidFill>
                <a:latin typeface="Arial" charset="0"/>
              </a:rPr>
              <a:t> муниципальный район</a:t>
            </a: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»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Arial" charset="0"/>
              </a:rPr>
              <a:t>за 2022 год </a:t>
            </a:r>
            <a:endParaRPr lang="ru-RU" sz="16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2564904"/>
            <a:ext cx="5500726" cy="3906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Программные и </a:t>
            </a:r>
            <a:r>
              <a:rPr lang="ru-RU" sz="1600" b="1" dirty="0" err="1">
                <a:solidFill>
                  <a:schemeClr val="tx1"/>
                </a:solidFill>
              </a:rPr>
              <a:t>непрограммные</a:t>
            </a:r>
            <a:r>
              <a:rPr lang="ru-RU" sz="1600" b="1" dirty="0">
                <a:solidFill>
                  <a:schemeClr val="tx1"/>
                </a:solidFill>
              </a:rPr>
              <a:t> расходы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4994934"/>
            <a:ext cx="1571636" cy="10263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Социальной направленности</a:t>
            </a:r>
          </a:p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( </a:t>
            </a:r>
            <a:r>
              <a:rPr lang="ru-RU" sz="1000" b="1" dirty="0" smtClean="0">
                <a:solidFill>
                  <a:schemeClr val="tx1"/>
                </a:solidFill>
                <a:latin typeface="Arial" charset="0"/>
              </a:rPr>
              <a:t>12 </a:t>
            </a: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программ )</a:t>
            </a:r>
          </a:p>
          <a:p>
            <a:pPr algn="ctr">
              <a:defRPr/>
            </a:pPr>
            <a:endParaRPr lang="ru-RU" sz="10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2325" y="3703352"/>
            <a:ext cx="5500726" cy="4286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Arial" charset="0"/>
              </a:rPr>
              <a:t>Муниципальные программы  Устьянского муниципального </a:t>
            </a:r>
            <a:r>
              <a:rPr lang="ru-RU" sz="1200" b="1" dirty="0" smtClean="0">
                <a:solidFill>
                  <a:schemeClr val="tx1"/>
                </a:solidFill>
                <a:latin typeface="Arial" charset="0"/>
              </a:rPr>
              <a:t>района</a:t>
            </a:r>
            <a:endParaRPr lang="ru-RU" sz="12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00826" y="3703352"/>
            <a:ext cx="2286016" cy="25831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tx1"/>
                </a:solidFill>
                <a:latin typeface="Arial" charset="0"/>
              </a:rPr>
              <a:t>Непрограммные</a:t>
            </a:r>
            <a:endParaRPr lang="ru-RU" sz="1200" b="1" dirty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Arial" charset="0"/>
              </a:rPr>
              <a:t>расходы </a:t>
            </a:r>
            <a:endParaRPr lang="ru-RU" sz="1200" b="1" dirty="0" smtClean="0">
              <a:solidFill>
                <a:schemeClr val="tx1"/>
              </a:solidFill>
              <a:latin typeface="Arial" charset="0"/>
            </a:endParaRPr>
          </a:p>
          <a:p>
            <a:pPr algn="ctr"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на содержание главы и аппарата администрации, </a:t>
            </a:r>
            <a:r>
              <a:rPr lang="ru-RU" sz="1000" b="1" dirty="0" smtClean="0">
                <a:solidFill>
                  <a:schemeClr val="tx1"/>
                </a:solidFill>
                <a:latin typeface="Arial" charset="0"/>
              </a:rPr>
              <a:t>представительного </a:t>
            </a: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органа, контрольно-ревизионной комиссии, эксплуатационного управления, резервный фонд администрации 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14612" y="4994934"/>
            <a:ext cx="1571636" cy="10263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Поддержка отраслей экономики</a:t>
            </a:r>
          </a:p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( </a:t>
            </a:r>
            <a:r>
              <a:rPr lang="ru-RU" sz="1000" b="1" dirty="0" smtClean="0">
                <a:solidFill>
                  <a:schemeClr val="tx1"/>
                </a:solidFill>
                <a:latin typeface="Arial" charset="0"/>
              </a:rPr>
              <a:t>8 </a:t>
            </a: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программы </a:t>
            </a:r>
            <a:r>
              <a:rPr lang="ru-RU" sz="1000" b="1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ru-RU" sz="10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3438" y="4994934"/>
            <a:ext cx="1571636" cy="102635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Общего характера</a:t>
            </a:r>
          </a:p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( </a:t>
            </a:r>
            <a:r>
              <a:rPr lang="ru-RU" sz="1000" b="1" dirty="0" smtClean="0">
                <a:solidFill>
                  <a:schemeClr val="tx1"/>
                </a:solidFill>
                <a:latin typeface="Arial" charset="0"/>
              </a:rPr>
              <a:t>3 </a:t>
            </a:r>
            <a:r>
              <a:rPr lang="ru-RU" sz="1000" b="1" dirty="0">
                <a:solidFill>
                  <a:schemeClr val="tx1"/>
                </a:solidFill>
                <a:latin typeface="Arial" charset="0"/>
              </a:rPr>
              <a:t>программы </a:t>
            </a:r>
            <a:r>
              <a:rPr lang="ru-RU" sz="1000" b="1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ru-RU" sz="10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500563" y="2060848"/>
            <a:ext cx="21431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839236">
            <a:off x="2916120" y="3047402"/>
            <a:ext cx="214313" cy="6248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8796277">
            <a:off x="6465595" y="2958470"/>
            <a:ext cx="214313" cy="759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2053266">
            <a:off x="1988743" y="4176451"/>
            <a:ext cx="214313" cy="774181"/>
          </a:xfrm>
          <a:prstGeom prst="downArrow">
            <a:avLst>
              <a:gd name="adj1" fmla="val 3306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393273" y="4224086"/>
            <a:ext cx="214313" cy="7013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9394646">
            <a:off x="5157064" y="4193461"/>
            <a:ext cx="214313" cy="7631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22325" y="285750"/>
            <a:ext cx="7678738" cy="71437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tx1"/>
                </a:solidFill>
                <a:latin typeface="Arial" charset="0"/>
              </a:rPr>
              <a:t>Какова структура расходов бюджета</a:t>
            </a:r>
          </a:p>
          <a:p>
            <a:pPr algn="ctr">
              <a:defRPr/>
            </a:pPr>
            <a:r>
              <a:rPr lang="ru-RU" sz="2000">
                <a:solidFill>
                  <a:schemeClr val="tx1"/>
                </a:solidFill>
                <a:latin typeface="Arial" charset="0"/>
              </a:rPr>
              <a:t>Устьянского муниципального района?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Открыт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ткрытая">
  <a:themeElements>
    <a:clrScheme name="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FFFFFF"/>
      </a:accent3>
      <a:accent4>
        <a:srgbClr val="000000"/>
      </a:accent4>
      <a:accent5>
        <a:srgbClr val="ADCEDC"/>
      </a:accent5>
      <a:accent6>
        <a:srgbClr val="C51B23"/>
      </a:accent6>
      <a:hlink>
        <a:srgbClr val="FF8119"/>
      </a:hlink>
      <a:folHlink>
        <a:srgbClr val="44B9E8"/>
      </a:folHlink>
    </a:clrScheme>
    <a:fontScheme name="Открыт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FFFFFF"/>
    </a:accent3>
    <a:accent4>
      <a:srgbClr val="000000"/>
    </a:accent4>
    <a:accent5>
      <a:srgbClr val="ADCEDC"/>
    </a:accent5>
    <a:accent6>
      <a:srgbClr val="C51B23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FFFFFF"/>
    </a:accent3>
    <a:accent4>
      <a:srgbClr val="000000"/>
    </a:accent4>
    <a:accent5>
      <a:srgbClr val="ADCEDC"/>
    </a:accent5>
    <a:accent6>
      <a:srgbClr val="C51B23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FFFFFF"/>
    </a:accent3>
    <a:accent4>
      <a:srgbClr val="000000"/>
    </a:accent4>
    <a:accent5>
      <a:srgbClr val="ADCEDC"/>
    </a:accent5>
    <a:accent6>
      <a:srgbClr val="C51B23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FFFFFF"/>
    </a:accent3>
    <a:accent4>
      <a:srgbClr val="000000"/>
    </a:accent4>
    <a:accent5>
      <a:srgbClr val="ADCEDC"/>
    </a:accent5>
    <a:accent6>
      <a:srgbClr val="C51B23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FFFFFF"/>
    </a:accent3>
    <a:accent4>
      <a:srgbClr val="000000"/>
    </a:accent4>
    <a:accent5>
      <a:srgbClr val="ADCEDC"/>
    </a:accent5>
    <a:accent6>
      <a:srgbClr val="C51B23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FFFFFF"/>
    </a:accent3>
    <a:accent4>
      <a:srgbClr val="000000"/>
    </a:accent4>
    <a:accent5>
      <a:srgbClr val="ADCEDC"/>
    </a:accent5>
    <a:accent6>
      <a:srgbClr val="C51B23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12333</TotalTime>
  <Words>1996</Words>
  <Application>Microsoft Office PowerPoint</Application>
  <PresentationFormat>Экран (4:3)</PresentationFormat>
  <Paragraphs>738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Открытая</vt:lpstr>
      <vt:lpstr>1_Открытая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Сравнительный анализ исполнения доходов бюджета   (с аналогичным периодом прошлого года)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Кировская область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skutina</dc:creator>
  <cp:lastModifiedBy>Bud-Tany</cp:lastModifiedBy>
  <cp:revision>1102</cp:revision>
  <cp:lastPrinted>2023-06-15T06:45:50Z</cp:lastPrinted>
  <dcterms:created xsi:type="dcterms:W3CDTF">2013-11-12T07:49:12Z</dcterms:created>
  <dcterms:modified xsi:type="dcterms:W3CDTF">2023-08-24T06:17:16Z</dcterms:modified>
</cp:coreProperties>
</file>