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EFF"/>
    <a:srgbClr val="84E0F7"/>
    <a:srgbClr val="E6D6C7"/>
    <a:srgbClr val="F2F2F2"/>
    <a:srgbClr val="05D5EB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7FB6-A25B-4029-832C-B6F598BF05EB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3143-5430-43E8-AF65-C86ECA0C2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3143-5430-43E8-AF65-C86ECA0C23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1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3143-5430-43E8-AF65-C86ECA0C23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8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9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0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8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3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8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2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0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5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6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2A28-37C2-47E1-A116-831D59DCFACF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3406-B3D6-4A11-8261-D1EF2AEE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9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71.svg"/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71.svg"/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20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19" Type="http://schemas.openxmlformats.org/officeDocument/2006/relationships/image" Target="../media/image2.png"/><Relationship Id="rId10" Type="http://schemas.openxmlformats.org/officeDocument/2006/relationships/image" Target="../media/image172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452036" y="450936"/>
            <a:ext cx="5001517" cy="320218"/>
          </a:xfrm>
          <a:prstGeom prst="rect">
            <a:avLst/>
          </a:prstGeom>
          <a:solidFill>
            <a:srgbClr val="84E0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8912" y="1164658"/>
            <a:ext cx="4104512" cy="1538410"/>
          </a:xfrm>
          <a:prstGeom prst="roundRect">
            <a:avLst>
              <a:gd name="adj" fmla="val 495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61">
            <a:extLst>
              <a:ext uri="{FF2B5EF4-FFF2-40B4-BE49-F238E27FC236}">
                <a16:creationId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88" y="311636"/>
            <a:ext cx="878966" cy="4595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3413" y="62906"/>
            <a:ext cx="6187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Создание новых </a:t>
            </a:r>
            <a:r>
              <a:rPr lang="ru-RU" sz="20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производств</a:t>
            </a:r>
            <a:br>
              <a:rPr lang="ru-RU" sz="20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с использованием офсетных договоров</a:t>
            </a:r>
            <a:endParaRPr lang="ru-RU" sz="2000" dirty="0">
              <a:solidFill>
                <a:schemeClr val="bg1"/>
              </a:solidFill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277100" y="290129"/>
            <a:ext cx="4295775" cy="374904"/>
          </a:xfrm>
          <a:prstGeom prst="roundRect">
            <a:avLst>
              <a:gd name="adj" fmla="val 2317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Заказчикам по Закону № 223-ФЗ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4379726" y="957805"/>
            <a:ext cx="750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7 этапов заключения </a:t>
            </a:r>
            <a:r>
              <a:rPr lang="ru-RU" sz="24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офсетного договора</a:t>
            </a:r>
          </a:p>
        </p:txBody>
      </p:sp>
      <p:sp>
        <p:nvSpPr>
          <p:cNvPr id="66" name="Rounded Rectangle 45">
            <a:extLst>
              <a:ext uri="{FF2B5EF4-FFF2-40B4-BE49-F238E27FC236}">
                <a16:creationId xmlns:a16="http://schemas.microsoft.com/office/drawing/2014/main" id="{93C885DB-EEFB-DFF4-9786-A957A253E93B}"/>
              </a:ext>
            </a:extLst>
          </p:cNvPr>
          <p:cNvSpPr/>
          <p:nvPr/>
        </p:nvSpPr>
        <p:spPr>
          <a:xfrm>
            <a:off x="2867605" y="1062785"/>
            <a:ext cx="1488550" cy="271822"/>
          </a:xfrm>
          <a:prstGeom prst="roundRect">
            <a:avLst>
              <a:gd name="adj" fmla="val 26452"/>
            </a:avLst>
          </a:prstGeom>
          <a:solidFill>
            <a:srgbClr val="E6D6C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Закон № </a:t>
            </a:r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209-ФЗ</a:t>
            </a:r>
            <a:endParaRPr lang="x-none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7779" y="1357581"/>
            <a:ext cx="38541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Заказчики наделены правом </a:t>
            </a:r>
            <a:r>
              <a:rPr lang="ru-RU" sz="1400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оказывать поддержку субъектам МСП при участии Корпорации МСП, институтов развития, организаций </a:t>
            </a:r>
            <a:r>
              <a:rPr lang="ru-RU" sz="1400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инфраструктуры и </a:t>
            </a:r>
            <a:r>
              <a:rPr lang="ru-RU" sz="14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заключать офсетные договоры </a:t>
            </a:r>
            <a:endParaRPr lang="ru-RU" sz="1600" kern="0" spc="-5" dirty="0">
              <a:solidFill>
                <a:srgbClr val="84E0F7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655674" y="1573648"/>
            <a:ext cx="838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80621" y="1674530"/>
            <a:ext cx="2519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Определить</a:t>
            </a:r>
            <a:b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товары / работы / услуги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закупка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которых затруднительна,</a:t>
            </a:r>
            <a:b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реализации программы </a:t>
            </a:r>
            <a:endParaRPr lang="ru-RU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7969852" y="1534519"/>
            <a:ext cx="79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02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8726315" y="1635202"/>
            <a:ext cx="22210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Разработать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утвердить программу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форме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утвержденной Постановлением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№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2008</a:t>
            </a:r>
            <a:endParaRPr lang="ru-RU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655674" y="2737107"/>
            <a:ext cx="838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03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5480620" y="2837989"/>
            <a:ext cx="2167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Направить в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Корпорацию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программу развития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информацию о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начале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отбора МСП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 30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дней</a:t>
            </a:r>
            <a:b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приема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заявок</a:t>
            </a:r>
            <a:endParaRPr lang="ru-RU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7969852" y="2737107"/>
            <a:ext cx="79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600" kern="0" spc="-5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defRPr>
            </a:lvl1pPr>
          </a:lstStyle>
          <a:p>
            <a:pPr algn="r"/>
            <a:r>
              <a:rPr lang="ru-RU" dirty="0"/>
              <a:t>04</a:t>
            </a:r>
          </a:p>
        </p:txBody>
      </p:sp>
      <p:sp>
        <p:nvSpPr>
          <p:cNvPr id="172" name="Прямоугольник 171"/>
          <p:cNvSpPr/>
          <p:nvPr/>
        </p:nvSpPr>
        <p:spPr>
          <a:xfrm>
            <a:off x="8730790" y="2798661"/>
            <a:ext cx="2754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Выполнить отбор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субъектов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</a:t>
            </a:r>
            <a:b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помощью функционала </a:t>
            </a:r>
            <a:r>
              <a:rPr lang="ru-RU" sz="120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Цифровой платформы </a:t>
            </a:r>
            <a:r>
              <a:rPr lang="ru-RU" sz="120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МСП.РФ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или корпоративной системы заказчика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655674" y="4029956"/>
            <a:ext cx="838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05</a:t>
            </a:r>
          </a:p>
        </p:txBody>
      </p:sp>
      <p:sp>
        <p:nvSpPr>
          <p:cNvPr id="174" name="Прямоугольник 173"/>
          <p:cNvSpPr/>
          <p:nvPr/>
        </p:nvSpPr>
        <p:spPr>
          <a:xfrm>
            <a:off x="5480619" y="4130838"/>
            <a:ext cx="2489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Разработать, утвердить и последовательно реализовать индивидуальные карты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развития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субъектов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7969852" y="4029956"/>
            <a:ext cx="79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06</a:t>
            </a:r>
          </a:p>
        </p:txBody>
      </p:sp>
      <p:sp>
        <p:nvSpPr>
          <p:cNvPr id="176" name="Прямоугольник 175"/>
          <p:cNvSpPr/>
          <p:nvPr/>
        </p:nvSpPr>
        <p:spPr>
          <a:xfrm>
            <a:off x="8730790" y="4091510"/>
            <a:ext cx="28420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Дождаться получения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(при необходимости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субъектом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 </a:t>
            </a:r>
            <a:b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заемных средств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исполнение инвестиционных обязательств 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659405" y="5196854"/>
            <a:ext cx="83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07</a:t>
            </a:r>
          </a:p>
        </p:txBody>
      </p:sp>
      <p:sp>
        <p:nvSpPr>
          <p:cNvPr id="178" name="Прямоугольник 177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5564412" y="5312554"/>
            <a:ext cx="240544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Заключить офсетный договор</a:t>
            </a:r>
            <a:endParaRPr lang="ru-RU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результатам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конкурентной</a:t>
            </a:r>
            <a:b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или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неконкурентной закупки </a:t>
            </a: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8100207" y="5184798"/>
            <a:ext cx="3472668" cy="1175963"/>
          </a:xfrm>
          <a:prstGeom prst="roundRect">
            <a:avLst>
              <a:gd name="adj" fmla="val 4953"/>
            </a:avLst>
          </a:prstGeom>
          <a:solidFill>
            <a:schemeClr val="bg1"/>
          </a:solidFill>
          <a:ln w="19050">
            <a:solidFill>
              <a:srgbClr val="4FC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0" name="Рисунок 1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911" y="5443219"/>
            <a:ext cx="2234805" cy="673794"/>
          </a:xfrm>
          <a:prstGeom prst="rect">
            <a:avLst/>
          </a:prstGeom>
        </p:spPr>
      </p:pic>
      <p:pic>
        <p:nvPicPr>
          <p:cNvPr id="181" name="Picture 2">
            <a:extLst>
              <a:ext uri="{FF2B5EF4-FFF2-40B4-BE49-F238E27FC236}">
                <a16:creationId xmlns:a16="http://schemas.microsoft.com/office/drawing/2014/main" id="{0844259C-06CE-9A12-559E-66E587FA3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849" y="5249488"/>
            <a:ext cx="1084221" cy="108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Rounded Rectangle 45">
            <a:extLst>
              <a:ext uri="{FF2B5EF4-FFF2-40B4-BE49-F238E27FC236}">
                <a16:creationId xmlns:a16="http://schemas.microsoft.com/office/drawing/2014/main" id="{93C885DB-EEFB-DFF4-9786-A957A253E93B}"/>
              </a:ext>
            </a:extLst>
          </p:cNvPr>
          <p:cNvSpPr/>
          <p:nvPr/>
        </p:nvSpPr>
        <p:spPr>
          <a:xfrm>
            <a:off x="9933201" y="5040252"/>
            <a:ext cx="1488550" cy="271822"/>
          </a:xfrm>
          <a:prstGeom prst="roundRect">
            <a:avLst>
              <a:gd name="adj" fmla="val 26452"/>
            </a:avLst>
          </a:prstGeom>
          <a:solidFill>
            <a:srgbClr val="E6D6C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Подробнее </a:t>
            </a:r>
            <a:r>
              <a:rPr lang="en-US" sz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&gt;&gt;&gt;</a:t>
            </a:r>
            <a:endParaRPr lang="x-none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38912" y="2873019"/>
            <a:ext cx="4104512" cy="3487743"/>
          </a:xfrm>
          <a:prstGeom prst="roundRect">
            <a:avLst>
              <a:gd name="adj" fmla="val 2222"/>
            </a:avLst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4" name="Group 61">
            <a:extLst>
              <a:ext uri="{FF2B5EF4-FFF2-40B4-BE49-F238E27FC236}">
                <a16:creationId xmlns:a16="http://schemas.microsoft.com/office/drawing/2014/main" id="{70E4AC91-A22D-3866-4469-2E3BC7BB6377}"/>
              </a:ext>
            </a:extLst>
          </p:cNvPr>
          <p:cNvGrpSpPr/>
          <p:nvPr/>
        </p:nvGrpSpPr>
        <p:grpSpPr>
          <a:xfrm>
            <a:off x="629789" y="3456323"/>
            <a:ext cx="237577" cy="237577"/>
            <a:chOff x="636869" y="1755697"/>
            <a:chExt cx="296825" cy="296825"/>
          </a:xfrm>
          <a:solidFill>
            <a:srgbClr val="E6D6C7"/>
          </a:solidFill>
        </p:grpSpPr>
        <p:sp>
          <p:nvSpPr>
            <p:cNvPr id="185" name="Oval 62">
              <a:extLst>
                <a:ext uri="{FF2B5EF4-FFF2-40B4-BE49-F238E27FC236}">
                  <a16:creationId xmlns:a16="http://schemas.microsoft.com/office/drawing/2014/main" id="{F038D368-71D6-2A9C-DD67-03CD6B89E9CD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n>
                  <a:solidFill>
                    <a:sysClr val="windowText" lastClr="000000"/>
                  </a:solidFill>
                </a:ln>
                <a:solidFill>
                  <a:srgbClr val="E6D6C7"/>
                </a:solidFill>
              </a:endParaRPr>
            </a:p>
          </p:txBody>
        </p:sp>
        <p:pic>
          <p:nvPicPr>
            <p:cNvPr id="186" name="Graphic 63">
              <a:extLst>
                <a:ext uri="{FF2B5EF4-FFF2-40B4-BE49-F238E27FC236}">
                  <a16:creationId xmlns:a16="http://schemas.microsoft.com/office/drawing/2014/main" id="{215730CF-7716-9D43-58E8-17C2CB7BD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sp>
        <p:nvSpPr>
          <p:cNvPr id="187" name="Прямоугольник 186"/>
          <p:cNvSpPr/>
          <p:nvPr/>
        </p:nvSpPr>
        <p:spPr>
          <a:xfrm>
            <a:off x="910342" y="4205147"/>
            <a:ext cx="1292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19 000+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128796" y="2971563"/>
            <a:ext cx="263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Текущие результаты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189" name="Group 61">
            <a:extLst>
              <a:ext uri="{FF2B5EF4-FFF2-40B4-BE49-F238E27FC236}">
                <a16:creationId xmlns:a16="http://schemas.microsoft.com/office/drawing/2014/main" id="{70E4AC91-A22D-3866-4469-2E3BC7BB6377}"/>
              </a:ext>
            </a:extLst>
          </p:cNvPr>
          <p:cNvGrpSpPr/>
          <p:nvPr/>
        </p:nvGrpSpPr>
        <p:grpSpPr>
          <a:xfrm>
            <a:off x="629789" y="4317192"/>
            <a:ext cx="237577" cy="237577"/>
            <a:chOff x="636869" y="1755697"/>
            <a:chExt cx="296825" cy="296825"/>
          </a:xfrm>
          <a:solidFill>
            <a:srgbClr val="E6D6C7"/>
          </a:solidFill>
        </p:grpSpPr>
        <p:sp>
          <p:nvSpPr>
            <p:cNvPr id="190" name="Oval 62">
              <a:extLst>
                <a:ext uri="{FF2B5EF4-FFF2-40B4-BE49-F238E27FC236}">
                  <a16:creationId xmlns:a16="http://schemas.microsoft.com/office/drawing/2014/main" id="{F038D368-71D6-2A9C-DD67-03CD6B89E9CD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n>
                  <a:solidFill>
                    <a:sysClr val="windowText" lastClr="000000"/>
                  </a:solidFill>
                </a:ln>
                <a:solidFill>
                  <a:srgbClr val="E6D6C7"/>
                </a:solidFill>
              </a:endParaRPr>
            </a:p>
          </p:txBody>
        </p:sp>
        <p:pic>
          <p:nvPicPr>
            <p:cNvPr id="191" name="Graphic 63">
              <a:extLst>
                <a:ext uri="{FF2B5EF4-FFF2-40B4-BE49-F238E27FC236}">
                  <a16:creationId xmlns:a16="http://schemas.microsoft.com/office/drawing/2014/main" id="{215730CF-7716-9D43-58E8-17C2CB7BD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192" name="Group 61">
            <a:extLst>
              <a:ext uri="{FF2B5EF4-FFF2-40B4-BE49-F238E27FC236}">
                <a16:creationId xmlns:a16="http://schemas.microsoft.com/office/drawing/2014/main" id="{70E4AC91-A22D-3866-4469-2E3BC7BB6377}"/>
              </a:ext>
            </a:extLst>
          </p:cNvPr>
          <p:cNvGrpSpPr/>
          <p:nvPr/>
        </p:nvGrpSpPr>
        <p:grpSpPr>
          <a:xfrm>
            <a:off x="629789" y="5120927"/>
            <a:ext cx="237577" cy="237577"/>
            <a:chOff x="636867" y="1755699"/>
            <a:chExt cx="296824" cy="296825"/>
          </a:xfrm>
          <a:solidFill>
            <a:srgbClr val="E6D6C7"/>
          </a:solidFill>
        </p:grpSpPr>
        <p:sp>
          <p:nvSpPr>
            <p:cNvPr id="193" name="Oval 62">
              <a:extLst>
                <a:ext uri="{FF2B5EF4-FFF2-40B4-BE49-F238E27FC236}">
                  <a16:creationId xmlns:a16="http://schemas.microsoft.com/office/drawing/2014/main" id="{F038D368-71D6-2A9C-DD67-03CD6B89E9CD}"/>
                </a:ext>
              </a:extLst>
            </p:cNvPr>
            <p:cNvSpPr/>
            <p:nvPr/>
          </p:nvSpPr>
          <p:spPr>
            <a:xfrm>
              <a:off x="636867" y="1755699"/>
              <a:ext cx="296824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n>
                  <a:solidFill>
                    <a:sysClr val="windowText" lastClr="000000"/>
                  </a:solidFill>
                </a:ln>
                <a:solidFill>
                  <a:srgbClr val="E6D6C7"/>
                </a:solidFill>
              </a:endParaRPr>
            </a:p>
          </p:txBody>
        </p:sp>
        <p:pic>
          <p:nvPicPr>
            <p:cNvPr id="194" name="Graphic 63">
              <a:extLst>
                <a:ext uri="{FF2B5EF4-FFF2-40B4-BE49-F238E27FC236}">
                  <a16:creationId xmlns:a16="http://schemas.microsoft.com/office/drawing/2014/main" id="{215730CF-7716-9D43-58E8-17C2CB7BD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rcRect l="21256" t="17448" r="22708" b="37584"/>
            <a:stretch/>
          </p:blipFill>
          <p:spPr>
            <a:xfrm>
              <a:off x="700506" y="1841957"/>
              <a:ext cx="161680" cy="129745"/>
            </a:xfrm>
            <a:prstGeom prst="rect">
              <a:avLst/>
            </a:prstGeom>
            <a:grpFill/>
          </p:spPr>
        </p:pic>
      </p:grpSp>
      <p:sp>
        <p:nvSpPr>
          <p:cNvPr id="195" name="Прямоугольник 194"/>
          <p:cNvSpPr/>
          <p:nvPr/>
        </p:nvSpPr>
        <p:spPr>
          <a:xfrm>
            <a:off x="918301" y="4526378"/>
            <a:ext cx="3461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номенклатурных позиций – текущий спрос</a:t>
            </a:r>
            <a:endParaRPr lang="en-US" sz="1200" dirty="0" smtClean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 продукцию МСП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910342" y="3344280"/>
            <a:ext cx="2034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15 программ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918301" y="3701145"/>
            <a:ext cx="10674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утверждено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910342" y="3891525"/>
            <a:ext cx="2267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</a:t>
            </a:r>
            <a:r>
              <a:rPr lang="ru-RU" sz="12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+ программ в </a:t>
            </a:r>
            <a:r>
              <a:rPr lang="ru-RU" sz="12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разработке </a:t>
            </a:r>
            <a:endParaRPr lang="ru-RU" sz="105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910342" y="5001216"/>
            <a:ext cx="3502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 офсетных договоров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918301" y="5346654"/>
            <a:ext cx="3461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уже заключено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910342" y="5661073"/>
            <a:ext cx="1294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3,1 млрд ₽</a:t>
            </a:r>
            <a:endParaRPr lang="ru-RU" sz="1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918301" y="5913987"/>
            <a:ext cx="11608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общая сумма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362597" y="5499970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992,5 </a:t>
            </a:r>
            <a:r>
              <a:rPr lang="ru-RU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млн ₽</a:t>
            </a:r>
            <a:endParaRPr lang="ru-RU" sz="1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2362597" y="5780116"/>
            <a:ext cx="20198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инвестиции</a:t>
            </a:r>
            <a:b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 </a:t>
            </a:r>
            <a:r>
              <a:rPr lang="ru-RU" sz="1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развитие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240995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1459996" y="530927"/>
            <a:ext cx="5001517" cy="320218"/>
          </a:xfrm>
          <a:prstGeom prst="rect">
            <a:avLst/>
          </a:prstGeom>
          <a:solidFill>
            <a:srgbClr val="84E0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38912" y="2873019"/>
            <a:ext cx="4104512" cy="3487743"/>
          </a:xfrm>
          <a:prstGeom prst="roundRect">
            <a:avLst>
              <a:gd name="adj" fmla="val 2222"/>
            </a:avLst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8912" y="1084447"/>
            <a:ext cx="4104512" cy="1661727"/>
          </a:xfrm>
          <a:prstGeom prst="roundRect">
            <a:avLst>
              <a:gd name="adj" fmla="val 495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61">
            <a:extLst>
              <a:ext uri="{FF2B5EF4-FFF2-40B4-BE49-F238E27FC236}">
                <a16:creationId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88" y="311636"/>
            <a:ext cx="878966" cy="4595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98748" y="152822"/>
            <a:ext cx="6187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Создание новых производств</a:t>
            </a:r>
            <a:br>
              <a:rPr lang="ru-RU" sz="20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с использованием офсетных договоров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43490" y="306044"/>
            <a:ext cx="3629383" cy="374904"/>
          </a:xfrm>
          <a:prstGeom prst="roundRect">
            <a:avLst>
              <a:gd name="adj" fmla="val 2317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Малому и среднему бизнесу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4748716" y="893935"/>
            <a:ext cx="358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Как вступить в программу:</a:t>
            </a:r>
            <a:endParaRPr lang="ru-RU" dirty="0"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6" name="Rounded Rectangle 45">
            <a:extLst>
              <a:ext uri="{FF2B5EF4-FFF2-40B4-BE49-F238E27FC236}">
                <a16:creationId xmlns:a16="http://schemas.microsoft.com/office/drawing/2014/main" id="{93C885DB-EEFB-DFF4-9786-A957A253E93B}"/>
              </a:ext>
            </a:extLst>
          </p:cNvPr>
          <p:cNvSpPr/>
          <p:nvPr/>
        </p:nvSpPr>
        <p:spPr>
          <a:xfrm>
            <a:off x="910342" y="948536"/>
            <a:ext cx="3445813" cy="271822"/>
          </a:xfrm>
          <a:prstGeom prst="roundRect">
            <a:avLst>
              <a:gd name="adj" fmla="val 26452"/>
            </a:avLst>
          </a:prstGeom>
          <a:solidFill>
            <a:srgbClr val="E6D6C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Программа «выращивания» поставщиков</a:t>
            </a:r>
          </a:p>
        </p:txBody>
      </p:sp>
      <p:grpSp>
        <p:nvGrpSpPr>
          <p:cNvPr id="68" name="Group 61">
            <a:extLst>
              <a:ext uri="{FF2B5EF4-FFF2-40B4-BE49-F238E27FC236}">
                <a16:creationId xmlns:a16="http://schemas.microsoft.com/office/drawing/2014/main" id="{70E4AC91-A22D-3866-4469-2E3BC7BB6377}"/>
              </a:ext>
            </a:extLst>
          </p:cNvPr>
          <p:cNvGrpSpPr/>
          <p:nvPr/>
        </p:nvGrpSpPr>
        <p:grpSpPr>
          <a:xfrm>
            <a:off x="629789" y="3456323"/>
            <a:ext cx="237577" cy="237577"/>
            <a:chOff x="636869" y="1755697"/>
            <a:chExt cx="296825" cy="296825"/>
          </a:xfrm>
          <a:solidFill>
            <a:srgbClr val="E6D6C7"/>
          </a:solidFill>
        </p:grpSpPr>
        <p:sp>
          <p:nvSpPr>
            <p:cNvPr id="69" name="Oval 62">
              <a:extLst>
                <a:ext uri="{FF2B5EF4-FFF2-40B4-BE49-F238E27FC236}">
                  <a16:creationId xmlns:a16="http://schemas.microsoft.com/office/drawing/2014/main" id="{F038D368-71D6-2A9C-DD67-03CD6B89E9CD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n>
                  <a:solidFill>
                    <a:sysClr val="windowText" lastClr="000000"/>
                  </a:solidFill>
                </a:ln>
                <a:solidFill>
                  <a:srgbClr val="E6D6C7"/>
                </a:solidFill>
              </a:endParaRPr>
            </a:p>
          </p:txBody>
        </p:sp>
        <p:pic>
          <p:nvPicPr>
            <p:cNvPr id="70" name="Graphic 63">
              <a:extLst>
                <a:ext uri="{FF2B5EF4-FFF2-40B4-BE49-F238E27FC236}">
                  <a16:creationId xmlns:a16="http://schemas.microsoft.com/office/drawing/2014/main" id="{215730CF-7716-9D43-58E8-17C2CB7BD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sp>
        <p:nvSpPr>
          <p:cNvPr id="71" name="Прямоугольник 70"/>
          <p:cNvSpPr/>
          <p:nvPr/>
        </p:nvSpPr>
        <p:spPr>
          <a:xfrm>
            <a:off x="918301" y="4205147"/>
            <a:ext cx="1292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19 000+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128796" y="2971563"/>
            <a:ext cx="263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Текущие результаты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7782" y="1220231"/>
            <a:ext cx="3854193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Разрабатывается заказчиками из крупного государственного бизнеса и </a:t>
            </a:r>
            <a:r>
              <a:rPr lang="ru-RU" sz="1300" b="1" dirty="0" smtClean="0">
                <a:solidFill>
                  <a:srgbClr val="4FCEFF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предусматривает </a:t>
            </a:r>
            <a:r>
              <a:rPr lang="ru-RU" sz="1300" b="1" dirty="0">
                <a:solidFill>
                  <a:srgbClr val="4FCEFF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меры поддержки предпринимателям</a:t>
            </a:r>
            <a:r>
              <a:rPr lang="ru-RU" sz="1300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, в том </a:t>
            </a:r>
            <a:r>
              <a:rPr lang="ru-RU" sz="1300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числе, </a:t>
            </a:r>
            <a:r>
              <a:rPr lang="ru-RU" sz="1300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заключение долгосрочного договора со </a:t>
            </a:r>
            <a:r>
              <a:rPr lang="ru-RU" sz="1300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встречными инвестиционными </a:t>
            </a:r>
            <a:r>
              <a:rPr lang="ru-RU" sz="1300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обязательствами </a:t>
            </a:r>
            <a:r>
              <a:rPr lang="ru-RU" sz="1300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поставщика – офсетного договора</a:t>
            </a:r>
            <a:endParaRPr lang="ru-RU" sz="1300" dirty="0"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95" name="Group 61">
            <a:extLst>
              <a:ext uri="{FF2B5EF4-FFF2-40B4-BE49-F238E27FC236}">
                <a16:creationId xmlns:a16="http://schemas.microsoft.com/office/drawing/2014/main" id="{70E4AC91-A22D-3866-4469-2E3BC7BB6377}"/>
              </a:ext>
            </a:extLst>
          </p:cNvPr>
          <p:cNvGrpSpPr/>
          <p:nvPr/>
        </p:nvGrpSpPr>
        <p:grpSpPr>
          <a:xfrm>
            <a:off x="629789" y="4317192"/>
            <a:ext cx="237577" cy="237577"/>
            <a:chOff x="636869" y="1755697"/>
            <a:chExt cx="296825" cy="296825"/>
          </a:xfrm>
          <a:solidFill>
            <a:srgbClr val="E6D6C7"/>
          </a:solidFill>
        </p:grpSpPr>
        <p:sp>
          <p:nvSpPr>
            <p:cNvPr id="99" name="Oval 62">
              <a:extLst>
                <a:ext uri="{FF2B5EF4-FFF2-40B4-BE49-F238E27FC236}">
                  <a16:creationId xmlns:a16="http://schemas.microsoft.com/office/drawing/2014/main" id="{F038D368-71D6-2A9C-DD67-03CD6B89E9CD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n>
                  <a:solidFill>
                    <a:sysClr val="windowText" lastClr="000000"/>
                  </a:solidFill>
                </a:ln>
                <a:solidFill>
                  <a:srgbClr val="E6D6C7"/>
                </a:solidFill>
              </a:endParaRPr>
            </a:p>
          </p:txBody>
        </p:sp>
        <p:pic>
          <p:nvPicPr>
            <p:cNvPr id="100" name="Graphic 63">
              <a:extLst>
                <a:ext uri="{FF2B5EF4-FFF2-40B4-BE49-F238E27FC236}">
                  <a16:creationId xmlns:a16="http://schemas.microsoft.com/office/drawing/2014/main" id="{215730CF-7716-9D43-58E8-17C2CB7BD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103" name="Group 61">
            <a:extLst>
              <a:ext uri="{FF2B5EF4-FFF2-40B4-BE49-F238E27FC236}">
                <a16:creationId xmlns:a16="http://schemas.microsoft.com/office/drawing/2014/main" id="{70E4AC91-A22D-3866-4469-2E3BC7BB6377}"/>
              </a:ext>
            </a:extLst>
          </p:cNvPr>
          <p:cNvGrpSpPr/>
          <p:nvPr/>
        </p:nvGrpSpPr>
        <p:grpSpPr>
          <a:xfrm>
            <a:off x="629789" y="5120927"/>
            <a:ext cx="237577" cy="237577"/>
            <a:chOff x="636867" y="1755699"/>
            <a:chExt cx="296824" cy="296825"/>
          </a:xfrm>
          <a:solidFill>
            <a:srgbClr val="E6D6C7"/>
          </a:solidFill>
        </p:grpSpPr>
        <p:sp>
          <p:nvSpPr>
            <p:cNvPr id="104" name="Oval 62">
              <a:extLst>
                <a:ext uri="{FF2B5EF4-FFF2-40B4-BE49-F238E27FC236}">
                  <a16:creationId xmlns:a16="http://schemas.microsoft.com/office/drawing/2014/main" id="{F038D368-71D6-2A9C-DD67-03CD6B89E9CD}"/>
                </a:ext>
              </a:extLst>
            </p:cNvPr>
            <p:cNvSpPr/>
            <p:nvPr/>
          </p:nvSpPr>
          <p:spPr>
            <a:xfrm>
              <a:off x="636867" y="1755699"/>
              <a:ext cx="296824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n>
                  <a:solidFill>
                    <a:sysClr val="windowText" lastClr="000000"/>
                  </a:solidFill>
                </a:ln>
                <a:solidFill>
                  <a:srgbClr val="E6D6C7"/>
                </a:solidFill>
              </a:endParaRPr>
            </a:p>
          </p:txBody>
        </p:sp>
        <p:pic>
          <p:nvPicPr>
            <p:cNvPr id="105" name="Graphic 63">
              <a:extLst>
                <a:ext uri="{FF2B5EF4-FFF2-40B4-BE49-F238E27FC236}">
                  <a16:creationId xmlns:a16="http://schemas.microsoft.com/office/drawing/2014/main" id="{215730CF-7716-9D43-58E8-17C2CB7BD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8"/>
                </a:ext>
              </a:extLst>
            </a:blip>
            <a:srcRect l="21256" t="17448" r="22708" b="37584"/>
            <a:stretch/>
          </p:blipFill>
          <p:spPr>
            <a:xfrm>
              <a:off x="700506" y="1841957"/>
              <a:ext cx="161680" cy="129745"/>
            </a:xfrm>
            <a:prstGeom prst="rect">
              <a:avLst/>
            </a:prstGeom>
            <a:grpFill/>
          </p:spPr>
        </p:pic>
      </p:grpSp>
      <p:sp>
        <p:nvSpPr>
          <p:cNvPr id="11" name="Прямоугольник 10"/>
          <p:cNvSpPr/>
          <p:nvPr/>
        </p:nvSpPr>
        <p:spPr>
          <a:xfrm>
            <a:off x="926260" y="4526378"/>
            <a:ext cx="3461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номенклатурных позиций – текущий спрос</a:t>
            </a:r>
            <a:endParaRPr lang="en-US" sz="1200" dirty="0" smtClean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 продукцию малого и среднего бизнеса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918301" y="3344280"/>
            <a:ext cx="2034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15 программ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926260" y="3701145"/>
            <a:ext cx="10674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утверждено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918301" y="3891525"/>
            <a:ext cx="2267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</a:t>
            </a:r>
            <a:r>
              <a:rPr lang="ru-RU" sz="12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+ программ в </a:t>
            </a:r>
            <a:r>
              <a:rPr lang="ru-RU" sz="12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разработке </a:t>
            </a:r>
            <a:endParaRPr lang="ru-RU" sz="105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918301" y="5001216"/>
            <a:ext cx="3502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 офсетных договоров</a:t>
            </a:r>
            <a:endParaRPr lang="ru-RU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918301" y="5346654"/>
            <a:ext cx="3461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уже заключено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910342" y="5661073"/>
            <a:ext cx="1334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3,1 млрд ₽</a:t>
            </a:r>
            <a:endParaRPr lang="ru-RU" sz="1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918301" y="5913987"/>
            <a:ext cx="11608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общая сумма</a:t>
            </a:r>
            <a:endParaRPr lang="ru-RU" sz="1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62597" y="5499970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992,5 млн ₽</a:t>
            </a:r>
            <a:endParaRPr lang="ru-RU" sz="1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362597" y="5780116"/>
            <a:ext cx="20198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инвестиции</a:t>
            </a:r>
            <a:b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 </a:t>
            </a:r>
            <a:r>
              <a:rPr lang="ru-RU" sz="1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развитие производства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785075" y="1319456"/>
            <a:ext cx="1238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80621" y="1381010"/>
            <a:ext cx="2519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Зайти в раздел «Доступ к закупкам крупных госкомпаний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</a:p>
          <a:p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МСП.РФ, и выбрать сервис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«Программа «выращивания» поставщиков» 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785075" y="2533530"/>
            <a:ext cx="1238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02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5480619" y="2630513"/>
            <a:ext cx="2619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Ознакомиться с текущими отборами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участие в программах «выращивания» заказчиков и требований к ним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713222" y="3694369"/>
            <a:ext cx="1238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03</a:t>
            </a:r>
          </a:p>
        </p:txBody>
      </p:sp>
      <p:sp>
        <p:nvSpPr>
          <p:cNvPr id="174" name="Прямоугольник 173"/>
          <p:cNvSpPr/>
          <p:nvPr/>
        </p:nvSpPr>
        <p:spPr>
          <a:xfrm>
            <a:off x="5480619" y="3755923"/>
            <a:ext cx="2489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Проверить, соответствует </a:t>
            </a:r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ли продукция или услуга направлению отбора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 потенциальный участник – основным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дополнительным требованиям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CD3E799-9F7E-EA0C-2D1D-ACF0E42D4631}"/>
              </a:ext>
            </a:extLst>
          </p:cNvPr>
          <p:cNvSpPr txBox="1"/>
          <p:nvPr/>
        </p:nvSpPr>
        <p:spPr>
          <a:xfrm>
            <a:off x="4720011" y="5179399"/>
            <a:ext cx="1238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kern="0" spc="-5" dirty="0">
                <a:solidFill>
                  <a:srgbClr val="84E0F7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04</a:t>
            </a:r>
          </a:p>
        </p:txBody>
      </p:sp>
      <p:sp>
        <p:nvSpPr>
          <p:cNvPr id="178" name="Прямоугольник 177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5564412" y="5295099"/>
            <a:ext cx="240544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Подать заявку на </a:t>
            </a:r>
            <a: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участие</a:t>
            </a:r>
            <a:br>
              <a:rPr lang="ru-RU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Корпорации МСП можно получить бесплатную консультацию по заполнению заявки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регистрации на Цифровой платформе </a:t>
            </a:r>
            <a:r>
              <a:rPr lang="ru-RU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МСП.РФ </a:t>
            </a:r>
            <a:endParaRPr lang="ru-RU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8100207" y="4730954"/>
            <a:ext cx="3472668" cy="1279811"/>
          </a:xfrm>
          <a:prstGeom prst="roundRect">
            <a:avLst>
              <a:gd name="adj" fmla="val 4953"/>
            </a:avLst>
          </a:prstGeom>
          <a:solidFill>
            <a:schemeClr val="bg1"/>
          </a:solidFill>
          <a:ln w="19050">
            <a:solidFill>
              <a:srgbClr val="4FC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0" name="Рисунок 17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911" y="5093223"/>
            <a:ext cx="2234805" cy="673794"/>
          </a:xfrm>
          <a:prstGeom prst="rect">
            <a:avLst/>
          </a:prstGeom>
        </p:spPr>
      </p:pic>
      <p:pic>
        <p:nvPicPr>
          <p:cNvPr id="181" name="Picture 2">
            <a:extLst>
              <a:ext uri="{FF2B5EF4-FFF2-40B4-BE49-F238E27FC236}">
                <a16:creationId xmlns:a16="http://schemas.microsoft.com/office/drawing/2014/main" id="{0844259C-06CE-9A12-559E-66E587FA3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849" y="4841239"/>
            <a:ext cx="1084221" cy="108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Rounded Rectangle 45">
            <a:extLst>
              <a:ext uri="{FF2B5EF4-FFF2-40B4-BE49-F238E27FC236}">
                <a16:creationId xmlns:a16="http://schemas.microsoft.com/office/drawing/2014/main" id="{93C885DB-EEFB-DFF4-9786-A957A253E93B}"/>
              </a:ext>
            </a:extLst>
          </p:cNvPr>
          <p:cNvSpPr/>
          <p:nvPr/>
        </p:nvSpPr>
        <p:spPr>
          <a:xfrm>
            <a:off x="9933201" y="4595043"/>
            <a:ext cx="1488550" cy="271822"/>
          </a:xfrm>
          <a:prstGeom prst="roundRect">
            <a:avLst>
              <a:gd name="adj" fmla="val 26452"/>
            </a:avLst>
          </a:prstGeom>
          <a:solidFill>
            <a:srgbClr val="E6D6C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Подробнее </a:t>
            </a:r>
            <a:r>
              <a:rPr lang="en-US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&gt;&gt;&gt;</a:t>
            </a:r>
            <a:endParaRPr lang="x-none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TextBox 10"/>
          <p:cNvSpPr txBox="1"/>
          <p:nvPr/>
        </p:nvSpPr>
        <p:spPr>
          <a:xfrm>
            <a:off x="7943490" y="6128508"/>
            <a:ext cx="3743685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8 800 100-</a:t>
            </a:r>
            <a:r>
              <a:rPr lang="ru-RU" sz="14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11</a:t>
            </a:r>
            <a:r>
              <a:rPr lang="en-US" sz="14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-</a:t>
            </a:r>
            <a:r>
              <a:rPr lang="ru-RU" sz="14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00    </a:t>
            </a:r>
            <a:r>
              <a:rPr lang="en-US" sz="14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|     </a:t>
            </a:r>
            <a:r>
              <a:rPr lang="en-US" sz="14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www.corpmsp.ru   </a:t>
            </a:r>
            <a:endParaRPr lang="ru-RU" sz="1400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82665" y="893935"/>
            <a:ext cx="394393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Требования</a:t>
            </a:r>
            <a:br>
              <a:rPr lang="ru-RU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ru-RU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к потенциальным участникам:</a:t>
            </a:r>
            <a:endParaRPr lang="ru-RU" dirty="0"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2" name="object 6"/>
          <p:cNvSpPr txBox="1"/>
          <p:nvPr/>
        </p:nvSpPr>
        <p:spPr>
          <a:xfrm>
            <a:off x="8469913" y="1465964"/>
            <a:ext cx="3507235" cy="309251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 defTabSz="2799344">
              <a:spcAft>
                <a:spcPts val="1200"/>
              </a:spcAft>
            </a:pP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бизнес не находится в процессе ликвидации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деятельность компании не приостановлена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2701" defTabSz="2799344">
              <a:spcAft>
                <a:spcPts val="1200"/>
              </a:spcAft>
            </a:pP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отсутствие недоимки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задолженности по налогам и сборам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отсутствие судимости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2701" defTabSz="2799344">
              <a:spcAft>
                <a:spcPts val="1200"/>
              </a:spcAft>
            </a:pP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отсутствие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сведений </a:t>
            </a: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реестрах недобросовестных </a:t>
            </a: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поставщиков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в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реестре участников программ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«выращивания», не исполнивших обязательств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перед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заказчиком;</a:t>
            </a:r>
            <a:endParaRPr lang="ru-RU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2701" defTabSz="2799344">
              <a:spcAft>
                <a:spcPts val="1200"/>
              </a:spcAft>
            </a:pP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отсутствие отношений </a:t>
            </a: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связанности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аффилированности) с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заказчиком;</a:t>
            </a:r>
            <a:endParaRPr lang="ru-RU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2701" defTabSz="2799344">
              <a:spcAft>
                <a:spcPts val="1200"/>
              </a:spcAft>
            </a:pP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использование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инноваций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(или)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локализация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производства товаров, выполнения работ, оказания услуг на территории РФ;</a:t>
            </a:r>
          </a:p>
          <a:p>
            <a:pPr marL="12701" defTabSz="2799344">
              <a:spcAft>
                <a:spcPts val="1200"/>
              </a:spcAft>
            </a:pP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требования, предусмотренные заказчиком </a:t>
            </a:r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 наличии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6" name="Group 57">
            <a:extLst>
              <a:ext uri="{FF2B5EF4-FFF2-40B4-BE49-F238E27FC236}">
                <a16:creationId xmlns:a16="http://schemas.microsoft.com/office/drawing/2014/main" id="{8D3D0C1E-301C-415C-CA92-FC9F853A0FE1}"/>
              </a:ext>
            </a:extLst>
          </p:cNvPr>
          <p:cNvGrpSpPr/>
          <p:nvPr/>
        </p:nvGrpSpPr>
        <p:grpSpPr>
          <a:xfrm>
            <a:off x="8097655" y="1513284"/>
            <a:ext cx="237577" cy="237577"/>
            <a:chOff x="636869" y="1755697"/>
            <a:chExt cx="296825" cy="296825"/>
          </a:xfrm>
          <a:solidFill>
            <a:schemeClr val="tx1"/>
          </a:solidFill>
        </p:grpSpPr>
        <p:sp>
          <p:nvSpPr>
            <p:cNvPr id="57" name="Oval 58">
              <a:extLst>
                <a:ext uri="{FF2B5EF4-FFF2-40B4-BE49-F238E27FC236}">
                  <a16:creationId xmlns:a16="http://schemas.microsoft.com/office/drawing/2014/main" id="{6C892EDE-48E8-A6D0-9BB7-4718B32FBFEF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58" name="Graphic 59">
              <a:extLst>
                <a:ext uri="{FF2B5EF4-FFF2-40B4-BE49-F238E27FC236}">
                  <a16:creationId xmlns:a16="http://schemas.microsoft.com/office/drawing/2014/main" id="{A7B7E6E8-5751-800E-8DA2-0AB1D41E3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59" name="Group 57">
            <a:extLst>
              <a:ext uri="{FF2B5EF4-FFF2-40B4-BE49-F238E27FC236}">
                <a16:creationId xmlns:a16="http://schemas.microsoft.com/office/drawing/2014/main" id="{8D3D0C1E-301C-415C-CA92-FC9F853A0FE1}"/>
              </a:ext>
            </a:extLst>
          </p:cNvPr>
          <p:cNvGrpSpPr/>
          <p:nvPr/>
        </p:nvGrpSpPr>
        <p:grpSpPr>
          <a:xfrm>
            <a:off x="8097655" y="1968370"/>
            <a:ext cx="237577" cy="237577"/>
            <a:chOff x="636869" y="1755697"/>
            <a:chExt cx="296825" cy="296825"/>
          </a:xfrm>
          <a:solidFill>
            <a:schemeClr val="tx1"/>
          </a:solidFill>
        </p:grpSpPr>
        <p:sp>
          <p:nvSpPr>
            <p:cNvPr id="61" name="Oval 58">
              <a:extLst>
                <a:ext uri="{FF2B5EF4-FFF2-40B4-BE49-F238E27FC236}">
                  <a16:creationId xmlns:a16="http://schemas.microsoft.com/office/drawing/2014/main" id="{6C892EDE-48E8-A6D0-9BB7-4718B32FBFEF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2" name="Graphic 59">
              <a:extLst>
                <a:ext uri="{FF2B5EF4-FFF2-40B4-BE49-F238E27FC236}">
                  <a16:creationId xmlns:a16="http://schemas.microsoft.com/office/drawing/2014/main" id="{A7B7E6E8-5751-800E-8DA2-0AB1D41E3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63" name="Group 57">
            <a:extLst>
              <a:ext uri="{FF2B5EF4-FFF2-40B4-BE49-F238E27FC236}">
                <a16:creationId xmlns:a16="http://schemas.microsoft.com/office/drawing/2014/main" id="{8D3D0C1E-301C-415C-CA92-FC9F853A0FE1}"/>
              </a:ext>
            </a:extLst>
          </p:cNvPr>
          <p:cNvGrpSpPr/>
          <p:nvPr/>
        </p:nvGrpSpPr>
        <p:grpSpPr>
          <a:xfrm>
            <a:off x="8097655" y="2426346"/>
            <a:ext cx="237577" cy="237577"/>
            <a:chOff x="636869" y="1755697"/>
            <a:chExt cx="296825" cy="296825"/>
          </a:xfrm>
          <a:solidFill>
            <a:schemeClr val="tx1"/>
          </a:solidFill>
        </p:grpSpPr>
        <p:sp>
          <p:nvSpPr>
            <p:cNvPr id="65" name="Oval 58">
              <a:extLst>
                <a:ext uri="{FF2B5EF4-FFF2-40B4-BE49-F238E27FC236}">
                  <a16:creationId xmlns:a16="http://schemas.microsoft.com/office/drawing/2014/main" id="{6C892EDE-48E8-A6D0-9BB7-4718B32FBFEF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7" name="Graphic 59">
              <a:extLst>
                <a:ext uri="{FF2B5EF4-FFF2-40B4-BE49-F238E27FC236}">
                  <a16:creationId xmlns:a16="http://schemas.microsoft.com/office/drawing/2014/main" id="{A7B7E6E8-5751-800E-8DA2-0AB1D41E3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72" name="Group 57">
            <a:extLst>
              <a:ext uri="{FF2B5EF4-FFF2-40B4-BE49-F238E27FC236}">
                <a16:creationId xmlns:a16="http://schemas.microsoft.com/office/drawing/2014/main" id="{8D3D0C1E-301C-415C-CA92-FC9F853A0FE1}"/>
              </a:ext>
            </a:extLst>
          </p:cNvPr>
          <p:cNvGrpSpPr/>
          <p:nvPr/>
        </p:nvGrpSpPr>
        <p:grpSpPr>
          <a:xfrm>
            <a:off x="8097655" y="3211509"/>
            <a:ext cx="237577" cy="237577"/>
            <a:chOff x="636869" y="1755697"/>
            <a:chExt cx="296825" cy="296825"/>
          </a:xfrm>
          <a:solidFill>
            <a:schemeClr val="tx1"/>
          </a:solidFill>
        </p:grpSpPr>
        <p:sp>
          <p:nvSpPr>
            <p:cNvPr id="73" name="Oval 58">
              <a:extLst>
                <a:ext uri="{FF2B5EF4-FFF2-40B4-BE49-F238E27FC236}">
                  <a16:creationId xmlns:a16="http://schemas.microsoft.com/office/drawing/2014/main" id="{6C892EDE-48E8-A6D0-9BB7-4718B32FBFEF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74" name="Graphic 59">
              <a:extLst>
                <a:ext uri="{FF2B5EF4-FFF2-40B4-BE49-F238E27FC236}">
                  <a16:creationId xmlns:a16="http://schemas.microsoft.com/office/drawing/2014/main" id="{A7B7E6E8-5751-800E-8DA2-0AB1D41E3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78" name="Group 57">
            <a:extLst>
              <a:ext uri="{FF2B5EF4-FFF2-40B4-BE49-F238E27FC236}">
                <a16:creationId xmlns:a16="http://schemas.microsoft.com/office/drawing/2014/main" id="{8D3D0C1E-301C-415C-CA92-FC9F853A0FE1}"/>
              </a:ext>
            </a:extLst>
          </p:cNvPr>
          <p:cNvGrpSpPr/>
          <p:nvPr/>
        </p:nvGrpSpPr>
        <p:grpSpPr>
          <a:xfrm>
            <a:off x="8097655" y="3661357"/>
            <a:ext cx="237577" cy="237577"/>
            <a:chOff x="636869" y="1755697"/>
            <a:chExt cx="296825" cy="296825"/>
          </a:xfrm>
          <a:solidFill>
            <a:schemeClr val="tx1"/>
          </a:solidFill>
        </p:grpSpPr>
        <p:sp>
          <p:nvSpPr>
            <p:cNvPr id="79" name="Oval 58">
              <a:extLst>
                <a:ext uri="{FF2B5EF4-FFF2-40B4-BE49-F238E27FC236}">
                  <a16:creationId xmlns:a16="http://schemas.microsoft.com/office/drawing/2014/main" id="{6C892EDE-48E8-A6D0-9BB7-4718B32FBFEF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80" name="Graphic 59">
              <a:extLst>
                <a:ext uri="{FF2B5EF4-FFF2-40B4-BE49-F238E27FC236}">
                  <a16:creationId xmlns:a16="http://schemas.microsoft.com/office/drawing/2014/main" id="{A7B7E6E8-5751-800E-8DA2-0AB1D41E3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  <p:grpSp>
        <p:nvGrpSpPr>
          <p:cNvPr id="81" name="Group 57">
            <a:extLst>
              <a:ext uri="{FF2B5EF4-FFF2-40B4-BE49-F238E27FC236}">
                <a16:creationId xmlns:a16="http://schemas.microsoft.com/office/drawing/2014/main" id="{8D3D0C1E-301C-415C-CA92-FC9F853A0FE1}"/>
              </a:ext>
            </a:extLst>
          </p:cNvPr>
          <p:cNvGrpSpPr/>
          <p:nvPr/>
        </p:nvGrpSpPr>
        <p:grpSpPr>
          <a:xfrm>
            <a:off x="8097655" y="4261607"/>
            <a:ext cx="237577" cy="237577"/>
            <a:chOff x="636869" y="1755697"/>
            <a:chExt cx="296825" cy="296825"/>
          </a:xfrm>
          <a:solidFill>
            <a:schemeClr val="tx1"/>
          </a:solidFill>
        </p:grpSpPr>
        <p:sp>
          <p:nvSpPr>
            <p:cNvPr id="82" name="Oval 58">
              <a:extLst>
                <a:ext uri="{FF2B5EF4-FFF2-40B4-BE49-F238E27FC236}">
                  <a16:creationId xmlns:a16="http://schemas.microsoft.com/office/drawing/2014/main" id="{6C892EDE-48E8-A6D0-9BB7-4718B32FBFEF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85" name="Graphic 59">
              <a:extLst>
                <a:ext uri="{FF2B5EF4-FFF2-40B4-BE49-F238E27FC236}">
                  <a16:creationId xmlns:a16="http://schemas.microsoft.com/office/drawing/2014/main" id="{A7B7E6E8-5751-800E-8DA2-0AB1D41E3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968183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372</Words>
  <Application>Microsoft Office PowerPoint</Application>
  <PresentationFormat>Широкоэкранный</PresentationFormat>
  <Paragraphs>72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PT Root UI Bold</vt:lpstr>
      <vt:lpstr>Segoe UI</vt:lpstr>
      <vt:lpstr>Segoe UI Black</vt:lpstr>
      <vt:lpstr>Segoe UI Semibold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Громов Валентин Валерьевич</dc:creator>
  <cp:lastModifiedBy>Старицына Екатерина Владимировна</cp:lastModifiedBy>
  <cp:revision>68</cp:revision>
  <dcterms:created xsi:type="dcterms:W3CDTF">2023-07-19T15:06:49Z</dcterms:created>
  <dcterms:modified xsi:type="dcterms:W3CDTF">2023-09-20T11:25:34Z</dcterms:modified>
</cp:coreProperties>
</file>