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30"/>
  </p:notesMasterIdLst>
  <p:sldIdLst>
    <p:sldId id="358" r:id="rId2"/>
    <p:sldId id="284" r:id="rId3"/>
    <p:sldId id="311" r:id="rId4"/>
    <p:sldId id="336" r:id="rId5"/>
    <p:sldId id="335" r:id="rId6"/>
    <p:sldId id="321" r:id="rId7"/>
    <p:sldId id="316" r:id="rId8"/>
    <p:sldId id="299" r:id="rId9"/>
    <p:sldId id="324" r:id="rId10"/>
    <p:sldId id="264" r:id="rId11"/>
    <p:sldId id="328" r:id="rId12"/>
    <p:sldId id="29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7" r:id="rId27"/>
    <p:sldId id="276" r:id="rId28"/>
    <p:sldId id="35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40BE2C6-BB0C-4263-BBE6-FCE5B27A6EA6}">
          <p14:sldIdLst>
            <p14:sldId id="358"/>
            <p14:sldId id="284"/>
            <p14:sldId id="311"/>
            <p14:sldId id="336"/>
            <p14:sldId id="335"/>
            <p14:sldId id="321"/>
            <p14:sldId id="316"/>
            <p14:sldId id="299"/>
            <p14:sldId id="324"/>
            <p14:sldId id="264"/>
            <p14:sldId id="328"/>
            <p14:sldId id="29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7"/>
            <p14:sldId id="276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EB8D"/>
    <a:srgbClr val="76DA32"/>
    <a:srgbClr val="EDF694"/>
    <a:srgbClr val="AFCFFF"/>
    <a:srgbClr val="2AC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1" autoAdjust="0"/>
    <p:restoredTop sz="99770" autoAdjust="0"/>
  </p:normalViewPr>
  <p:slideViewPr>
    <p:cSldViewPr>
      <p:cViewPr>
        <p:scale>
          <a:sx n="100" d="100"/>
          <a:sy n="100" d="100"/>
        </p:scale>
        <p:origin x="-36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4\_%20&#1055;&#1088;&#1086;&#1077;&#1082;&#1090;%20&#1087;&#1091;&#1073;&#1083;&#1080;&#1095;&#1085;&#1099;&#1077;%20&#1089;&#1083;&#1091;&#1096;&#1072;&#1085;&#1080;&#1103;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3\_&#1055;&#1088;&#1086;&#1077;&#1082;&#1090;%20&#1073;&#1102;&#1076;&#1078;&#1077;&#1090;&#1072;%20&#1085;&#1072;%202023_&#1055;&#1088;&#1080;&#1083;&#1086;&#1078;&#1077;&#1085;&#1080;&#1103;\&#1090;&#1072;&#1073;.%20&#1041;&#1102;&#1076;&#1078;&#1077;&#1090;%20&#1076;&#1083;&#1103;%20&#1075;&#1088;-&#1085;%202023-25&#1075;&#1075;_%20&#1076;&#1080;&#1072;&#1075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4\_%20&#1055;&#1088;&#1086;&#1077;&#1082;&#1090;%20&#1087;&#1091;&#1073;&#1083;&#1080;&#1095;&#1085;&#1099;&#1077;%20&#1089;&#1083;&#1091;&#1096;&#1072;&#1085;&#1080;&#1103;%20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FU\2020\budg_grazdan\&#1050;%20&#1087;&#1088;&#1086;&#1077;&#1082;&#1090;&#1091;%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12504718095386E-2"/>
          <c:y val="7.3366333781843193E-2"/>
          <c:w val="0.7950871024842826"/>
          <c:h val="0.833094196558766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0.11309174676238111"/>
                  <c:y val="3.007197182048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029285926994222E-2"/>
                  <c:y val="3.436808352749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95775154408309"/>
                  <c:y val="4.365890779548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u="sng" baseline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Лист3!$B$3:$B$5</c:f>
              <c:numCache>
                <c:formatCode>#,##0.00</c:formatCode>
                <c:ptCount val="3"/>
                <c:pt idx="0">
                  <c:v>2189774474.6700001</c:v>
                </c:pt>
                <c:pt idx="1">
                  <c:v>1964268367.0799999</c:v>
                </c:pt>
                <c:pt idx="2">
                  <c:v>2010228104.5599999</c:v>
                </c:pt>
              </c:numCache>
            </c:numRef>
          </c:val>
          <c:shape val="coneToMax"/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РАСХОДЫ </c:v>
                </c:pt>
              </c:strCache>
            </c:strRef>
          </c:tx>
          <c:spPr>
            <a:ln>
              <a:solidFill>
                <a:srgbClr val="4F81BD">
                  <a:shade val="95000"/>
                  <a:satMod val="10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0.18924747214243923"/>
                  <c:y val="-7.8793102889566542E-3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/>
                      <a:t> 837 </a:t>
                    </a:r>
                    <a:r>
                      <a:rPr lang="ru-RU" dirty="0" smtClean="0"/>
                      <a:t>401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509,87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943305558201288"/>
                  <c:y val="-2.1084405673492214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/>
                      <a:t> 718 </a:t>
                    </a:r>
                    <a:r>
                      <a:rPr lang="ru-RU" dirty="0" smtClean="0"/>
                      <a:t>104 504,56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194227265396516"/>
                  <c:y val="-2.5674053958882195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/>
                      <a:t> </a:t>
                    </a:r>
                    <a:r>
                      <a:rPr lang="ru-RU" dirty="0" smtClean="0"/>
                      <a:t>754 895 041,40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Лист3!$C$3:$C$5</c:f>
              <c:numCache>
                <c:formatCode>#,##0.00</c:formatCode>
                <c:ptCount val="3"/>
                <c:pt idx="0">
                  <c:v>2231374474.6700001</c:v>
                </c:pt>
                <c:pt idx="1">
                  <c:v>1964268367.0800002</c:v>
                </c:pt>
                <c:pt idx="2">
                  <c:v>2010228104.5599999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0">
              <a:noFill/>
            </a:ln>
          </c:spPr>
          <c:invertIfNegative val="0"/>
          <c:dLbls>
            <c:dLbl>
              <c:idx val="0"/>
              <c:layout>
                <c:manualLayout>
                  <c:x val="-7.2100566376571383E-3"/>
                  <c:y val="2.5657640805316364E-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" pitchFamily="34" charset="0"/>
                      </a:defRPr>
                    </a:pPr>
                    <a:r>
                      <a:rPr lang="ru-RU" sz="14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41 600 000,00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478104710595376E-2"/>
                  <c:y val="-1.9411010866595458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0</a:t>
                    </a:r>
                    <a:r>
                      <a:rPr lang="ru-RU" dirty="0" smtClean="0"/>
                      <a:t>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833608008301314E-2"/>
                  <c:y val="-3.9681693174807358E-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" pitchFamily="34" charset="0"/>
                      </a:defRPr>
                    </a:pPr>
                    <a:r>
                      <a:rPr lang="ru-RU" sz="1400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0</a:t>
                    </a:r>
                    <a:r>
                      <a:rPr lang="ru-RU" dirty="0"/>
                      <a:t>,00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5">
                        <a:lumMod val="7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Лист3!$D$3:$D$5</c:f>
              <c:numCache>
                <c:formatCode>#,##0.00</c:formatCode>
                <c:ptCount val="3"/>
                <c:pt idx="0">
                  <c:v>-41600000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gapDepth val="81"/>
        <c:shape val="box"/>
        <c:axId val="176030208"/>
        <c:axId val="157331392"/>
        <c:axId val="0"/>
      </c:bar3DChart>
      <c:catAx>
        <c:axId val="17603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331392"/>
        <c:crosses val="autoZero"/>
        <c:auto val="1"/>
        <c:lblAlgn val="ctr"/>
        <c:lblOffset val="100"/>
        <c:noMultiLvlLbl val="0"/>
      </c:catAx>
      <c:valAx>
        <c:axId val="15733139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1760302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u="sng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3049208244315664"/>
          <c:y val="0.14510644549077051"/>
          <c:w val="0.16950791755684352"/>
          <c:h val="0.4745893634804049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6411381641388"/>
          <c:y val="7.4592279672589926E-2"/>
          <c:w val="0.88111390401066281"/>
          <c:h val="0.86905028842637633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0150859306231"/>
          <c:y val="9.2694207085489227E-2"/>
          <c:w val="0.88280976259048161"/>
          <c:h val="0.87420468676683794"/>
        </c:manualLayout>
      </c:layout>
      <c:pie3DChart>
        <c:varyColors val="1"/>
        <c:ser>
          <c:idx val="0"/>
          <c:order val="0"/>
          <c:explosion val="22"/>
          <c:dLbls>
            <c:dLbl>
              <c:idx val="0"/>
              <c:layout>
                <c:manualLayout>
                  <c:x val="-0.19798494611709816"/>
                  <c:y val="2.66556970708233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F-49D4-A94B-AF0E3D295BC2}"/>
                </c:ext>
              </c:extLst>
            </c:dLbl>
            <c:dLbl>
              <c:idx val="1"/>
              <c:layout>
                <c:manualLayout>
                  <c:x val="-3.4560796663618575E-2"/>
                  <c:y val="0.22535112876720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FF-49D4-A94B-AF0E3D295BC2}"/>
                </c:ext>
              </c:extLst>
            </c:dLbl>
            <c:dLbl>
              <c:idx val="2"/>
              <c:layout>
                <c:manualLayout>
                  <c:x val="0.13150114730841872"/>
                  <c:y val="-0.350911198877229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FF-49D4-A94B-AF0E3D295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Презен_СТРУК_исп!$B$15:$B$17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Презен_СТРУК_исп!$C$15:$C$17</c:f>
              <c:numCache>
                <c:formatCode>0.0%</c:formatCode>
                <c:ptCount val="3"/>
                <c:pt idx="0">
                  <c:v>0.17908204179752218</c:v>
                </c:pt>
                <c:pt idx="1">
                  <c:v>1.1160124607664383E-2</c:v>
                </c:pt>
                <c:pt idx="2">
                  <c:v>0.80975783359481379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FF-49D4-A94B-AF0E3D295BC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Состав собственных доходов на </a:t>
            </a:r>
            <a:r>
              <a:rPr lang="ru-RU" b="1" dirty="0" smtClean="0"/>
              <a:t>2021 </a:t>
            </a:r>
            <a:r>
              <a:rPr lang="ru-RU" b="1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1666666666667"/>
          <c:y val="0.26806123184302905"/>
          <c:w val="0.81388888888889077"/>
          <c:h val="0.639313913934818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183829368753269E-2"/>
          <c:y val="0.26806123184302905"/>
          <c:w val="0.91187193192525928"/>
          <c:h val="0.71817125711215946"/>
        </c:manualLayout>
      </c:layout>
      <c:pie3DChart>
        <c:varyColors val="1"/>
        <c:ser>
          <c:idx val="0"/>
          <c:order val="0"/>
          <c:tx>
            <c:strRef>
              <c:f>'Все доходы'!$B$25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9830982064741906"/>
                  <c:y val="9.68450217876302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9</a:t>
                    </a:r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5,9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'Все доходы'!$A$26:$A$27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'Все доходы'!$B$26:$B$27</c:f>
              <c:numCache>
                <c:formatCode>#,##0.00</c:formatCode>
                <c:ptCount val="2"/>
                <c:pt idx="0">
                  <c:v>356746700</c:v>
                </c:pt>
                <c:pt idx="1">
                  <c:v>55618000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402781378200776"/>
          <c:y val="2.2515228804364538E-2"/>
          <c:w val="0.60988825315705664"/>
          <c:h val="0.21233869995532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Расходы бюджета по отраслям в </a:t>
            </a:r>
            <a:r>
              <a:rPr lang="ru-RU" dirty="0" smtClean="0"/>
              <a:t>2024 </a:t>
            </a:r>
            <a:r>
              <a:rPr lang="ru-RU" dirty="0"/>
              <a:t>году (%)</a:t>
            </a:r>
          </a:p>
        </c:rich>
      </c:tx>
      <c:layout/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отраслям в 2024 году (%)</c:v>
                </c:pt>
              </c:strCache>
            </c:strRef>
          </c:tx>
          <c:explosion val="25"/>
          <c:dPt>
            <c:idx val="5"/>
            <c:bubble3D val="0"/>
            <c:explosion val="24"/>
          </c:dPt>
          <c:dLbls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numFmt formatCode="0.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0.00000</c:formatCode>
                <c:ptCount val="11"/>
                <c:pt idx="0" formatCode="0.000">
                  <c:v>8.67</c:v>
                </c:pt>
                <c:pt idx="1">
                  <c:v>0.12000000000000001</c:v>
                </c:pt>
                <c:pt idx="2" formatCode="0.000">
                  <c:v>0.14000000000000001</c:v>
                </c:pt>
                <c:pt idx="3" formatCode="0.000">
                  <c:v>3.34</c:v>
                </c:pt>
                <c:pt idx="4" formatCode="0.000">
                  <c:v>3.13</c:v>
                </c:pt>
                <c:pt idx="5" formatCode="0.000">
                  <c:v>0.55000000000000004</c:v>
                </c:pt>
                <c:pt idx="6" formatCode="0.000">
                  <c:v>69.599999999999994</c:v>
                </c:pt>
                <c:pt idx="7" formatCode="0.000">
                  <c:v>10.220000000000001</c:v>
                </c:pt>
                <c:pt idx="8" formatCode="0.000">
                  <c:v>3.75</c:v>
                </c:pt>
                <c:pt idx="9" formatCode="0.000">
                  <c:v>0.18000000000000002</c:v>
                </c:pt>
                <c:pt idx="10" formatCode="0.000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5F2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rgbClr val="CCFF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2025 год и  плановый период 2026-2026 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rgbClr val="E5FFE5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rgbClr val="F7FFE5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утвержден решением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rgbClr val="FFFFA7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FEEDCE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891AF6D-E9D0-4FB6-8B3D-530BECE27177}">
      <dgm:prSet phldrT="[Текст]" custT="1"/>
      <dgm:spPr>
        <a:solidFill>
          <a:srgbClr val="FFD9D1"/>
        </a:solidFill>
      </dgm:spPr>
      <dgm:t>
        <a:bodyPr/>
        <a:lstStyle/>
        <a:p>
          <a:pPr algn="ctr">
            <a:lnSpc>
              <a:spcPts val="1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Закон Архангельской области от 23.09.2022 N 593-37-ОЗ о наделении вновь образованного муниципального образования статусом Устьянского муниципального округа Архангельской области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B324F55-CC52-4E36-949D-09DAAC3F6900}" type="parTrans" cxnId="{6989AF2C-AE82-48B1-9D78-E6821106C511}">
      <dgm:prSet/>
      <dgm:spPr>
        <a:solidFill>
          <a:srgbClr val="FFD9D1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2FE554F0-8D74-4899-824B-184A3244E88F}" type="sibTrans" cxnId="{6989AF2C-AE82-48B1-9D78-E6821106C511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2025 год и плановый период 2026 и 2026 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F1D9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7C901A30-DFF7-4781-98FB-E04E60EC476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Собрания депутатов Устьянского  муниципального округа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089E5C-ACD7-473E-811D-C7CCDE9C0943}" type="parTrans" cxnId="{42430430-64EA-4C2E-9349-06D294E23775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4B99227-8299-4C83-839A-9DE2FDB1332D}" type="sibTrans" cxnId="{42430430-64EA-4C2E-9349-06D294E23775}">
      <dgm:prSet/>
      <dgm:spPr/>
      <dgm:t>
        <a:bodyPr/>
        <a:lstStyle/>
        <a:p>
          <a:endParaRPr lang="ru-RU"/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85517" custScaleY="141404" custLinFactNeighborX="-609" custLinFactNeighborY="-18243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9" custScaleY="125082" custLinFactNeighborX="25777" custLinFactNeighborY="39242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9" custScaleX="178059" custScaleY="224134" custRadScaleRad="71305" custRadScaleInc="-1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9" custAng="21239254" custLinFactNeighborX="5443" custLinFactNeighborY="1554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9" custScaleX="170482" custScaleY="129469" custRadScaleRad="93267" custRadScaleInc="2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9" custScaleY="122422" custLinFactNeighborX="-901" custLinFactNeighborY="29703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9" custScaleX="154451" custScaleY="210246" custRadScaleRad="117541" custRadScaleInc="2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9" custLinFactNeighborX="-6502" custLinFactNeighborY="30478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9" custScaleX="131751" custScaleY="169131" custRadScaleRad="105339" custRadScaleInc="3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9" custLinFactNeighborX="16369" custLinFactNeighborY="32063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9" custScaleX="127907" custScaleY="165867" custRadScaleRad="104608" custRadScaleInc="5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9" custScaleY="131595" custLinFactNeighborX="3474" custLinFactNeighborY="5561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9" custScaleX="203925" custScaleY="178648" custRadScaleRad="120882" custRadScaleInc="8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232D3-1053-4D8F-915D-36FD2D8C1A67}" type="pres">
      <dgm:prSet presAssocID="{AB324F55-CC52-4E36-949D-09DAAC3F6900}" presName="parTrans" presStyleLbl="bgSibTrans2D1" presStyleIdx="6" presStyleCnt="9" custLinFactNeighborX="-7759" custLinFactNeighborY="68347"/>
      <dgm:spPr/>
      <dgm:t>
        <a:bodyPr/>
        <a:lstStyle/>
        <a:p>
          <a:endParaRPr lang="ru-RU"/>
        </a:p>
      </dgm:t>
    </dgm:pt>
    <dgm:pt modelId="{7411731E-0242-47E8-9D99-40F6D117E0AB}" type="pres">
      <dgm:prSet presAssocID="{0891AF6D-E9D0-4FB6-8B3D-530BECE27177}" presName="node" presStyleLbl="node1" presStyleIdx="6" presStyleCnt="9" custAng="0" custScaleX="171336" custScaleY="233780" custRadScaleRad="96510" custRadScaleInc="9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7" presStyleCnt="9" custLinFactNeighborX="-29798" custLinFactNeighborY="40913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7" presStyleCnt="9" custScaleX="204158" custScaleY="179590" custRadScaleRad="68792" custRadScaleInc="16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EE96-24D8-4150-B3A5-E7DB3056473A}" type="pres">
      <dgm:prSet presAssocID="{1F089E5C-ACD7-473E-811D-C7CCDE9C0943}" presName="parTrans" presStyleLbl="bgSibTrans2D1" presStyleIdx="8" presStyleCnt="9" custAng="21282477" custScaleX="76693" custLinFactNeighborX="-2271" custLinFactNeighborY="-51845"/>
      <dgm:spPr/>
      <dgm:t>
        <a:bodyPr/>
        <a:lstStyle/>
        <a:p>
          <a:endParaRPr lang="ru-RU"/>
        </a:p>
      </dgm:t>
    </dgm:pt>
    <dgm:pt modelId="{6D3A2DE1-BBFD-4930-B340-95827465D957}" type="pres">
      <dgm:prSet presAssocID="{7C901A30-DFF7-4781-98FB-E04E60EC476D}" presName="node" presStyleLbl="node1" presStyleIdx="8" presStyleCnt="9" custScaleX="210665" custRadScaleRad="25991" custRadScaleInc="50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8AB66-D05E-41F6-B38C-FAD196A8B210}" type="presOf" srcId="{189ABBC8-7471-47D9-B6FB-A246EE6B4C54}" destId="{7116E041-EA87-430E-80D7-B7539DB2596B}" srcOrd="0" destOrd="0" presId="urn:microsoft.com/office/officeart/2005/8/layout/radial4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F82DDAFB-FA73-49E7-BA9B-E70A7158F06F}" type="presOf" srcId="{34E95D9F-6092-4ED5-9D57-6033EFBFCD4F}" destId="{EAF0DABE-90D4-45D7-84C6-CBCAEFD3EDCA}" srcOrd="0" destOrd="0" presId="urn:microsoft.com/office/officeart/2005/8/layout/radial4"/>
    <dgm:cxn modelId="{ED6D6914-9131-4CCA-A110-34B53455F9CC}" type="presOf" srcId="{CEC41E7E-0E3D-49E8-B1FB-AECD870F32B8}" destId="{B4263FA2-229A-4F3F-BA30-039DB77DDF58}" srcOrd="0" destOrd="0" presId="urn:microsoft.com/office/officeart/2005/8/layout/radial4"/>
    <dgm:cxn modelId="{C77107F9-22BB-4BF9-BB7E-B9DDD52023CB}" type="presOf" srcId="{1F089E5C-ACD7-473E-811D-C7CCDE9C0943}" destId="{62F0EE96-24D8-4150-B3A5-E7DB3056473A}" srcOrd="0" destOrd="0" presId="urn:microsoft.com/office/officeart/2005/8/layout/radial4"/>
    <dgm:cxn modelId="{6989AF2C-AE82-48B1-9D78-E6821106C511}" srcId="{0D09D38A-AE55-43AB-8E28-317A4A3B239E}" destId="{0891AF6D-E9D0-4FB6-8B3D-530BECE27177}" srcOrd="6" destOrd="0" parTransId="{AB324F55-CC52-4E36-949D-09DAAC3F6900}" sibTransId="{2FE554F0-8D74-4899-824B-184A3244E88F}"/>
    <dgm:cxn modelId="{F06D6988-0E73-4519-8976-BC7EE232D5B9}" type="presOf" srcId="{C606A703-6769-4F12-B821-78F243834A4C}" destId="{F7184571-0B88-40FF-9B53-1B8C0722086B}" srcOrd="0" destOrd="0" presId="urn:microsoft.com/office/officeart/2005/8/layout/radial4"/>
    <dgm:cxn modelId="{315A03FE-7028-4AD2-B68B-0B1408CB2D0A}" type="presOf" srcId="{A0589E40-0998-4DBB-8E46-86ECADEEDE18}" destId="{90D6A9CE-2919-4054-B792-D5A3421501F8}" srcOrd="0" destOrd="0" presId="urn:microsoft.com/office/officeart/2005/8/layout/radial4"/>
    <dgm:cxn modelId="{24ACC368-D3E9-4D30-9508-D343255722D3}" srcId="{0D09D38A-AE55-43AB-8E28-317A4A3B239E}" destId="{28AC0DDD-2B9B-4D5E-BC42-1FF09C378318}" srcOrd="7" destOrd="0" parTransId="{34E95D9F-6092-4ED5-9D57-6033EFBFCD4F}" sibTransId="{E1240207-5EFA-4E99-A28C-84374FEC8759}"/>
    <dgm:cxn modelId="{EE441CD6-C2E7-4D7F-9AB4-E1E6D35C487A}" type="presOf" srcId="{7C901A30-DFF7-4781-98FB-E04E60EC476D}" destId="{6D3A2DE1-BBFD-4930-B340-95827465D957}" srcOrd="0" destOrd="0" presId="urn:microsoft.com/office/officeart/2005/8/layout/radial4"/>
    <dgm:cxn modelId="{3D383C39-7E0D-40F5-AE03-4A72A27299B5}" type="presOf" srcId="{4295C1D4-D3C8-4F74-9E77-50DA5ECEEE32}" destId="{486DAB26-988B-42A9-8071-742788685942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55769F7A-394A-42D7-8303-9AC61490B7BB}" type="presOf" srcId="{12CC4FED-DEB5-41B4-BF00-2DCB4E7E53A7}" destId="{59DE6AAC-5343-4D24-98DF-8F9A67AE7FA1}" srcOrd="0" destOrd="0" presId="urn:microsoft.com/office/officeart/2005/8/layout/radial4"/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CDAD8171-A089-42ED-BAAB-0120CB8FAB7D}" type="presOf" srcId="{99656481-B4F9-43CE-ADDD-DB8D1C780878}" destId="{D32308B9-FBE0-4FA1-AE66-76FC8C89B085}" srcOrd="0" destOrd="0" presId="urn:microsoft.com/office/officeart/2005/8/layout/radial4"/>
    <dgm:cxn modelId="{3555BE28-3C8A-4164-9A77-A516B43A1B5A}" type="presOf" srcId="{0891AF6D-E9D0-4FB6-8B3D-530BECE27177}" destId="{7411731E-0242-47E8-9D99-40F6D117E0AB}" srcOrd="0" destOrd="0" presId="urn:microsoft.com/office/officeart/2005/8/layout/radial4"/>
    <dgm:cxn modelId="{A09C0865-E1F9-4184-8017-AA68F4BC594A}" type="presOf" srcId="{69D100E5-782B-4BB1-AA57-828B965C8097}" destId="{A73F64C8-DD11-45BB-8004-ACB5A4C838F8}" srcOrd="0" destOrd="0" presId="urn:microsoft.com/office/officeart/2005/8/layout/radial4"/>
    <dgm:cxn modelId="{038D52B2-5D32-42D1-8D2D-F1B18F932E87}" type="presOf" srcId="{5A38D2BD-4759-4303-94AF-2329A32E7968}" destId="{0A6E5835-9091-4221-81D0-696940EF4BE1}" srcOrd="0" destOrd="0" presId="urn:microsoft.com/office/officeart/2005/8/layout/radial4"/>
    <dgm:cxn modelId="{6692A43B-D01E-4833-A5D0-D28EF3FEA2F3}" type="presOf" srcId="{28AC0DDD-2B9B-4D5E-BC42-1FF09C378318}" destId="{A2C71C42-9C37-45DB-9506-01FDE9510978}" srcOrd="0" destOrd="0" presId="urn:microsoft.com/office/officeart/2005/8/layout/radial4"/>
    <dgm:cxn modelId="{FC40D434-1B67-43A5-839E-E5CE3AD09EBB}" type="presOf" srcId="{AB324F55-CC52-4E36-949D-09DAAC3F6900}" destId="{3D3232D3-1053-4D8F-915D-36FD2D8C1A67}" srcOrd="0" destOrd="0" presId="urn:microsoft.com/office/officeart/2005/8/layout/radial4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9C73AB84-4DF3-46E3-8DE8-563C17304161}" type="presOf" srcId="{661AA9DF-8FB4-4389-AB5A-59391B9A1577}" destId="{D79FE3FA-A535-4B5C-B0AF-F17F7BEE4FF7}" srcOrd="0" destOrd="0" presId="urn:microsoft.com/office/officeart/2005/8/layout/radial4"/>
    <dgm:cxn modelId="{9F5B4703-F4E4-4B7F-B2EF-5649123A634B}" type="presOf" srcId="{EFF003AA-1FB5-426E-AFD8-BB1557383181}" destId="{73F9B56D-7D9F-42CA-93B2-58C602468031}" srcOrd="0" destOrd="0" presId="urn:microsoft.com/office/officeart/2005/8/layout/radial4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42430430-64EA-4C2E-9349-06D294E23775}" srcId="{0D09D38A-AE55-43AB-8E28-317A4A3B239E}" destId="{7C901A30-DFF7-4781-98FB-E04E60EC476D}" srcOrd="8" destOrd="0" parTransId="{1F089E5C-ACD7-473E-811D-C7CCDE9C0943}" sibTransId="{94B99227-8299-4C83-839A-9DE2FDB1332D}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87D38054-6C86-4849-94A4-95F9A69CAEA0}" type="presOf" srcId="{C62B606A-B861-42DB-8C16-88043237D391}" destId="{2BB025FC-588C-46DF-B380-77BE28103502}" srcOrd="0" destOrd="0" presId="urn:microsoft.com/office/officeart/2005/8/layout/radial4"/>
    <dgm:cxn modelId="{C651E093-CE15-4388-96ED-21592FD23315}" type="presOf" srcId="{0D09D38A-AE55-43AB-8E28-317A4A3B239E}" destId="{3047383F-5106-466E-98E4-9715F4A1C19E}" srcOrd="0" destOrd="0" presId="urn:microsoft.com/office/officeart/2005/8/layout/radial4"/>
    <dgm:cxn modelId="{76713B48-AE9B-4034-9F24-D225AA9FE169}" type="presOf" srcId="{8FDCC85A-EFAA-4306-A923-755F69AE59D8}" destId="{3834278D-4EE2-4CBB-B0E3-757CAF1BA722}" srcOrd="0" destOrd="0" presId="urn:microsoft.com/office/officeart/2005/8/layout/radial4"/>
    <dgm:cxn modelId="{133C32C8-7A25-49C3-AF61-FD8EE1B93A8F}" type="presParOf" srcId="{0A6E5835-9091-4221-81D0-696940EF4BE1}" destId="{3047383F-5106-466E-98E4-9715F4A1C19E}" srcOrd="0" destOrd="0" presId="urn:microsoft.com/office/officeart/2005/8/layout/radial4"/>
    <dgm:cxn modelId="{A8186503-ABCC-4F78-B2FE-A127549CBB29}" type="presParOf" srcId="{0A6E5835-9091-4221-81D0-696940EF4BE1}" destId="{2BB025FC-588C-46DF-B380-77BE28103502}" srcOrd="1" destOrd="0" presId="urn:microsoft.com/office/officeart/2005/8/layout/radial4"/>
    <dgm:cxn modelId="{867FDC54-CEA9-4D57-8843-67937EFA60A8}" type="presParOf" srcId="{0A6E5835-9091-4221-81D0-696940EF4BE1}" destId="{59DE6AAC-5343-4D24-98DF-8F9A67AE7FA1}" srcOrd="2" destOrd="0" presId="urn:microsoft.com/office/officeart/2005/8/layout/radial4"/>
    <dgm:cxn modelId="{E3D5E31F-AC7B-458D-B926-DDC3DEC18973}" type="presParOf" srcId="{0A6E5835-9091-4221-81D0-696940EF4BE1}" destId="{D32308B9-FBE0-4FA1-AE66-76FC8C89B085}" srcOrd="3" destOrd="0" presId="urn:microsoft.com/office/officeart/2005/8/layout/radial4"/>
    <dgm:cxn modelId="{A4F076F3-47B0-4292-A09B-A834D283E0ED}" type="presParOf" srcId="{0A6E5835-9091-4221-81D0-696940EF4BE1}" destId="{3834278D-4EE2-4CBB-B0E3-757CAF1BA722}" srcOrd="4" destOrd="0" presId="urn:microsoft.com/office/officeart/2005/8/layout/radial4"/>
    <dgm:cxn modelId="{1DA287CB-A74C-4C55-94EA-D8D36DA80533}" type="presParOf" srcId="{0A6E5835-9091-4221-81D0-696940EF4BE1}" destId="{7116E041-EA87-430E-80D7-B7539DB2596B}" srcOrd="5" destOrd="0" presId="urn:microsoft.com/office/officeart/2005/8/layout/radial4"/>
    <dgm:cxn modelId="{AF86B510-B32A-4968-91FA-63AD85FE20EC}" type="presParOf" srcId="{0A6E5835-9091-4221-81D0-696940EF4BE1}" destId="{F7184571-0B88-40FF-9B53-1B8C0722086B}" srcOrd="6" destOrd="0" presId="urn:microsoft.com/office/officeart/2005/8/layout/radial4"/>
    <dgm:cxn modelId="{DCBDA819-E1D2-405E-A43D-851C5E81C923}" type="presParOf" srcId="{0A6E5835-9091-4221-81D0-696940EF4BE1}" destId="{486DAB26-988B-42A9-8071-742788685942}" srcOrd="7" destOrd="0" presId="urn:microsoft.com/office/officeart/2005/8/layout/radial4"/>
    <dgm:cxn modelId="{D223C356-6E95-4718-AD04-0EAE73924814}" type="presParOf" srcId="{0A6E5835-9091-4221-81D0-696940EF4BE1}" destId="{90D6A9CE-2919-4054-B792-D5A3421501F8}" srcOrd="8" destOrd="0" presId="urn:microsoft.com/office/officeart/2005/8/layout/radial4"/>
    <dgm:cxn modelId="{49171176-3587-4B62-962F-26E8518D7FCC}" type="presParOf" srcId="{0A6E5835-9091-4221-81D0-696940EF4BE1}" destId="{73F9B56D-7D9F-42CA-93B2-58C602468031}" srcOrd="9" destOrd="0" presId="urn:microsoft.com/office/officeart/2005/8/layout/radial4"/>
    <dgm:cxn modelId="{9FEC2D0D-5885-4798-BA79-0D1303C0E617}" type="presParOf" srcId="{0A6E5835-9091-4221-81D0-696940EF4BE1}" destId="{D79FE3FA-A535-4B5C-B0AF-F17F7BEE4FF7}" srcOrd="10" destOrd="0" presId="urn:microsoft.com/office/officeart/2005/8/layout/radial4"/>
    <dgm:cxn modelId="{36548C43-F06E-4ADF-B7B5-DD12429988B1}" type="presParOf" srcId="{0A6E5835-9091-4221-81D0-696940EF4BE1}" destId="{B4263FA2-229A-4F3F-BA30-039DB77DDF58}" srcOrd="11" destOrd="0" presId="urn:microsoft.com/office/officeart/2005/8/layout/radial4"/>
    <dgm:cxn modelId="{959B61A8-033D-4E82-8F7F-D4139ECB8945}" type="presParOf" srcId="{0A6E5835-9091-4221-81D0-696940EF4BE1}" destId="{A73F64C8-DD11-45BB-8004-ACB5A4C838F8}" srcOrd="12" destOrd="0" presId="urn:microsoft.com/office/officeart/2005/8/layout/radial4"/>
    <dgm:cxn modelId="{7D701CA7-D33D-4184-9C0F-760959A36301}" type="presParOf" srcId="{0A6E5835-9091-4221-81D0-696940EF4BE1}" destId="{3D3232D3-1053-4D8F-915D-36FD2D8C1A67}" srcOrd="13" destOrd="0" presId="urn:microsoft.com/office/officeart/2005/8/layout/radial4"/>
    <dgm:cxn modelId="{A3464213-E770-491A-B94C-9B0D7D5D023D}" type="presParOf" srcId="{0A6E5835-9091-4221-81D0-696940EF4BE1}" destId="{7411731E-0242-47E8-9D99-40F6D117E0AB}" srcOrd="14" destOrd="0" presId="urn:microsoft.com/office/officeart/2005/8/layout/radial4"/>
    <dgm:cxn modelId="{8C3F90CC-01A5-4D61-A82B-3BF25B4352CD}" type="presParOf" srcId="{0A6E5835-9091-4221-81D0-696940EF4BE1}" destId="{EAF0DABE-90D4-45D7-84C6-CBCAEFD3EDCA}" srcOrd="15" destOrd="0" presId="urn:microsoft.com/office/officeart/2005/8/layout/radial4"/>
    <dgm:cxn modelId="{13B39B98-DED3-4316-B063-4B000D1E6B03}" type="presParOf" srcId="{0A6E5835-9091-4221-81D0-696940EF4BE1}" destId="{A2C71C42-9C37-45DB-9506-01FDE9510978}" srcOrd="16" destOrd="0" presId="urn:microsoft.com/office/officeart/2005/8/layout/radial4"/>
    <dgm:cxn modelId="{03F23DFF-F9E6-4FD6-93D7-D5CC7B17BE1E}" type="presParOf" srcId="{0A6E5835-9091-4221-81D0-696940EF4BE1}" destId="{62F0EE96-24D8-4150-B3A5-E7DB3056473A}" srcOrd="17" destOrd="0" presId="urn:microsoft.com/office/officeart/2005/8/layout/radial4"/>
    <dgm:cxn modelId="{BBE40BE5-A95C-4A26-83B9-A0C9B27A2A20}" type="presParOf" srcId="{0A6E5835-9091-4221-81D0-696940EF4BE1}" destId="{6D3A2DE1-BBFD-4930-B340-95827465D957}" srcOrd="1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448305" y="2160265"/>
          <a:ext cx="2702884" cy="2060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33" y="2461972"/>
        <a:ext cx="1911228" cy="1456767"/>
      </dsp:txXfrm>
    </dsp:sp>
    <dsp:sp modelId="{2BB025FC-588C-46DF-B380-77BE28103502}">
      <dsp:nvSpPr>
        <dsp:cNvPr id="0" name=""/>
        <dsp:cNvSpPr/>
      </dsp:nvSpPr>
      <dsp:spPr>
        <a:xfrm rot="9004342">
          <a:off x="1684854" y="4112010"/>
          <a:ext cx="1427641" cy="519377"/>
        </a:xfrm>
        <a:prstGeom prst="leftArrow">
          <a:avLst>
            <a:gd name="adj1" fmla="val 60000"/>
            <a:gd name="adj2" fmla="val 50000"/>
          </a:avLst>
        </a:prstGeom>
        <a:solidFill>
          <a:srgbClr val="E5F2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504056" y="3650540"/>
          <a:ext cx="1815957" cy="1828687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557244" y="3703728"/>
        <a:ext cx="1709581" cy="1722311"/>
      </dsp:txXfrm>
    </dsp:sp>
    <dsp:sp modelId="{D32308B9-FBE0-4FA1-AE66-76FC8C89B085}">
      <dsp:nvSpPr>
        <dsp:cNvPr id="0" name=""/>
        <dsp:cNvSpPr/>
      </dsp:nvSpPr>
      <dsp:spPr>
        <a:xfrm rot="10702671">
          <a:off x="1085722" y="2827569"/>
          <a:ext cx="1366471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CCFF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144009" y="2448267"/>
          <a:ext cx="1738682" cy="1056324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kern="1200" dirty="0"/>
        </a:p>
      </dsp:txBody>
      <dsp:txXfrm>
        <a:off x="174948" y="2479206"/>
        <a:ext cx="1676804" cy="994446"/>
      </dsp:txXfrm>
    </dsp:sp>
    <dsp:sp modelId="{7116E041-EA87-430E-80D7-B7539DB2596B}">
      <dsp:nvSpPr>
        <dsp:cNvPr id="0" name=""/>
        <dsp:cNvSpPr/>
      </dsp:nvSpPr>
      <dsp:spPr>
        <a:xfrm rot="12985203">
          <a:off x="1099111" y="1744880"/>
          <a:ext cx="1805074" cy="508332"/>
        </a:xfrm>
        <a:prstGeom prst="leftArrow">
          <a:avLst>
            <a:gd name="adj1" fmla="val 60000"/>
            <a:gd name="adj2" fmla="val 50000"/>
          </a:avLst>
        </a:prstGeom>
        <a:solidFill>
          <a:srgbClr val="E5FFE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504058" y="482186"/>
          <a:ext cx="1575188" cy="1715376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2025 год и  плановый период 2026-2026 годов</a:t>
          </a:r>
          <a:endParaRPr lang="ru-RU" sz="1200" b="1" kern="1200" dirty="0"/>
        </a:p>
      </dsp:txBody>
      <dsp:txXfrm>
        <a:off x="550194" y="528322"/>
        <a:ext cx="1482916" cy="1623104"/>
      </dsp:txXfrm>
    </dsp:sp>
    <dsp:sp modelId="{486DAB26-988B-42A9-8071-742788685942}">
      <dsp:nvSpPr>
        <dsp:cNvPr id="0" name=""/>
        <dsp:cNvSpPr/>
      </dsp:nvSpPr>
      <dsp:spPr>
        <a:xfrm rot="14937293">
          <a:off x="2453851" y="1463686"/>
          <a:ext cx="1261403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7FFE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268243" y="266153"/>
          <a:ext cx="1343679" cy="1379923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1200" b="1" kern="1200" dirty="0"/>
        </a:p>
      </dsp:txBody>
      <dsp:txXfrm>
        <a:off x="2307598" y="305508"/>
        <a:ext cx="1264969" cy="1301213"/>
      </dsp:txXfrm>
    </dsp:sp>
    <dsp:sp modelId="{73F9B56D-7D9F-42CA-93B2-58C602468031}">
      <dsp:nvSpPr>
        <dsp:cNvPr id="0" name=""/>
        <dsp:cNvSpPr/>
      </dsp:nvSpPr>
      <dsp:spPr>
        <a:xfrm rot="17344140">
          <a:off x="3951446" y="1459637"/>
          <a:ext cx="1251289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FFFA7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3924432" y="266158"/>
          <a:ext cx="1304475" cy="1353292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утвержден решением</a:t>
          </a:r>
          <a:endParaRPr lang="ru-RU" sz="1200" b="1" kern="1200" dirty="0"/>
        </a:p>
      </dsp:txBody>
      <dsp:txXfrm>
        <a:off x="3962639" y="304365"/>
        <a:ext cx="1228061" cy="1276878"/>
      </dsp:txXfrm>
    </dsp:sp>
    <dsp:sp modelId="{B4263FA2-229A-4F3F-BA30-039DB77DDF58}">
      <dsp:nvSpPr>
        <dsp:cNvPr id="0" name=""/>
        <dsp:cNvSpPr/>
      </dsp:nvSpPr>
      <dsp:spPr>
        <a:xfrm rot="19371459">
          <a:off x="4718536" y="1760886"/>
          <a:ext cx="1961504" cy="546421"/>
        </a:xfrm>
        <a:prstGeom prst="leftArrow">
          <a:avLst>
            <a:gd name="adj1" fmla="val 60000"/>
            <a:gd name="adj2" fmla="val 50000"/>
          </a:avLst>
        </a:prstGeom>
        <a:solidFill>
          <a:srgbClr val="FEEDCE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373063" y="482188"/>
          <a:ext cx="2079755" cy="1457571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kern="1200" dirty="0"/>
        </a:p>
      </dsp:txBody>
      <dsp:txXfrm>
        <a:off x="5415754" y="524879"/>
        <a:ext cx="1994373" cy="1372189"/>
      </dsp:txXfrm>
    </dsp:sp>
    <dsp:sp modelId="{3D3232D3-1053-4D8F-915D-36FD2D8C1A67}">
      <dsp:nvSpPr>
        <dsp:cNvPr id="0" name=""/>
        <dsp:cNvSpPr/>
      </dsp:nvSpPr>
      <dsp:spPr>
        <a:xfrm rot="21405996">
          <a:off x="5115500" y="3140726"/>
          <a:ext cx="1577695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FD9D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11731E-0242-47E8-9D99-40F6D117E0AB}">
      <dsp:nvSpPr>
        <dsp:cNvPr id="0" name=""/>
        <dsp:cNvSpPr/>
      </dsp:nvSpPr>
      <dsp:spPr>
        <a:xfrm>
          <a:off x="5940657" y="2066356"/>
          <a:ext cx="1747392" cy="1907388"/>
        </a:xfrm>
        <a:prstGeom prst="roundRect">
          <a:avLst>
            <a:gd name="adj" fmla="val 10000"/>
          </a:avLst>
        </a:prstGeom>
        <a:solidFill>
          <a:srgbClr val="FFD9D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Закон Архангельской области от 23.09.2022 N 593-37-ОЗ о наделении вновь образованного муниципального образования статусом Устьянского муниципального округа Архангельской области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1836" y="2117535"/>
        <a:ext cx="1645034" cy="1805030"/>
      </dsp:txXfrm>
    </dsp:sp>
    <dsp:sp modelId="{EAF0DABE-90D4-45D7-84C6-CBCAEFD3EDCA}">
      <dsp:nvSpPr>
        <dsp:cNvPr id="0" name=""/>
        <dsp:cNvSpPr/>
      </dsp:nvSpPr>
      <dsp:spPr>
        <a:xfrm rot="2098555">
          <a:off x="4261874" y="4350385"/>
          <a:ext cx="1566435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1D9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112556" y="4104454"/>
          <a:ext cx="2082131" cy="1465257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2025 год и плановый период 2026 и 2026 годов</a:t>
          </a:r>
          <a:endParaRPr lang="ru-RU" sz="1200" b="1" kern="1200" dirty="0"/>
        </a:p>
      </dsp:txBody>
      <dsp:txXfrm>
        <a:off x="5155472" y="4147370"/>
        <a:ext cx="1996299" cy="1379425"/>
      </dsp:txXfrm>
    </dsp:sp>
    <dsp:sp modelId="{62F0EE96-24D8-4150-B3A5-E7DB3056473A}">
      <dsp:nvSpPr>
        <dsp:cNvPr id="0" name=""/>
        <dsp:cNvSpPr/>
      </dsp:nvSpPr>
      <dsp:spPr>
        <a:xfrm rot="5298808">
          <a:off x="3281461" y="4368835"/>
          <a:ext cx="788088" cy="41522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3A2DE1-BBFD-4930-B340-95827465D957}">
      <dsp:nvSpPr>
        <dsp:cNvPr id="0" name=""/>
        <dsp:cNvSpPr/>
      </dsp:nvSpPr>
      <dsp:spPr>
        <a:xfrm>
          <a:off x="2592284" y="4896558"/>
          <a:ext cx="2148493" cy="8158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Собрания депутатов Устьянского  муниципального округа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181" y="4920455"/>
        <a:ext cx="2100699" cy="76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EED6F7-86DA-4EB3-8A94-71951099EFB3}" type="datetimeFigureOut">
              <a:rPr lang="ru-RU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06DB5F-20FD-44BF-9369-C6CDAA7B7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4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57E77-2657-4D30-B362-CEE061F9A42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44B4CD-4C35-4FCE-9956-44409E168D4F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B64ECF-F370-4B05-BD02-6333C94CF9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6C2D6-00D5-46CD-99DA-CA9EDBEBAA79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A19681-38ED-4ACF-A20C-EB193B142E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7C3B1E-30C1-412E-98CB-DF23FC9561E9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E5B97-87DC-4B19-B12B-E0558AFB8F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C68CB4-E130-44CF-A055-E9E562E7F387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79449-8208-464F-817D-2E9CE5EB5B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68694C-3680-4309-AE1C-8886148EDA54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0F294B-FD96-44F5-B1CF-67A59B64FF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D67641-8A59-42C1-87CC-A49C9DAD9878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44ABDC-0B82-4631-9E70-E049054871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91E4A5-C5F5-477E-9E62-7B4CD7C8746F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9E9879-EC5F-4802-8C17-1DA3FD32CF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849D0-F906-4EA6-8900-7A72C830C9AB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FFCB2B-835C-4FE4-9810-312D7F77E9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59B6F4D1EBA026410C99209B47EA04670883CF7E476C3BDA88D237A4E48981C78F9374367601C224D42ED0468C1541B94F07FAFx3m2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1" descr="i?id=e2941201a0e5c9af4a771539a47a5520&amp;n=33&amp;h=215&amp;w=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85"/>
            <a:ext cx="1368152" cy="16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1484784"/>
            <a:ext cx="6984776" cy="244827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1475656" y="3933056"/>
            <a:ext cx="7272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65000"/>
            </a:pP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 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Собрания депутатов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«Устьянского муниципального округа»  «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Устьянского муниципального округа на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1259632" y="313168"/>
            <a:ext cx="75986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65000"/>
            </a:pPr>
            <a:endParaRPr lang="ru-RU" altLang="ru-RU" sz="1600" dirty="0" smtClean="0"/>
          </a:p>
          <a:p>
            <a:pPr algn="ctr">
              <a:buClr>
                <a:srgbClr val="000000"/>
              </a:buClr>
              <a:buSzPct val="65000"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</a:rPr>
              <a:t>Финансовое </a:t>
            </a: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</a:rPr>
              <a:t>управление администрации </a:t>
            </a:r>
            <a:endParaRPr lang="ru-RU" alt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65000"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</a:rPr>
              <a:t>Устьянского муниципального округа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7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2024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плановый период 2025 и 2026 годов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6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38486"/>
              </p:ext>
            </p:extLst>
          </p:nvPr>
        </p:nvGraphicFramePr>
        <p:xfrm>
          <a:off x="1331640" y="1268760"/>
          <a:ext cx="7632849" cy="2963450"/>
        </p:xfrm>
        <a:graphic>
          <a:graphicData uri="http://schemas.openxmlformats.org/drawingml/2006/table">
            <a:tbl>
              <a:tblPr/>
              <a:tblGrid>
                <a:gridCol w="1944216"/>
                <a:gridCol w="1584176"/>
                <a:gridCol w="978623"/>
                <a:gridCol w="1541657"/>
                <a:gridCol w="1584177"/>
              </a:tblGrid>
              <a:tr h="3600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92075"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2 189 774 474,67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1 964 268 367,08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2 010 228 104,56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0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</a:t>
                      </a:r>
                    </a:p>
                  </a:txBody>
                  <a:tcPr marL="85725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416 587 440,00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428 404 557,00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438 630 740,00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5970">
                <a:tc>
                  <a:txBody>
                    <a:bodyPr/>
                    <a:lstStyle/>
                    <a:p>
                      <a:pPr marL="0" indent="92075"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60162">
                <a:tc>
                  <a:txBody>
                    <a:bodyPr/>
                    <a:lstStyle/>
                    <a:p>
                      <a:pPr marL="0" indent="92075" algn="l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392 149 284,00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17,9%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404 352 401,00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414 639 584,00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7783">
                <a:tc>
                  <a:txBody>
                    <a:bodyPr/>
                    <a:lstStyle/>
                    <a:p>
                      <a:pPr marL="0" indent="92075" algn="l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24 438 156,00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24 052 156,00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23 991 156,00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811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5725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1 773 187 034,67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1 535 863 810,08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1 571 597 364,56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331640" y="4365104"/>
          <a:ext cx="60486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03648" y="4365104"/>
          <a:ext cx="7488832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40928"/>
              </p:ext>
            </p:extLst>
          </p:nvPr>
        </p:nvGraphicFramePr>
        <p:xfrm>
          <a:off x="2555776" y="1916832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331640" y="1340768"/>
            <a:ext cx="2448272" cy="57606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          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392 149 284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585396" y="1297910"/>
            <a:ext cx="2160240" cy="57606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доходы: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24 438 156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03648" y="2060848"/>
            <a:ext cx="1362104" cy="443601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68,6 %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03648" y="2636912"/>
            <a:ext cx="1368152" cy="45551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      9,9 %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403648" y="4149080"/>
            <a:ext cx="1368152" cy="703325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ФЛ 10,1 %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403648" y="5013176"/>
            <a:ext cx="1368152" cy="502542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0,7 %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76256" y="2780928"/>
            <a:ext cx="1869380" cy="504056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 0,1 %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76256" y="3356992"/>
            <a:ext cx="1881275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платных услуг, компенсации затрат 0,05 %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76256" y="4725144"/>
            <a:ext cx="1869380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0,5 %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876256" y="1988840"/>
            <a:ext cx="1869380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4,9 %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876256" y="4149080"/>
            <a:ext cx="1869380" cy="504056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активов 0,4 %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403648" y="3212976"/>
            <a:ext cx="1362104" cy="822533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4,8 %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35770"/>
              </p:ext>
            </p:extLst>
          </p:nvPr>
        </p:nvGraphicFramePr>
        <p:xfrm>
          <a:off x="2915816" y="2348880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115616" y="332656"/>
            <a:ext cx="785818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и неналоговых доходов на 2024 год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285728"/>
            <a:ext cx="763284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30844" name="Group 124"/>
          <p:cNvGraphicFramePr>
            <a:graphicFrameLocks noGrp="1"/>
          </p:cNvGraphicFramePr>
          <p:nvPr/>
        </p:nvGraphicFramePr>
        <p:xfrm>
          <a:off x="971600" y="1412776"/>
          <a:ext cx="3672407" cy="2459394"/>
        </p:xfrm>
        <a:graphic>
          <a:graphicData uri="http://schemas.openxmlformats.org/drawingml/2006/table">
            <a:tbl>
              <a:tblPr/>
              <a:tblGrid>
                <a:gridCol w="1800199"/>
                <a:gridCol w="1216421"/>
                <a:gridCol w="655787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85725"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392 149 284,00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285 638 123,00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41 304 236,00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20 101 000,00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412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42 074 925,00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3 031 000,00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ПО ОТМЕНЕННЫМ НАЛОГАМ, СБОРАМ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845" name="Group 125"/>
          <p:cNvGraphicFramePr>
            <a:graphicFrameLocks noGrp="1"/>
          </p:cNvGraphicFramePr>
          <p:nvPr/>
        </p:nvGraphicFramePr>
        <p:xfrm>
          <a:off x="4860032" y="1412776"/>
          <a:ext cx="4032448" cy="2546573"/>
        </p:xfrm>
        <a:graphic>
          <a:graphicData uri="http://schemas.openxmlformats.org/drawingml/2006/table">
            <a:tbl>
              <a:tblPr/>
              <a:tblGrid>
                <a:gridCol w="2261587"/>
                <a:gridCol w="1094399"/>
                <a:gridCol w="676462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85725"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24 438 156,00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20 237 000,00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80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315 156,00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КОМПЕНСАЦИИ ЗАТРАТ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1 595 000,00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2 091 000,00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8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3663" name="Group 111"/>
          <p:cNvGraphicFramePr>
            <a:graphicFrameLocks noGrp="1"/>
          </p:cNvGraphicFramePr>
          <p:nvPr/>
        </p:nvGraphicFramePr>
        <p:xfrm>
          <a:off x="2195736" y="4509120"/>
          <a:ext cx="5286375" cy="1829801"/>
        </p:xfrm>
        <a:graphic>
          <a:graphicData uri="http://schemas.openxmlformats.org/drawingml/2006/table">
            <a:tbl>
              <a:tblPr/>
              <a:tblGrid>
                <a:gridCol w="2714624"/>
                <a:gridCol w="1500188"/>
                <a:gridCol w="1071563"/>
              </a:tblGrid>
              <a:tr h="424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вес,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7494">
                <a:tc>
                  <a:txBody>
                    <a:bodyPr/>
                    <a:lstStyle/>
                    <a:p>
                      <a:pPr marL="0" indent="85725"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1 773 187 034,67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459 597 927,19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296 221 567,98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937 898 109,06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74 735 451,41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985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4 733 979,03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624" y="980728"/>
            <a:ext cx="3071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(руб.)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980728"/>
            <a:ext cx="314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(руб.)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861048"/>
            <a:ext cx="37861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 (руб.)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84845" y="375519"/>
            <a:ext cx="7858180" cy="1001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отраслям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2025 и 2026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6" name="Диаграмма" r:id="rId3" imgW="6096000" imgH="4067024" progId="MSGraph.Chart.8">
                  <p:embed followColorScheme="full"/>
                </p:oleObj>
              </mc:Choice>
              <mc:Fallback>
                <p:oleObj name="Диаграмма" r:id="rId3" imgW="6096000" imgH="4067024" progId="MSGraph.Chart.8">
                  <p:embed followColorScheme="full"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1520825" y="2970213"/>
          <a:ext cx="3990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7" name="Диаграмма" r:id="rId5" imgW="3990934" imgH="2486034" progId="MSGraph.Chart.8">
                  <p:embed followColorScheme="full"/>
                </p:oleObj>
              </mc:Choice>
              <mc:Fallback>
                <p:oleObj name="Диаграмма" r:id="rId5" imgW="3990934" imgH="2486034" progId="MSGraph.Chart.8">
                  <p:embed followColorScheme="full"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70213"/>
                        <a:ext cx="3990975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8" name="Диаграмма" r:id="rId7" imgW="6096000" imgH="4067024" progId="MSGraph.Chart.8">
                  <p:embed followColorScheme="full"/>
                </p:oleObj>
              </mc:Choice>
              <mc:Fallback>
                <p:oleObj name="Диаграмма" r:id="rId7" imgW="6096000" imgH="4067024" progId="MSGraph.Chart.8">
                  <p:embed followColorScheme="full"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" name="Диаграмма" r:id="rId8" imgW="6096000" imgH="4067024" progId="MSGraph.Chart.8">
                  <p:embed followColorScheme="full"/>
                </p:oleObj>
              </mc:Choice>
              <mc:Fallback>
                <p:oleObj name="Диаграмма" r:id="rId8" imgW="6096000" imgH="4067024" progId="MSGraph.Chart.8">
                  <p:embed followColorScheme="full"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53871"/>
              </p:ext>
            </p:extLst>
          </p:nvPr>
        </p:nvGraphicFramePr>
        <p:xfrm>
          <a:off x="1475655" y="1628801"/>
          <a:ext cx="7416825" cy="4443534"/>
        </p:xfrm>
        <a:graphic>
          <a:graphicData uri="http://schemas.openxmlformats.org/drawingml/2006/table">
            <a:tbl>
              <a:tblPr firstCol="1">
                <a:tableStyleId>{08FB837D-C827-4EFA-A057-4D05807E0F7C}</a:tableStyleId>
              </a:tblPr>
              <a:tblGrid>
                <a:gridCol w="3888433"/>
                <a:gridCol w="1224136"/>
                <a:gridCol w="1199940"/>
                <a:gridCol w="1104316"/>
              </a:tblGrid>
              <a:tr h="438434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отрасли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193 408 060,08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189 041 859,10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189 400 074,10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2 768 405,85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2 873 951,95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2 997 845,90</a:t>
                      </a:r>
                    </a:p>
                  </a:txBody>
                  <a:tcPr marL="9525" marR="9525" marT="9525" marB="0" anchor="ctr"/>
                </a:tc>
              </a:tr>
              <a:tr h="43005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</a:t>
                      </a: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2 618 800,00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2 368 800,00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74 442 261,00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67 644 083,00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68 686 176,00</a:t>
                      </a:r>
                    </a:p>
                  </a:txBody>
                  <a:tcPr marL="9525" marR="9525" marT="9525" marB="0" anchor="ctr"/>
                </a:tc>
              </a:tr>
              <a:tr h="25926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69 824 819,01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34 625 600,00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35 138 900,00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12 368 760,71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8 058 400,00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8 000 000,00</a:t>
                      </a:r>
                    </a:p>
                  </a:txBody>
                  <a:tcPr marL="9525" marR="9525" marT="9525" marB="0" anchor="ctr"/>
                </a:tc>
              </a:tr>
              <a:tr h="29571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1 552 916 096,20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1 342 864 323,35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1 345 504 376,90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228 142 680,38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220 311 244,33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233 065 163,20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83 622 391,44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61 727 650,72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61 816 791,83</a:t>
                      </a:r>
                    </a:p>
                  </a:txBody>
                  <a:tcPr marL="9525" marR="9525" marT="9525" marB="0" anchor="ctr"/>
                </a:tc>
              </a:tr>
              <a:tr h="2823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600 000,00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9 913 698,63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13 936 698,63</a:t>
                      </a:r>
                    </a:p>
                  </a:txBody>
                  <a:tcPr marL="9525" marR="9525" marT="9525" marB="0" anchor="ctr"/>
                </a:tc>
              </a:tr>
              <a:tr h="21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Условно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23 988 756,00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48 713 278,00</a:t>
                      </a:r>
                    </a:p>
                  </a:txBody>
                  <a:tcPr marL="9525" marR="9525" marT="9525" marB="0" anchor="ctr"/>
                </a:tc>
              </a:tr>
              <a:tr h="37579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2 231 374 474,67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1 964 268 367,08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2 010 228 104,56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22227"/>
              </p:ext>
            </p:extLst>
          </p:nvPr>
        </p:nvGraphicFramePr>
        <p:xfrm>
          <a:off x="1475656" y="476672"/>
          <a:ext cx="74993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5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340768"/>
            <a:ext cx="4786346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Бюджет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64904"/>
            <a:ext cx="6459060" cy="499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0" y="4560608"/>
            <a:ext cx="1785938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13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703352"/>
            <a:ext cx="559401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Муниципальные программы  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703352"/>
            <a:ext cx="1944216" cy="211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Непрограммные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расходы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(на содержание главы и аппарата администрации, представительного органа, контрольно-ревизионной комиссии, эксплуатационного управления, резервный фонд администрации 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157" y="4549208"/>
            <a:ext cx="1395884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(7 программы)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75" y="4572008"/>
            <a:ext cx="1301850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(4 программы)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500563" y="2132856"/>
            <a:ext cx="2143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490459">
            <a:off x="3641222" y="3113020"/>
            <a:ext cx="250157" cy="556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8152914">
            <a:off x="7150943" y="3035291"/>
            <a:ext cx="214313" cy="731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214562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126942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830143" y="4213167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35906" y="285750"/>
            <a:ext cx="6965156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Какова структура расходов бюджета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округа?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772816"/>
            <a:ext cx="1458599" cy="101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13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03648" y="241532"/>
            <a:ext cx="7416824" cy="10200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Как распределены расходы бюджета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по муниципальным программам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годах ?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( в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году реализуются 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24  муниципальные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программы на общую сумму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2 080 818 734,34 руб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.)</a:t>
            </a:r>
          </a:p>
        </p:txBody>
      </p:sp>
      <p:sp>
        <p:nvSpPr>
          <p:cNvPr id="27656" name="Rectangle 62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7657" name="Text Box 63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7658" name="Text Box 64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07850"/>
              </p:ext>
            </p:extLst>
          </p:nvPr>
        </p:nvGraphicFramePr>
        <p:xfrm>
          <a:off x="1692275" y="1412875"/>
          <a:ext cx="7094538" cy="4488381"/>
        </p:xfrm>
        <a:graphic>
          <a:graphicData uri="http://schemas.openxmlformats.org/drawingml/2006/table">
            <a:tbl>
              <a:tblPr/>
              <a:tblGrid>
                <a:gridCol w="3736965"/>
                <a:gridCol w="1214441"/>
                <a:gridCol w="1071566"/>
                <a:gridCol w="1071566"/>
              </a:tblGrid>
              <a:tr h="324372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Устьянского муниципального округа и государственная  поддержка социально-ориентированных некоммерческих организаций"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4 330 820,10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4 708 044,12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4 708 044,12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0899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сельских территорий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251 310 187,37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400 000,00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6984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образования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1 282 951 811,46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1 333 653 550,42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1 336 045 884,83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культуры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243 625 862,49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256 925 333,70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269 732 321,40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"Социальная поддержка граждан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51 226 156,68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33 574 284,28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33 858 075,70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4607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туризма на территории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2230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"Обеспечение жильем молодых семей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4 733 979,03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физкультуры и спорта на территории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600 000,00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Молодежь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400 050,00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400 050,00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преступлений, терроризма, экстремизма и иных правонарушений на территории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9529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"Благоустройство территории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31 038 487,00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21 257 300,00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21 770 600,00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безнадзорности и правонарушений несовершеннолетних на территории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законопослушного поведения участников дорожного движения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муниципального округа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1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3090" y="535649"/>
            <a:ext cx="1296301" cy="763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7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программы )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702105"/>
              </p:ext>
            </p:extLst>
          </p:nvPr>
        </p:nvGraphicFramePr>
        <p:xfrm>
          <a:off x="1763713" y="476250"/>
          <a:ext cx="6951662" cy="2855958"/>
        </p:xfrm>
        <a:graphic>
          <a:graphicData uri="http://schemas.openxmlformats.org/drawingml/2006/table">
            <a:tbl>
              <a:tblPr/>
              <a:tblGrid>
                <a:gridCol w="3771883"/>
                <a:gridCol w="1036647"/>
                <a:gridCol w="1071566"/>
                <a:gridCol w="1071566"/>
              </a:tblGrid>
              <a:tr h="395186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5330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"Развитие АПК и торговли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1 785 000,00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1 680 000,00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1 680 000,00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1741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транспортной системы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70 861 161,00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64 667 983,00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65 710 076,00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"Социальное строительство и обеспечение качественным, доступным жильем и объектами инженерной инфраструктуры населения  Устьянского муниципального округа" 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60 056 253,00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2 050 000,00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2 050 000,00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8702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систем коммунальной инфраструктуры на территории Устьянского муниципального округа" 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12 068 300,00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10 818 300,00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10 818 300,00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8726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малого и среднего предпринимательства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7533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"Безопасное обращение с отходами производства и потребления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12 368 760,71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8 058 400,00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8 000 000,00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19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современной городской среды на территории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муниципального округа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4"/>
          <p:cNvSpPr/>
          <p:nvPr/>
        </p:nvSpPr>
        <p:spPr>
          <a:xfrm>
            <a:off x="138366" y="4149079"/>
            <a:ext cx="1435096" cy="839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( 4 программы )</a:t>
            </a:r>
          </a:p>
        </p:txBody>
      </p:sp>
      <p:graphicFrame>
        <p:nvGraphicFramePr>
          <p:cNvPr id="2978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9174"/>
              </p:ext>
            </p:extLst>
          </p:nvPr>
        </p:nvGraphicFramePr>
        <p:xfrm>
          <a:off x="1785938" y="4071938"/>
          <a:ext cx="6929437" cy="1959914"/>
        </p:xfrm>
        <a:graphic>
          <a:graphicData uri="http://schemas.openxmlformats.org/drawingml/2006/table">
            <a:tbl>
              <a:tblPr/>
              <a:tblGrid>
                <a:gridCol w="3643303"/>
                <a:gridCol w="1143003"/>
                <a:gridCol w="1143003"/>
                <a:gridCol w="1000128"/>
              </a:tblGrid>
              <a:tr h="274243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693" marB="4569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840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 имуществом Устьянского муниципального округа"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26 562 442,00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23 062 442,00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23 062 442,00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70541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муниципальными финансами и муниципальным долгом Устьянского муниципального округа"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22 823 363,50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26 018 362,13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30 041 362,13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760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Ремонт и пожарная безопасность недвижимого имущества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5790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"Обеспечение мероприятий в области гражданской обороны, защиты населения и территории Устьянского муниципального округа от чрезвычайных ситуаций, обеспечения пожарной безопасности и безопасности на водных объектах"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2 635 000,00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2 188 800,00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1 938 800,00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6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 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образование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142976" y="1143000"/>
            <a:ext cx="7786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предусмотрены в рамках муниципальной программы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Устьянского муниципального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составят –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282 951 811,46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реализуется по 5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направлениям.  На  территории округа расположены 28 детских садов, 21 общеобразовательные школы, 2 школы дополнительного образования.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округа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на каждого жителя Устьянского района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– 54 342 ,00 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3275856" y="2060848"/>
            <a:ext cx="3672408" cy="864096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дошкольного, общего и дополнительного образования 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Устьянского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округа» 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240 462 431,45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0" name="Овал 9"/>
          <p:cNvSpPr/>
          <p:nvPr/>
        </p:nvSpPr>
        <p:spPr>
          <a:xfrm>
            <a:off x="1331640" y="2924944"/>
            <a:ext cx="3349606" cy="1008112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«Создание безопасной инфраструктуры образовательных организаций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Устьянского муниципального округа»  15 386 773,00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31640" y="4164264"/>
            <a:ext cx="3289895" cy="1008112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технического творчества и прочих условий для одаренных детей»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541 034,00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8" name="Овал 7"/>
          <p:cNvSpPr/>
          <p:nvPr/>
        </p:nvSpPr>
        <p:spPr>
          <a:xfrm>
            <a:off x="5292080" y="2996952"/>
            <a:ext cx="3528392" cy="936104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«Отдых детей в каникулярный период»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5 163 289,97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812" y="4164264"/>
            <a:ext cx="3637608" cy="936104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«Расходы на содержание органов местного самоуправления в сфере образования»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20 398 283,04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 )</a:t>
            </a:r>
          </a:p>
        </p:txBody>
      </p:sp>
      <p:sp>
        <p:nvSpPr>
          <p:cNvPr id="29709" name="AutoShape 20" descr="http://ustlibr.ru/images/photogo/04f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26626" name="Picture 2" descr="http://new.ulkust.ru/upload/resize_cache/iblock/0a5/1640_940_175511db9cefbc414a902a46f1b8fae16/0a548c452ad5eec0ba2faf0cbdf08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98785"/>
            <a:ext cx="2592288" cy="1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ustlibr.ru/images/photogo/04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62520"/>
            <a:ext cx="2413472" cy="1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velskblag.cerkov.ru/files/2018/03/shkolavesnoy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98786"/>
            <a:ext cx="2075637" cy="1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округа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культуру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142976" y="1143000"/>
            <a:ext cx="778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Расходы на культуру предусмотрены в рамках 2-х </a:t>
            </a:r>
            <a:r>
              <a:rPr lang="ru-RU" altLang="ru-RU" sz="1200" dirty="0" smtClean="0"/>
              <a:t>муниципальных программ «</a:t>
            </a:r>
            <a:r>
              <a:rPr lang="ru-RU" altLang="ru-RU" sz="1200" dirty="0"/>
              <a:t>Развитие культуры Устьянского </a:t>
            </a:r>
            <a:r>
              <a:rPr lang="ru-RU" altLang="ru-RU" sz="1200" dirty="0" smtClean="0"/>
              <a:t>муниципального округа» на 2024  </a:t>
            </a:r>
            <a:r>
              <a:rPr lang="ru-RU" altLang="ru-RU" sz="1200" dirty="0"/>
              <a:t>год в сумме </a:t>
            </a:r>
            <a:r>
              <a:rPr lang="ru-RU" altLang="ru-RU" sz="1200" dirty="0" smtClean="0"/>
              <a:t>243 625 862,49 руб</a:t>
            </a:r>
            <a:r>
              <a:rPr lang="ru-RU" altLang="ru-RU" sz="1200" dirty="0"/>
              <a:t>. и «Развитие туризма </a:t>
            </a:r>
            <a:r>
              <a:rPr lang="ru-RU" altLang="ru-RU" sz="1200" dirty="0" smtClean="0"/>
              <a:t>на территории Устьянского муниципального округа» </a:t>
            </a:r>
            <a:r>
              <a:rPr lang="ru-RU" altLang="ru-RU" sz="1200" dirty="0"/>
              <a:t>в </a:t>
            </a:r>
            <a:r>
              <a:rPr lang="ru-RU" altLang="ru-RU" sz="1200" dirty="0" smtClean="0"/>
              <a:t>сумме 161 100,0 руб</a:t>
            </a:r>
            <a:r>
              <a:rPr lang="ru-RU" altLang="ru-RU" sz="1200" dirty="0"/>
              <a:t>. </a:t>
            </a:r>
          </a:p>
          <a:p>
            <a:pPr algn="just"/>
            <a:endParaRPr lang="ru-RU" altLang="ru-RU" sz="1200" dirty="0" smtClean="0"/>
          </a:p>
          <a:p>
            <a:pPr algn="just"/>
            <a:r>
              <a:rPr lang="ru-RU" altLang="ru-RU" sz="1200" dirty="0" smtClean="0"/>
              <a:t>На территории </a:t>
            </a:r>
            <a:r>
              <a:rPr lang="ru-RU" altLang="ru-RU" sz="1200" dirty="0" err="1" smtClean="0"/>
              <a:t>Устьянского</a:t>
            </a:r>
            <a:r>
              <a:rPr lang="ru-RU" altLang="ru-RU" sz="1200" dirty="0" smtClean="0"/>
              <a:t> округа находятся 1 музей, 32 библиотеки, 20 культурно - досуговых учреждений, 2 музыкальные школы.  Учреждения </a:t>
            </a:r>
            <a:r>
              <a:rPr lang="ru-RU" altLang="ru-RU" sz="1200" dirty="0"/>
              <a:t>культуры финансируются за счет </a:t>
            </a:r>
            <a:r>
              <a:rPr lang="ru-RU" altLang="ru-RU" sz="1200" dirty="0" smtClean="0"/>
              <a:t>бюджета округа </a:t>
            </a:r>
            <a:r>
              <a:rPr lang="ru-RU" altLang="ru-RU" sz="1200" dirty="0"/>
              <a:t>и направляются на сохранение и развитие традиционной народной культуры, обеспечение доступа к музейным ценностям, развитие библиотечного дела, а также на проведение выставок, конкурсов, праздников, ярмарок и других мероприятий в области культуры </a:t>
            </a:r>
            <a:endParaRPr lang="ru-RU" altLang="ru-RU" sz="1200" dirty="0" smtClean="0"/>
          </a:p>
          <a:p>
            <a:pPr algn="just"/>
            <a:r>
              <a:rPr lang="ru-RU" altLang="ru-RU" sz="1200" dirty="0" smtClean="0"/>
              <a:t>Расходы </a:t>
            </a:r>
            <a:r>
              <a:rPr lang="ru-RU" altLang="ru-RU" sz="1200" dirty="0"/>
              <a:t>из районного бюджета на культуру на каждого жителя Устьянского района в </a:t>
            </a:r>
            <a:r>
              <a:rPr lang="ru-RU" altLang="ru-RU" sz="1200" dirty="0" smtClean="0"/>
              <a:t>2024 </a:t>
            </a:r>
            <a:r>
              <a:rPr lang="ru-RU" altLang="ru-RU" sz="1200" dirty="0"/>
              <a:t>году составят –</a:t>
            </a:r>
          </a:p>
          <a:p>
            <a:pPr algn="just"/>
            <a:r>
              <a:rPr lang="ru-RU" altLang="ru-RU" sz="1200" dirty="0"/>
              <a:t> </a:t>
            </a:r>
            <a:r>
              <a:rPr lang="ru-RU" altLang="ru-RU" sz="1200" dirty="0" smtClean="0"/>
              <a:t>10 326, 0 руб</a:t>
            </a:r>
            <a:r>
              <a:rPr lang="ru-RU" altLang="ru-RU" sz="1200" dirty="0"/>
              <a:t>. </a:t>
            </a:r>
          </a:p>
          <a:p>
            <a:pPr algn="just"/>
            <a:r>
              <a:rPr lang="ru-RU" altLang="ru-RU" sz="1200" dirty="0"/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3851920" y="4221089"/>
            <a:ext cx="2952328" cy="792087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деятельности учреждений по внешкольной работе с детьми – </a:t>
            </a:r>
            <a:endParaRPr lang="ru-RU" sz="10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36 130 742,11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2" y="3861048"/>
            <a:ext cx="2592288" cy="864096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населения услугами учреждений культуры –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122 399 759,84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52120" y="3451325"/>
            <a:ext cx="2736304" cy="769764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Организация музейного обслуживания -  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10 448 573,92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9793" y="5085184"/>
            <a:ext cx="2700299" cy="792088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Развитие туризма в Устьянском районе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161 100,00 </a:t>
            </a:r>
            <a:r>
              <a:rPr lang="ru-RU" altLang="ru-RU" sz="1000" dirty="0" smtClean="0">
                <a:solidFill>
                  <a:schemeClr val="tx1"/>
                </a:solidFill>
              </a:rPr>
              <a:t>руб</a:t>
            </a:r>
            <a:r>
              <a:rPr lang="ru-RU" altLang="ru-RU" sz="1000" dirty="0">
                <a:solidFill>
                  <a:schemeClr val="tx1"/>
                </a:solidFill>
              </a:rPr>
              <a:t>. </a:t>
            </a:r>
            <a:endParaRPr lang="ru-RU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71800" y="3140967"/>
            <a:ext cx="2808312" cy="695239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Организация библиотечного обслуживания -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52 008 841,08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95936" y="5877272"/>
            <a:ext cx="2808312" cy="864094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Расходы на содержание муниципальных органов и обеспечение их функций -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12 699 509,80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34" name="Picture 4" descr="http://samiedem.com/wp-content/uploads/2015/08/Zhtrt8iIU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445224"/>
            <a:ext cx="2357437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xn--80aadkevhbkvnxnq8km.xn--p1ai/media/images/products/1561/2385634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2124900" cy="1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/>
          </p:cNvSpPr>
          <p:nvPr>
            <p:ph type="subTitle" idx="1"/>
          </p:nvPr>
        </p:nvSpPr>
        <p:spPr>
          <a:xfrm>
            <a:off x="1115616" y="404664"/>
            <a:ext cx="7858125" cy="504056"/>
          </a:xfrm>
        </p:spPr>
        <p:txBody>
          <a:bodyPr>
            <a:normAutofit/>
          </a:bodyPr>
          <a:lstStyle/>
          <a:p>
            <a:pPr marL="0" lvl="4" algn="l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 – ЭТО ПЛАН ДОХОДОВ И РАСХОДОВ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lvl="4">
              <a:spcBef>
                <a:spcPct val="0"/>
              </a:spcBef>
            </a:pPr>
            <a:endParaRPr lang="ru-RU" altLang="ru-RU" sz="1600" dirty="0" smtClean="0">
              <a:latin typeface="Constantia" pitchFamily="18" charset="0"/>
            </a:endParaRPr>
          </a:p>
          <a:p>
            <a:pPr marL="0" lvl="4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1600" dirty="0" smtClean="0">
              <a:latin typeface="Constantia" pitchFamily="18" charset="0"/>
            </a:endParaRPr>
          </a:p>
        </p:txBody>
      </p:sp>
      <p:sp>
        <p:nvSpPr>
          <p:cNvPr id="1126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187624" y="2492896"/>
            <a:ext cx="4464495" cy="2736304"/>
          </a:xfrm>
        </p:spPr>
        <p:txBody>
          <a:bodyPr>
            <a:normAutofit/>
          </a:bodyPr>
          <a:lstStyle/>
          <a:p>
            <a:pPr marL="0" lvl="4" indent="0" algn="just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None/>
            </a:pPr>
            <a:endParaRPr lang="ru-RU" altLang="ru-RU" sz="1400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marL="0" lvl="4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Каждый житель Устьянского муниципального округа Архангельской области является участником формирования этого плана с одной стороны как налогоплательщик, наполняя доходы бюджета, с другой  - он получает часть расходов как потребитель общественных услуг. Муниципальное образование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187624" y="5229200"/>
            <a:ext cx="74168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just">
              <a:buClr>
                <a:srgbClr val="84AA33"/>
              </a:buClr>
              <a:buSzPct val="85000"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Граждане – и как налогоплательщики, и как потребители общественных услуг – должны быть уверены в том, что передаваемые ими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ctr"/>
            <a:endParaRPr lang="ru-RU" altLang="ru-RU" dirty="0"/>
          </a:p>
        </p:txBody>
      </p:sp>
      <p:pic>
        <p:nvPicPr>
          <p:cNvPr id="43010" name="Picture 2" descr="https://minfin.saratov.gov.ru/budget/images/budget/oBud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416424" cy="3240360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59632" y="764705"/>
            <a:ext cx="7344816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just">
              <a:lnSpc>
                <a:spcPct val="80000"/>
              </a:lnSpc>
              <a:buClr>
                <a:srgbClr val="84AA33"/>
              </a:buClr>
              <a:buSzPct val="85000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 –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 6 Бюджетного кодекса РФ)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 утверждается законодательными органами.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Важнейшие части бюджета – это его доходная и расходная части:</a:t>
            </a:r>
          </a:p>
          <a:p>
            <a:pPr marL="628650" indent="176213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доходная часть – показывает источники денежных средств бюджета;</a:t>
            </a:r>
          </a:p>
          <a:p>
            <a:pPr marL="628650" indent="176213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расходная часть – показывает, на какие цели направляются аккумулированные государством средства.</a:t>
            </a:r>
          </a:p>
          <a:p>
            <a:pPr marL="0" lvl="4" algn="just">
              <a:lnSpc>
                <a:spcPct val="80000"/>
              </a:lnSpc>
              <a:buClr>
                <a:srgbClr val="84AA33"/>
              </a:buClr>
              <a:buSzPct val="85000"/>
            </a:pPr>
            <a:endParaRPr lang="ru-RU" sz="1600" dirty="0" smtClean="0"/>
          </a:p>
          <a:p>
            <a:pPr algn="ctr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молодежную политику и спорт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24336"/>
              </p:ext>
            </p:extLst>
          </p:nvPr>
        </p:nvGraphicFramePr>
        <p:xfrm>
          <a:off x="1547664" y="1340768"/>
          <a:ext cx="6337300" cy="2020151"/>
        </p:xfrm>
        <a:graphic>
          <a:graphicData uri="http://schemas.openxmlformats.org/drawingml/2006/table">
            <a:tbl>
              <a:tblPr/>
              <a:tblGrid>
                <a:gridCol w="5040560"/>
                <a:gridCol w="1296740"/>
              </a:tblGrid>
              <a:tr h="457264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 мероприятия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2024 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9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«Развитие физкультуры и спорта на территории Устьянского муниципального округа»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750 000,00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условий для укрепления здоровья населения»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1267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«умных» спортивных площадок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5723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«Молодежь Устьянского муниципального округа»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400 050,00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8261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Проведение районных мероприятий для молодежи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400 05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2138" y="2859088"/>
          <a:ext cx="207962" cy="36539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281" marR="91281" marT="45536" marB="4553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1785" name="AutoShape 46" descr="http://arkhangelsk-news.net/img/20190624/7b8c8a28f25c3de88f8f6e78bf3944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31746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821119"/>
            <a:ext cx="2016224" cy="105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sporthystory.ru/wp-content/uploads/2020/02/p89e40pd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016224" cy="11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cdn.dvinanews.ru/3u6xwyuy/a7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6763"/>
            <a:ext cx="2592288" cy="15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s://www.xn--29-jlc9a.xn--p1ai/wp-content/uploads/2015/03/132-480x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0" y="4221088"/>
            <a:ext cx="2837032" cy="21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246821"/>
            <a:ext cx="7200800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Расходы на жилищно - коммунальное хозяйство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году </a:t>
            </a:r>
          </a:p>
        </p:txBody>
      </p:sp>
      <p:graphicFrame>
        <p:nvGraphicFramePr>
          <p:cNvPr id="5228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38727"/>
              </p:ext>
            </p:extLst>
          </p:nvPr>
        </p:nvGraphicFramePr>
        <p:xfrm>
          <a:off x="1403649" y="686076"/>
          <a:ext cx="7128792" cy="1950836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18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жилищно – коммунальное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 предусмотрены в рамках </a:t>
                      </a:r>
                      <a:r>
                        <a:rPr lang="ru-RU" sz="12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пяти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«Комплексное развитие систем коммунальной инфраструктуры на территории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«Социальное строительство и обеспечение качественным, доступным жильем и услугами жилищно-коммунального хозяйства населения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 территорий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Устьянского муниципального округа»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городской среды на территории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Устьянского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реализуется по 4 направлениям: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624820" y="2692104"/>
            <a:ext cx="396044" cy="3576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59773"/>
              </p:ext>
            </p:extLst>
          </p:nvPr>
        </p:nvGraphicFramePr>
        <p:xfrm>
          <a:off x="1367644" y="3137380"/>
          <a:ext cx="6588732" cy="1371740"/>
        </p:xfrm>
        <a:graphic>
          <a:graphicData uri="http://schemas.openxmlformats.org/drawingml/2006/table">
            <a:tbl>
              <a:tblPr/>
              <a:tblGrid>
                <a:gridCol w="4763374"/>
                <a:gridCol w="1825358"/>
              </a:tblGrid>
              <a:tr h="273630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</a:t>
                      </a:r>
                    </a:p>
                  </a:txBody>
                  <a:tcPr marL="91448" marR="91448"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2024 год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34 173 553,00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3 250 000,00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32 300 266,01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жилищно-коммунального хозяйства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sp>
        <p:nvSpPr>
          <p:cNvPr id="32799" name="AutoShape 32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sp>
        <p:nvSpPr>
          <p:cNvPr id="32800" name="AutoShape 34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32801" name="Picture 36" descr="https://im0-tub-ru.yandex.net/i?id=bc62a0d64916675a4f02bb46179717a2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2032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dv1930.ru/wp-content/uploads/2020/06/jj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67359"/>
            <a:ext cx="2662072" cy="14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cdn.dvinanews.ru/wg4u7mj0/cf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67358"/>
            <a:ext cx="2252683" cy="14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7394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транспорт и сельское хозяйство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403648" y="1325188"/>
            <a:ext cx="75986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Для эффективного и устойчивого развития агропромышленного комплекса Устьянского  муниципального округа    поддержка направлена на: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создание </a:t>
            </a:r>
            <a:r>
              <a:rPr lang="ru-RU" altLang="ru-RU" sz="1200" dirty="0"/>
              <a:t>условий для обеспечения поселений и жителей муниципальных и городских округов услугами </a:t>
            </a:r>
            <a:r>
              <a:rPr lang="ru-RU" altLang="ru-RU" sz="1200" dirty="0" smtClean="0"/>
              <a:t>торговли – 1 750 000,0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200" dirty="0" smtClean="0"/>
              <a:t> - осуществление </a:t>
            </a:r>
            <a:r>
              <a:rPr lang="ru-RU" altLang="ru-RU" sz="1200" dirty="0"/>
              <a:t>государственных полномочий по формированию торгового реестра - 35 000,00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</a:t>
            </a:r>
            <a:r>
              <a:rPr lang="ru-RU" altLang="ru-RU" sz="1200" dirty="0"/>
              <a:t>Организация транспортного обслуживания населения на пассажирских муниципальных маршрутах автомобильного транспорта </a:t>
            </a:r>
            <a:r>
              <a:rPr lang="ru-RU" altLang="ru-RU" sz="1200" dirty="0" smtClean="0"/>
              <a:t>в сумме 3 300 000,0 руб.;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12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dirty="0" smtClean="0"/>
          </a:p>
        </p:txBody>
      </p:sp>
      <p:pic>
        <p:nvPicPr>
          <p:cNvPr id="35846" name="Picture 9" descr="94278979_6dd909792f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862" y="5155185"/>
            <a:ext cx="25193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93298"/>
            <a:ext cx="2519363" cy="15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 descr="skoro-vesenniy-s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38407"/>
            <a:ext cx="2643187" cy="14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4" descr="i?id=a01f8a55aca87486b051afeaf00f6f30&amp;n=33&amp;h=215&amp;w=3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14026"/>
            <a:ext cx="2643187" cy="15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3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260648"/>
            <a:ext cx="7553297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Формирование Дорожного фонда на 2024 год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0500"/>
              </p:ext>
            </p:extLst>
          </p:nvPr>
        </p:nvGraphicFramePr>
        <p:xfrm>
          <a:off x="1403648" y="3284984"/>
          <a:ext cx="7193257" cy="1597072"/>
        </p:xfrm>
        <a:graphic>
          <a:graphicData uri="http://schemas.openxmlformats.org/drawingml/2006/table">
            <a:tbl>
              <a:tblPr/>
              <a:tblGrid>
                <a:gridCol w="5476684"/>
                <a:gridCol w="1716573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 фонда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Сумма, руб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56599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Содержание, капитальный ремонт, ремонт и обустройство автомобильных дорог общего пользования местного значения, включая обеспечение безопасности дорожного движения на них, в границах муниципального округа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61 561 161,00</a:t>
                      </a:r>
                      <a:endParaRPr lang="ru-RU" sz="1100" b="1" i="0" u="none" strike="noStrike" baseline="0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3661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 муниципальный дорожный фонд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smtClean="0">
                          <a:solidFill>
                            <a:srgbClr val="1F497D"/>
                          </a:solidFill>
                          <a:latin typeface="Calibri"/>
                        </a:rPr>
                        <a:t>61 561 161,00</a:t>
                      </a:r>
                      <a:endParaRPr lang="ru-RU" sz="1100" b="1" i="0" u="none" strike="noStrike" baseline="0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37540"/>
              </p:ext>
            </p:extLst>
          </p:nvPr>
        </p:nvGraphicFramePr>
        <p:xfrm>
          <a:off x="1403648" y="908720"/>
          <a:ext cx="7193257" cy="1872208"/>
        </p:xfrm>
        <a:graphic>
          <a:graphicData uri="http://schemas.openxmlformats.org/drawingml/2006/table">
            <a:tbl>
              <a:tblPr/>
              <a:tblGrid>
                <a:gridCol w="5616624"/>
                <a:gridCol w="1576633"/>
              </a:tblGrid>
              <a:tr h="50826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источника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822711"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Ø"/>
                      </a:pPr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Акцизы </a:t>
                      </a:r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</a:t>
                      </a:r>
                    </a:p>
                  </a:txBody>
                  <a:tcPr marL="72000" marR="72000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41 304 236,00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96493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Ø"/>
                      </a:pPr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Транспортный </a:t>
                      </a:r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налог с физических лиц</a:t>
                      </a:r>
                    </a:p>
                  </a:txBody>
                  <a:tcPr marL="72000" marR="72000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20 256 925,00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244735"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Ø"/>
                      </a:pPr>
                      <a:endParaRPr lang="ru-RU" sz="12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72000" marR="72000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61 561 161,00</a:t>
                      </a:r>
                      <a:endParaRPr lang="ru-RU" sz="1400" b="1" i="0" u="none" strike="noStrike" baseline="0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6494" marR="6494" marT="64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658632" y="2910320"/>
            <a:ext cx="504057" cy="2452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7" name="Picture 2" descr="https://cdn.dvinanews.ru/wg4u7mj0/cf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881179" cy="12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dostoyanie-severa.ru/wp-content/uploads/2020/11/%D0%9C%D0%BE%D1%81%D1%82-%D1%87%D0%B5%D1%80%D0%B5%D0%B7-%D0%A3%D1%81%D1%82%D1%8C%D1%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01208"/>
            <a:ext cx="2160411" cy="12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photocentra.ru/images/main102/1021118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872208" cy="12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116632"/>
            <a:ext cx="7678066" cy="740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социальную политику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214414" y="1162050"/>
            <a:ext cx="74692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100" dirty="0"/>
              <a:t>Социальные расходы в </a:t>
            </a:r>
            <a:r>
              <a:rPr lang="ru-RU" altLang="ru-RU" sz="1100" dirty="0" smtClean="0"/>
              <a:t>2024 </a:t>
            </a:r>
            <a:r>
              <a:rPr lang="ru-RU" altLang="ru-RU" sz="1100" dirty="0"/>
              <a:t>году составляют </a:t>
            </a:r>
            <a:r>
              <a:rPr lang="ru-RU" altLang="ru-RU" sz="1100" dirty="0" smtClean="0"/>
              <a:t>83 622 391,44 руб.</a:t>
            </a:r>
            <a:r>
              <a:rPr lang="en-US" altLang="ru-RU" sz="1100" dirty="0" smtClean="0"/>
              <a:t>(</a:t>
            </a:r>
            <a:r>
              <a:rPr lang="ru-RU" altLang="ru-RU" sz="1100" dirty="0" smtClean="0"/>
              <a:t>3,8%)</a:t>
            </a:r>
            <a:endParaRPr lang="ru-RU" altLang="ru-RU" sz="1100" dirty="0"/>
          </a:p>
          <a:p>
            <a:pPr algn="just"/>
            <a:r>
              <a:rPr lang="ru-RU" altLang="ru-RU" sz="1100" dirty="0"/>
              <a:t>Расходы на социальную политику будут финансироваться по следующим направлениям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5531" y="2780929"/>
            <a:ext cx="612140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Охрана семьи и детства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79 872 195,84 руб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. 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3,6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 в т.ч.</a:t>
            </a:r>
          </a:p>
          <a:p>
            <a:pPr algn="just">
              <a:buFontTx/>
              <a:buChar char="-"/>
              <a:defRPr/>
            </a:pP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 Компенсация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части родительской платы за присмотр и уход за ребенком в государственных и муниципальных образовательных организациях, реализующих образовательную программу дошкольного образования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7 755 935,40 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Обеспечение питанием обучающихся и проживающих в интернате детей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648 255,75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18 858 064,58 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 </a:t>
            </a:r>
            <a:endParaRPr lang="ru-RU" sz="9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i="1" dirty="0" smtClean="0">
                <a:solidFill>
                  <a:schemeClr val="tx1"/>
                </a:solidFill>
                <a:latin typeface="Arial" charset="0"/>
              </a:rPr>
              <a:t> Обеспечение </a:t>
            </a:r>
            <a:r>
              <a:rPr lang="ru-RU" sz="900" i="1" dirty="0">
                <a:solidFill>
                  <a:schemeClr val="tx1"/>
                </a:solidFill>
                <a:latin typeface="Arial" charset="0"/>
              </a:rPr>
              <a:t>жильем молодых семей – </a:t>
            </a:r>
            <a:r>
              <a:rPr lang="ru-RU" sz="900" i="1" dirty="0" smtClean="0">
                <a:solidFill>
                  <a:schemeClr val="tx1"/>
                </a:solidFill>
                <a:latin typeface="Arial" charset="0"/>
              </a:rPr>
              <a:t>4 733 979,03 </a:t>
            </a:r>
            <a:r>
              <a:rPr lang="ru-RU" sz="900" dirty="0" err="1" smtClean="0">
                <a:solidFill>
                  <a:schemeClr val="tx1"/>
                </a:solidFill>
                <a:latin typeface="Arial" charset="0"/>
              </a:rPr>
              <a:t>руб</a:t>
            </a:r>
            <a:endParaRPr lang="ru-RU" sz="900" dirty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Осуществление государственных полномочий по обеспечению жилыми помещениями детей-сирот,  детей, оставшихся без попечения родителей, а также детей находящихся под опекой 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 7 102 432,99 руб. (федеральный бюджет) ; 40 625 528,09 (областной бюджет )</a:t>
            </a:r>
            <a:endParaRPr lang="ru-RU" sz="900" dirty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 Выплаты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приемным семьям на оздоровление и организацию отдыха приемных детей  -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148 000,0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endParaRPr 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9486" y="1592939"/>
            <a:ext cx="4460626" cy="1115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Социальное 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обеспечение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населения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2 114 882,00 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</a:rPr>
              <a:t>руб. ( 0,1 % </a:t>
            </a:r>
            <a:r>
              <a:rPr lang="ru-RU" sz="900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в том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числе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Выплаты почетным гражданам –  409 882,00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Социальные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выплаты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гражданам (онкобольные) – 1 305 000,00 </a:t>
            </a:r>
            <a:endParaRPr lang="ru-RU" sz="9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900" i="1" dirty="0">
                <a:solidFill>
                  <a:srgbClr val="000000"/>
                </a:solidFill>
                <a:latin typeface="Arial" charset="0"/>
              </a:rPr>
              <a:t>Обеспечение комплексного развития сельских территорий </a:t>
            </a: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900" i="1" dirty="0">
                <a:solidFill>
                  <a:srgbClr val="000000"/>
                </a:solidFill>
                <a:latin typeface="Arial" charset="0"/>
              </a:rPr>
              <a:t>Улучшение жилищных условий граждан, проживающих на сельских территориях)  </a:t>
            </a: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– 400 000,00</a:t>
            </a:r>
          </a:p>
          <a:p>
            <a:pPr marL="171450" indent="-171450">
              <a:buFontTx/>
              <a:buChar char="-"/>
              <a:defRPr/>
            </a:pP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ru-RU" sz="9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0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869158"/>
            <a:ext cx="3816623" cy="3600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Пенсионное обеспечение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1 635 313,60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 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0,1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043608" y="5137908"/>
            <a:ext cx="7600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Социальные расходы на каждого жителя Устьянского района составляют </a:t>
            </a:r>
            <a:r>
              <a:rPr lang="ru-RU" altLang="ru-RU" sz="1200" dirty="0" smtClean="0"/>
              <a:t>3 542,0 руб</a:t>
            </a:r>
            <a:r>
              <a:rPr lang="ru-RU" altLang="ru-RU" dirty="0"/>
              <a:t>.</a:t>
            </a:r>
          </a:p>
        </p:txBody>
      </p:sp>
      <p:pic>
        <p:nvPicPr>
          <p:cNvPr id="34826" name="Picture 12" descr="03845806000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486" y="3173964"/>
            <a:ext cx="1440160" cy="127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6" descr="img-20130909143717-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255360"/>
            <a:ext cx="1702543" cy="1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8" descr="12893593811289359381,9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543" y="5616236"/>
            <a:ext cx="1681384" cy="10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0" descr="1443096055_clip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570687"/>
            <a:ext cx="1476499" cy="11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8" descr="f573e279662bc5b6e80f4afa6c00a5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613102"/>
            <a:ext cx="1583978" cy="10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9537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обеспечение безопасности жизнедеятельности жителей Устьянского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муниципального округа в 2024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450" y="1544638"/>
            <a:ext cx="767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  <a:cs typeface="+mn-cs"/>
              </a:rPr>
              <a:t>Расходы бюджета округа в сфере национальной безопасности и правоохранительной деятельности предусмотрены на защиту населения от чрезвычайных ситуаций природного, техногенного характера, предупреждение преступлений, терроризма, экстремизма и других правонарушений, профилактику безнадзорности и правонарушений несовершеннолетних.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313" y="2720916"/>
            <a:ext cx="4752975" cy="71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Первичные меры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пожарной безопасности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– 1 358 800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,0 руб.; организация деятельности добровольных пожарных дружин – 50 000,00 руб.; строительство пожарного бокса дер. </a:t>
            </a:r>
            <a:r>
              <a:rPr lang="ru-RU" sz="1050" dirty="0" err="1" smtClean="0">
                <a:solidFill>
                  <a:schemeClr val="tx1"/>
                </a:solidFill>
                <a:latin typeface="Arial" charset="0"/>
              </a:rPr>
              <a:t>Кононовская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 – 500 000,00 руб. 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4425" y="4315413"/>
            <a:ext cx="4806950" cy="5041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предупреждению  преступлений, терроризма, экстремизма и других правонарушений –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100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000,0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439" y="5013177"/>
            <a:ext cx="4806950" cy="570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повышению эффективности системы профилактике безнадзорности и правонарушений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несовершеннолетних - </a:t>
            </a: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30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000,0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413" y="5805265"/>
            <a:ext cx="475297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Резервный фонд администрации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Устьянского муниципального округа –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1 000 000,0 руб.</a:t>
            </a:r>
          </a:p>
        </p:txBody>
      </p:sp>
      <p:pic>
        <p:nvPicPr>
          <p:cNvPr id="36875" name="Picture 15" descr="000018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87913"/>
            <a:ext cx="1727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5" descr="i?id=be967512ae5dcfdbb79158487013da3a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035" y="3435292"/>
            <a:ext cx="1613454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5"/>
          <p:cNvSpPr/>
          <p:nvPr/>
        </p:nvSpPr>
        <p:spPr>
          <a:xfrm>
            <a:off x="2412368" y="3573017"/>
            <a:ext cx="4752975" cy="5544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в сфере предупреждения и ликвидации последствий чрезвычайных ситуаций и стихийных бедствий природного и  техногенного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характера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– 376 200,0 руб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27650" name="Picture 2" descr="https://www.ksnko.ru/wp-content/uploads/2020/08/WhatsApp-Image-2020-08-21-at-16.43.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34" y="5205256"/>
            <a:ext cx="1613455" cy="12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sanatatur.ru/static_1/8/7/87cb1522b40b5f93724440c94c79354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02180"/>
            <a:ext cx="1757323" cy="12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19672" y="1412775"/>
            <a:ext cx="6912768" cy="6480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 Образования »  - 20 664 900,0 рублей,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(разработка ПСД по капитальному ремонту образовательных объектов, капитальный и текущий ремонт зданий образовательных организаций, приобретение здания для размещения детского сада),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4005064"/>
            <a:ext cx="6912768" cy="792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 </a:t>
            </a:r>
            <a:r>
              <a:rPr lang="ru-RU" sz="1050" b="1" dirty="0" err="1" smtClean="0">
                <a:solidFill>
                  <a:srgbClr val="000000"/>
                </a:solidFill>
                <a:latin typeface="Arial" charset="0"/>
              </a:rPr>
              <a:t>Жилищно</a:t>
            </a: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 - коммунальное хозяйство » -  11 455 100,0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( ремонт и установка светильников уличного освещения, приобретение опор, монтаж линий электроосвещения, устройство детских спортивных площадок).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284984"/>
            <a:ext cx="69127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«Физическая культура и спорт»  3 500 000,0 рублей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(устройство поля для мини футбола)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949280"/>
            <a:ext cx="69127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«Прочие» – 4 400 000,0 рублей, (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снос зданий, находящихся в муниципальной собственности признанных аварийными и подлежащих сносу, приобретение стеллажей для муниципального архива)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Прямоугольник 15"/>
          <p:cNvSpPr/>
          <p:nvPr/>
        </p:nvSpPr>
        <p:spPr>
          <a:xfrm>
            <a:off x="1619672" y="2276873"/>
            <a:ext cx="691276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«Культура и досуг» - 27 100 000,0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(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азработка ПСД, капитальный и текущий ремонт зданий учреждений культуры, приобретение здания для социокультурного центра )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6168" y="188640"/>
            <a:ext cx="7678066" cy="10801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связи с преобразованием в округ с 1 января </a:t>
            </a:r>
            <a:r>
              <a:rPr lang="ru-RU" sz="1600" dirty="0" smtClean="0">
                <a:solidFill>
                  <a:schemeClr val="tx1"/>
                </a:solidFill>
              </a:rPr>
              <a:t>2024 </a:t>
            </a:r>
            <a:r>
              <a:rPr lang="ru-RU" sz="1600" dirty="0">
                <a:solidFill>
                  <a:schemeClr val="tx1"/>
                </a:solidFill>
              </a:rPr>
              <a:t>года  в рамках плана мероприятий по социально-экономическому развитию Устьянского округа предусмотрены расходные обязательства </a:t>
            </a:r>
            <a:r>
              <a:rPr lang="ru-RU" sz="1600" dirty="0" smtClean="0">
                <a:solidFill>
                  <a:schemeClr val="tx1"/>
                </a:solidFill>
              </a:rPr>
              <a:t>в сумме 73 120 000,00 на </a:t>
            </a:r>
            <a:r>
              <a:rPr lang="ru-RU" sz="1600" dirty="0">
                <a:solidFill>
                  <a:schemeClr val="tx1"/>
                </a:solidFill>
              </a:rPr>
              <a:t>развитие отраслей :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013176"/>
            <a:ext cx="691276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«Транспортная инфраструктура» – 6 000 000,0 рублей  (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ремонт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дорог общего пользования местного значения и мостовых переходов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1050" dirty="0" err="1" smtClean="0">
                <a:solidFill>
                  <a:srgbClr val="000000"/>
                </a:solidFill>
                <a:latin typeface="Arial" charset="0"/>
              </a:rPr>
              <a:t>асфальтироваение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автомобильной дороги общего пользования местного значения)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260648"/>
            <a:ext cx="48245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Муниципальный долг</a:t>
            </a:r>
          </a:p>
        </p:txBody>
      </p:sp>
      <p:graphicFrame>
        <p:nvGraphicFramePr>
          <p:cNvPr id="5635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00976"/>
              </p:ext>
            </p:extLst>
          </p:nvPr>
        </p:nvGraphicFramePr>
        <p:xfrm>
          <a:off x="2051719" y="2564905"/>
          <a:ext cx="5472609" cy="1930349"/>
        </p:xfrm>
        <a:graphic>
          <a:graphicData uri="http://schemas.openxmlformats.org/drawingml/2006/table">
            <a:tbl>
              <a:tblPr/>
              <a:tblGrid>
                <a:gridCol w="2764146"/>
                <a:gridCol w="1355005"/>
                <a:gridCol w="1353458"/>
              </a:tblGrid>
              <a:tr h="3461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(тыс.руб.)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получение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погашение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Бюджетный кредит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456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Кредит от кредитных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Гарантии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51720" y="1428750"/>
            <a:ext cx="547260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2024 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году планируется привлечение кредитов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1143000" y="1071563"/>
            <a:ext cx="7858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5E2D37"/>
                </a:solidFill>
              </a:rPr>
              <a:t>«Бюджет для граждан» </a:t>
            </a:r>
          </a:p>
          <a:p>
            <a:pPr algn="ctr"/>
            <a:r>
              <a:rPr lang="ru-RU" altLang="ru-RU" sz="2000" b="1" dirty="0">
                <a:solidFill>
                  <a:srgbClr val="5E2D37"/>
                </a:solidFill>
              </a:rPr>
              <a:t>подготовлен финансовым управлением </a:t>
            </a:r>
          </a:p>
          <a:p>
            <a:pPr algn="ctr"/>
            <a:r>
              <a:rPr lang="ru-RU" altLang="ru-RU" sz="2000" b="1" dirty="0">
                <a:solidFill>
                  <a:srgbClr val="5E2D37"/>
                </a:solidFill>
              </a:rPr>
              <a:t>администрации </a:t>
            </a:r>
            <a:r>
              <a:rPr lang="ru-RU" altLang="ru-RU" sz="2000" b="1" dirty="0" err="1" smtClean="0">
                <a:solidFill>
                  <a:srgbClr val="5E2D37"/>
                </a:solidFill>
              </a:rPr>
              <a:t>Устьянского</a:t>
            </a:r>
            <a:r>
              <a:rPr lang="ru-RU" altLang="ru-RU" sz="2000" b="1" dirty="0" smtClean="0">
                <a:solidFill>
                  <a:srgbClr val="5E2D37"/>
                </a:solidFill>
              </a:rPr>
              <a:t> муниципального округа</a:t>
            </a:r>
            <a:endParaRPr lang="ru-RU" altLang="ru-RU" sz="2000" b="1" dirty="0">
              <a:solidFill>
                <a:srgbClr val="5E2D37"/>
              </a:solidFill>
            </a:endParaRP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Адрес: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165210, Российская Федерация, Архангельская область </a:t>
            </a:r>
            <a:r>
              <a:rPr lang="ru-RU" altLang="ru-RU" sz="1600" dirty="0" err="1">
                <a:solidFill>
                  <a:srgbClr val="5E2D37"/>
                </a:solidFill>
              </a:rPr>
              <a:t>Устьянский</a:t>
            </a:r>
            <a:r>
              <a:rPr lang="ru-RU" altLang="ru-RU" sz="1600" dirty="0">
                <a:solidFill>
                  <a:srgbClr val="5E2D37"/>
                </a:solidFill>
              </a:rPr>
              <a:t> район </a:t>
            </a:r>
            <a:r>
              <a:rPr lang="ru-RU" altLang="ru-RU" sz="1600" dirty="0" err="1">
                <a:solidFill>
                  <a:srgbClr val="5E2D37"/>
                </a:solidFill>
              </a:rPr>
              <a:t>рп.Октябрьский</a:t>
            </a:r>
            <a:r>
              <a:rPr lang="ru-RU" altLang="ru-RU" sz="1600" dirty="0">
                <a:solidFill>
                  <a:srgbClr val="5E2D37"/>
                </a:solidFill>
              </a:rPr>
              <a:t> </a:t>
            </a:r>
            <a:r>
              <a:rPr lang="ru-RU" altLang="ru-RU" sz="1600" dirty="0" err="1">
                <a:solidFill>
                  <a:srgbClr val="5E2D37"/>
                </a:solidFill>
              </a:rPr>
              <a:t>ул.Комсомольская</a:t>
            </a:r>
            <a:r>
              <a:rPr lang="ru-RU" altLang="ru-RU" sz="1600" dirty="0">
                <a:solidFill>
                  <a:srgbClr val="5E2D37"/>
                </a:solidFill>
              </a:rPr>
              <a:t> д.7</a:t>
            </a: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Телефон: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(8 818 55) 5-21-79 – начальник финансового управления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(8 818 55) 5-22-71 – заместитель начальника финансового управления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(8 818 55) 5-11-89 – бухгалтерия финансового управления</a:t>
            </a: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Электронная почта:</a:t>
            </a:r>
          </a:p>
          <a:p>
            <a:pPr algn="just"/>
            <a:r>
              <a:rPr lang="en-US" altLang="ru-RU" sz="1600" dirty="0">
                <a:solidFill>
                  <a:srgbClr val="5E2D37"/>
                </a:solidFill>
              </a:rPr>
              <a:t>raifoust@mail.ru</a:t>
            </a:r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Режим работы: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ПН-ПТ с 08:00 – 17:00  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Перерыв на обед: с 13:00 – 14:00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СБ,ВС – выходные дни</a:t>
            </a:r>
          </a:p>
        </p:txBody>
      </p:sp>
    </p:spTree>
    <p:extLst>
      <p:ext uri="{BB962C8B-B14F-4D97-AF65-F5344CB8AC3E}">
        <p14:creationId xmlns:p14="http://schemas.microsoft.com/office/powerpoint/2010/main" val="17006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7406640" cy="64807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Нормативная база формирования проекта бюджета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2186697"/>
              </p:ext>
            </p:extLst>
          </p:nvPr>
        </p:nvGraphicFramePr>
        <p:xfrm>
          <a:off x="1115616" y="764704"/>
          <a:ext cx="7848872" cy="581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42096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ОБЩИЕ ПОДХОДЫ</a:t>
            </a:r>
            <a:br>
              <a:rPr lang="ru-RU" sz="2000" b="1" dirty="0" smtClean="0"/>
            </a:br>
            <a:r>
              <a:rPr lang="ru-RU" sz="2000" b="1" dirty="0" smtClean="0"/>
              <a:t>К ФОРМИРОВАНИЮ РАСХОДОВ</a:t>
            </a:r>
            <a:br>
              <a:rPr lang="ru-RU" sz="2000" b="1" dirty="0" smtClean="0"/>
            </a:br>
            <a:r>
              <a:rPr lang="ru-RU" sz="2000" b="1" dirty="0" smtClean="0"/>
              <a:t>БЮДЖЕТА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0"/>
            <a:ext cx="7776864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ru-RU" sz="1400" dirty="0" smtClean="0">
                <a:latin typeface="+mj-lt"/>
              </a:rPr>
              <a:t>Планирование бюджетных ассигнований бюджета Устьянского муниципального округа на 2024 год и на плановый период 2025 и 2026 годов осуществляется на основе следующих, общих для всех, подходов:</a:t>
            </a:r>
          </a:p>
          <a:p>
            <a:pPr marL="268288" indent="-268288"/>
            <a:endParaRPr lang="ru-RU" sz="800" dirty="0" smtClean="0">
              <a:latin typeface="+mj-lt"/>
            </a:endParaRP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4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Расходы на оплату труда _</a:t>
            </a:r>
            <a:r>
              <a:rPr lang="ru-RU" sz="1200" dirty="0" smtClean="0"/>
              <a:t> </a:t>
            </a:r>
          </a:p>
          <a:p>
            <a:pPr marL="536575" indent="-268288" algn="just">
              <a:tabLst>
                <a:tab pos="444500" algn="l"/>
              </a:tabLst>
            </a:pPr>
            <a:r>
              <a:rPr lang="ru-RU" sz="1050" i="1" dirty="0" smtClean="0">
                <a:latin typeface="+mn-lt"/>
              </a:rPr>
              <a:t>_  </a:t>
            </a:r>
            <a:r>
              <a:rPr lang="ru-RU" sz="1000" i="1" dirty="0" smtClean="0">
                <a:latin typeface="+mn-lt"/>
              </a:rPr>
              <a:t>работников муниципальных учреждений (указы Президента РФ), исходя из ФОТ  по состоянию на 1 августа 2022 года  и средней заработной платы в Архангельской области;</a:t>
            </a:r>
          </a:p>
          <a:p>
            <a:pPr marL="536575" indent="-268288">
              <a:tabLst>
                <a:tab pos="444500" algn="l"/>
              </a:tabLst>
            </a:pPr>
            <a:r>
              <a:rPr lang="ru-RU" sz="1000" i="1" dirty="0" smtClean="0">
                <a:latin typeface="+mn-lt"/>
              </a:rPr>
              <a:t>_  иных работников муниципальных  учреждений , определены исходя из ФОТ  по состоянию на 1 августа 2022 года  с учетом индексации на 5,5 %  с 1 октября 2024 года;  на плановый период 2025-2026 годов с учетом индексации с 1 октября 2025 года на 4 %  и с 1октября 2026 года на 4 %;</a:t>
            </a:r>
          </a:p>
          <a:p>
            <a:pPr marL="536575" indent="-268288">
              <a:tabLst>
                <a:tab pos="444500" algn="l"/>
              </a:tabLst>
            </a:pPr>
            <a:r>
              <a:rPr lang="ru-RU" sz="1000" i="1" dirty="0" smtClean="0">
                <a:latin typeface="+mn-lt"/>
              </a:rPr>
              <a:t>_  работников органов власти определены  исходя из плановой структуры с 1 января 2024 года  с учетом индексации на 5,5 % с 1 октября 2024 года, на плановый период 2025-2026 годов с учетом индексации с 1 октября 2025 года на 4% и с 1 октября 2026 года на 4,0 </a:t>
            </a:r>
            <a:r>
              <a:rPr lang="ru-RU" sz="1000" i="1" dirty="0">
                <a:latin typeface="+mn-lt"/>
              </a:rPr>
              <a:t>%</a:t>
            </a:r>
            <a:r>
              <a:rPr lang="ru-RU" sz="1000" i="1" dirty="0" smtClean="0">
                <a:latin typeface="+mn-lt"/>
              </a:rPr>
              <a:t>.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 Расходы на оплату коммунальных услуг </a:t>
            </a:r>
            <a:r>
              <a:rPr lang="ru-RU" sz="1200" dirty="0" smtClean="0">
                <a:latin typeface="+mn-lt"/>
              </a:rPr>
              <a:t>- рассчитаны исходя из начисленных расходов за 2021 год с учетом среднегодового роста на 4,8 % к  2022 году и  на 16,1 % к 2024 году, проиндексированы  на 2025 год  на 4,0 % и на 2026 год на %;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Меры социальной поддержки отдельных категорий граждан - </a:t>
            </a:r>
            <a:r>
              <a:rPr lang="ru-RU" sz="1200" dirty="0" smtClean="0">
                <a:latin typeface="+mn-lt"/>
              </a:rPr>
              <a:t>рассчитывается с учетом планируемой численности получателей мер социальной поддержки на 2024 год и на плановый период 2025 и 2026 годов;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 питание - </a:t>
            </a:r>
            <a:r>
              <a:rPr lang="ru-RU" sz="1200" dirty="0" smtClean="0">
                <a:latin typeface="+mn-lt"/>
              </a:rPr>
              <a:t>рассчитываются в соответствии с НПА и с учетом изменения сетевых показателей и контингента детей;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уплату налогов - </a:t>
            </a:r>
            <a:r>
              <a:rPr lang="ru-RU" sz="1200" dirty="0" smtClean="0">
                <a:latin typeface="+mn-lt"/>
              </a:rPr>
              <a:t>определяются исходя из расчетов ГРБС;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исполнении публичных нормативных обязательств - </a:t>
            </a:r>
            <a:r>
              <a:rPr lang="ru-RU" sz="1200" dirty="0" smtClean="0">
                <a:latin typeface="+mn-lt"/>
              </a:rPr>
              <a:t>формируются по каждому виду обязательств в соответствии с нормативно правовыми актами Устьянского муниципального округа;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Резервный фонд - </a:t>
            </a:r>
            <a:r>
              <a:rPr lang="ru-RU" sz="1200" dirty="0" smtClean="0">
                <a:latin typeface="+mn-lt"/>
              </a:rPr>
              <a:t>рассчитывается в процентном соотношении к общему объему расходов бюджета, исходя из возможностей бюджета Устьянского муниципального округа;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обслуживание муниципального долга - </a:t>
            </a:r>
            <a:r>
              <a:rPr lang="ru-RU" sz="1200" dirty="0" smtClean="0">
                <a:latin typeface="+mn-lt"/>
              </a:rPr>
              <a:t>рассчитывается плановым методом в соответствии с кредитными договорами, определяющими условия привлечения муниципальных долговых обязательств;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Другие расходы - </a:t>
            </a:r>
            <a:r>
              <a:rPr lang="ru-RU" sz="1200" dirty="0" smtClean="0">
                <a:latin typeface="+mn-lt"/>
              </a:rPr>
              <a:t>по другим действующим расходным обязательствам осуществляется на основе аналогичных показателей текущего финансового года.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1308113">
            <a:off x="2286872" y="1612403"/>
            <a:ext cx="545844" cy="12792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0256067">
            <a:off x="7232962" y="1611092"/>
            <a:ext cx="526679" cy="12206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716016" y="1628800"/>
            <a:ext cx="648072" cy="12961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640" y="2996952"/>
            <a:ext cx="2232248" cy="3240359"/>
          </a:xfrm>
          <a:prstGeom prst="roundRect">
            <a:avLst>
              <a:gd name="adj" fmla="val 99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1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normAutofit fontScale="62500" lnSpcReduction="20000"/>
          </a:bodyPr>
          <a:lstStyle/>
          <a:p>
            <a:pPr algn="ctr"/>
            <a:endParaRPr lang="ru-RU" sz="2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НАЛОГОВЫЕ ДОХОДЫ</a:t>
            </a:r>
          </a:p>
          <a:p>
            <a:pPr algn="ctr"/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доходы, предусмотренные законодательством Российской Федерации о налогах и сборах, в том числе от налогов, предусмотренные специальными налоговыми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режимами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, региональных налогов, местных налогов и сборов</a:t>
            </a: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3928" y="2997200"/>
            <a:ext cx="2232247" cy="3312120"/>
          </a:xfrm>
          <a:prstGeom prst="roundRect">
            <a:avLst>
              <a:gd name="adj" fmla="val 1097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поступления от уплаты других пошлин и сборов, арендных платежей установленных законодательством всех </a:t>
            </a:r>
            <a:r>
              <a:rPr lang="ru-RU" sz="1400" smtClean="0">
                <a:solidFill>
                  <a:schemeClr val="bg2">
                    <a:lumMod val="25000"/>
                  </a:schemeClr>
                </a:solidFill>
              </a:rPr>
              <a:t>уровней бюджетов,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 также штрафов за нарушение законодательства</a:t>
            </a:r>
          </a:p>
          <a:p>
            <a:pPr algn="ctr"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2924944"/>
            <a:ext cx="2232248" cy="3384376"/>
          </a:xfrm>
          <a:prstGeom prst="roundRect">
            <a:avLst>
              <a:gd name="adj" fmla="val 72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БЕЗВОЗМЕЗДНЫЕ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ПОСТУПЛЕНИЯ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764704"/>
            <a:ext cx="69127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ДОХОДЫ БЮДЖЕТА _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и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безвозвратные поступления денежных средств в бюджет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3648" y="260648"/>
            <a:ext cx="7498080" cy="360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ПОНЯТИЯ И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187624" y="980728"/>
            <a:ext cx="7780412" cy="8302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EF7BD"/>
              </a:gs>
              <a:gs pos="100000">
                <a:srgbClr val="E7FADF"/>
              </a:gs>
            </a:gsLst>
            <a:lin ang="2700000" scaled="1"/>
            <a:tileRect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6390" name="Text Box 58"/>
          <p:cNvSpPr txBox="1">
            <a:spLocks noChangeArrowheads="1"/>
          </p:cNvSpPr>
          <p:nvPr/>
        </p:nvSpPr>
        <p:spPr bwMode="auto">
          <a:xfrm>
            <a:off x="3275856" y="1916832"/>
            <a:ext cx="3168352" cy="6771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2817987">
            <a:off x="1653762" y="1943531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2" name="AutoShape 62"/>
          <p:cNvSpPr>
            <a:spLocks noChangeArrowheads="1"/>
          </p:cNvSpPr>
          <p:nvPr/>
        </p:nvSpPr>
        <p:spPr bwMode="auto">
          <a:xfrm rot="18437064">
            <a:off x="7186412" y="1956447"/>
            <a:ext cx="881728" cy="1578540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3" name="AutoShape 60"/>
          <p:cNvSpPr>
            <a:spLocks noChangeArrowheads="1"/>
          </p:cNvSpPr>
          <p:nvPr/>
        </p:nvSpPr>
        <p:spPr bwMode="auto">
          <a:xfrm>
            <a:off x="4427984" y="2636912"/>
            <a:ext cx="864096" cy="7920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4" name="Text Box 63"/>
          <p:cNvSpPr txBox="1">
            <a:spLocks noChangeArrowheads="1"/>
          </p:cNvSpPr>
          <p:nvPr/>
        </p:nvSpPr>
        <p:spPr bwMode="auto">
          <a:xfrm>
            <a:off x="1259632" y="3429000"/>
            <a:ext cx="2160240" cy="30212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6395" name="Text Box 64"/>
          <p:cNvSpPr txBox="1">
            <a:spLocks noChangeArrowheads="1"/>
          </p:cNvSpPr>
          <p:nvPr/>
        </p:nvSpPr>
        <p:spPr bwMode="auto">
          <a:xfrm>
            <a:off x="3563888" y="3429000"/>
            <a:ext cx="2663701" cy="3263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</a:t>
            </a:r>
            <a:r>
              <a:rPr lang="ru-RU" altLang="ru-RU" sz="1600" dirty="0">
                <a:latin typeface="Times New Roman" pitchFamily="18" charset="0"/>
              </a:rPr>
              <a:t>на безвозмездной и </a:t>
            </a:r>
            <a:r>
              <a:rPr lang="ru-RU" altLang="ru-RU" sz="1600" b="1" dirty="0">
                <a:latin typeface="Times New Roman" pitchFamily="18" charset="0"/>
              </a:rPr>
              <a:t>безвозвратной основах на осуществление определенных целевых расходов, возникающих при выполнении </a:t>
            </a:r>
            <a:r>
              <a:rPr lang="ru-RU" altLang="ru-RU" sz="1600" b="1" dirty="0" smtClean="0">
                <a:latin typeface="Times New Roman" pitchFamily="18" charset="0"/>
              </a:rPr>
              <a:t>полномочий, </a:t>
            </a:r>
            <a:r>
              <a:rPr lang="ru-RU" altLang="ru-RU" sz="1600" b="1" dirty="0">
                <a:latin typeface="Times New Roman" pitchFamily="18" charset="0"/>
              </a:rPr>
              <a:t>переданных </a:t>
            </a:r>
            <a:r>
              <a:rPr lang="ru-RU" altLang="ru-RU" sz="1600" b="1" dirty="0" smtClean="0">
                <a:latin typeface="Times New Roman" pitchFamily="18" charset="0"/>
              </a:rPr>
              <a:t>на другой уровень бюджетной системы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6396" name="Text Box 65"/>
          <p:cNvSpPr txBox="1">
            <a:spLocks noChangeArrowheads="1"/>
          </p:cNvSpPr>
          <p:nvPr/>
        </p:nvSpPr>
        <p:spPr bwMode="auto">
          <a:xfrm>
            <a:off x="6372200" y="3429000"/>
            <a:ext cx="2592264" cy="302236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софинансирования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31640" y="260648"/>
            <a:ext cx="7498080" cy="57606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ПОНЯТИЯ И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/>
          </p:cNvSpPr>
          <p:nvPr>
            <p:ph type="ctrTitle"/>
          </p:nvPr>
        </p:nvSpPr>
        <p:spPr bwMode="auto">
          <a:xfrm>
            <a:off x="457200" y="274638"/>
            <a:ext cx="153988" cy="130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effectLst/>
              </a:rPr>
              <a:t>а</a:t>
            </a: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052512"/>
            <a:ext cx="7848872" cy="51848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188640"/>
            <a:ext cx="7800014" cy="5463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29600" cy="5400600"/>
          </a:xfrm>
        </p:spPr>
        <p:txBody>
          <a:bodyPr/>
          <a:lstStyle/>
          <a:p>
            <a:r>
              <a:rPr lang="ru-RU" altLang="ru-RU" sz="2000" dirty="0" smtClean="0"/>
              <a:t>Бюджетный цикл включает с себя: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51520" y="1484784"/>
            <a:ext cx="3960813" cy="158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/>
              <a:t>ОСУЩЕСТВЛЕНИЕ </a:t>
            </a:r>
          </a:p>
          <a:p>
            <a:pPr algn="ctr"/>
            <a:r>
              <a:rPr lang="ru-RU" altLang="ru-RU" sz="1200" b="1" dirty="0"/>
              <a:t>ФИНАНСОВОГО КОНТРОЛЯ </a:t>
            </a:r>
          </a:p>
          <a:p>
            <a:pPr algn="ctr"/>
            <a:r>
              <a:rPr lang="ru-RU" altLang="ru-RU" sz="1200" dirty="0"/>
              <a:t>(</a:t>
            </a:r>
            <a:r>
              <a:rPr lang="ru-RU" altLang="ru-RU" sz="1200" dirty="0" smtClean="0"/>
              <a:t>Контрольно-счетная </a:t>
            </a:r>
            <a:r>
              <a:rPr lang="ru-RU" altLang="ru-RU" sz="1200" dirty="0"/>
              <a:t>комиссия </a:t>
            </a:r>
          </a:p>
          <a:p>
            <a:pPr algn="ctr"/>
            <a:r>
              <a:rPr lang="ru-RU" altLang="ru-RU" sz="1200" dirty="0" smtClean="0"/>
              <a:t>Устьянского муниципального округа, </a:t>
            </a:r>
            <a:r>
              <a:rPr lang="ru-RU" altLang="ru-RU" sz="1200" dirty="0"/>
              <a:t>иные</a:t>
            </a:r>
          </a:p>
          <a:p>
            <a:pPr algn="ctr"/>
            <a:r>
              <a:rPr lang="ru-RU" altLang="ru-RU" sz="1200" dirty="0"/>
              <a:t>органы </a:t>
            </a:r>
            <a:r>
              <a:rPr lang="ru-RU" altLang="ru-RU" sz="1200" dirty="0" smtClean="0"/>
              <a:t>государственного </a:t>
            </a:r>
            <a:endParaRPr lang="ru-RU" altLang="ru-RU" sz="1200" dirty="0"/>
          </a:p>
          <a:p>
            <a:pPr algn="ctr"/>
            <a:r>
              <a:rPr lang="ru-RU" altLang="ru-RU" sz="1200" dirty="0"/>
              <a:t>и муниципального контроля)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5813" y="3929063"/>
            <a:ext cx="2303462" cy="19431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1 этап</a:t>
            </a:r>
          </a:p>
          <a:p>
            <a:pPr algn="ctr"/>
            <a:r>
              <a:rPr lang="ru-RU" altLang="ru-RU" sz="1200" b="1" dirty="0"/>
              <a:t>ОБЕСПЕЧЕНИЕ</a:t>
            </a:r>
          </a:p>
          <a:p>
            <a:pPr algn="ctr"/>
            <a:r>
              <a:rPr lang="ru-RU" altLang="ru-RU" sz="1200" b="1" dirty="0"/>
              <a:t>составления</a:t>
            </a:r>
          </a:p>
          <a:p>
            <a:pPr algn="ctr"/>
            <a:r>
              <a:rPr lang="ru-RU" altLang="ru-RU" sz="1200" b="1" dirty="0"/>
              <a:t>проекта бюджета</a:t>
            </a:r>
          </a:p>
          <a:p>
            <a:pPr algn="ctr"/>
            <a:r>
              <a:rPr lang="ru-RU" altLang="ru-RU" sz="1200" dirty="0" smtClean="0"/>
              <a:t>(Администрация </a:t>
            </a:r>
            <a:endParaRPr lang="ru-RU" altLang="ru-RU" sz="1200" dirty="0"/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771775" y="3213100"/>
            <a:ext cx="252095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dirty="0"/>
          </a:p>
          <a:p>
            <a:pPr algn="ctr"/>
            <a:r>
              <a:rPr lang="ru-RU" altLang="ru-RU" sz="1600" b="1" dirty="0"/>
              <a:t>2 этап</a:t>
            </a:r>
          </a:p>
          <a:p>
            <a:pPr algn="ctr"/>
            <a:r>
              <a:rPr lang="ru-RU" altLang="ru-RU" sz="1200" b="1" dirty="0"/>
              <a:t>РАССМОТРЕНИЕ</a:t>
            </a:r>
          </a:p>
          <a:p>
            <a:pPr algn="ctr"/>
            <a:r>
              <a:rPr lang="ru-RU" altLang="ru-RU" sz="1200" b="1" dirty="0"/>
              <a:t>проекта бюджета</a:t>
            </a:r>
          </a:p>
          <a:p>
            <a:pPr algn="ctr"/>
            <a:r>
              <a:rPr lang="ru-RU" altLang="ru-RU" sz="1200" dirty="0" smtClean="0"/>
              <a:t>(Собрание </a:t>
            </a:r>
            <a:r>
              <a:rPr lang="ru-RU" altLang="ru-RU" sz="1200" dirty="0"/>
              <a:t>депутатов </a:t>
            </a:r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39" name="AutoShape 14"/>
          <p:cNvSpPr>
            <a:spLocks noChangeArrowheads="1"/>
          </p:cNvSpPr>
          <p:nvPr/>
        </p:nvSpPr>
        <p:spPr bwMode="auto">
          <a:xfrm>
            <a:off x="5076825" y="4941888"/>
            <a:ext cx="381635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/>
              <a:t>ОТКРЫТЫЕ ПУБЛИЧНЫЕ </a:t>
            </a:r>
            <a:r>
              <a:rPr lang="ru-RU" altLang="ru-RU" sz="1400" b="1" dirty="0" smtClean="0"/>
              <a:t>СЛУШАНИЯ:</a:t>
            </a:r>
            <a:endParaRPr lang="ru-RU" altLang="ru-RU" sz="1400" b="1" dirty="0"/>
          </a:p>
          <a:p>
            <a:pPr lvl="2">
              <a:buFont typeface="Wingdings" pitchFamily="2" charset="2"/>
              <a:buChar char="ü"/>
            </a:pPr>
            <a:r>
              <a:rPr lang="ru-RU" altLang="ru-RU" sz="1400" dirty="0"/>
              <a:t>по проекту </a:t>
            </a:r>
            <a:r>
              <a:rPr lang="ru-RU" altLang="ru-RU" sz="1400" dirty="0" smtClean="0"/>
              <a:t>бюджета</a:t>
            </a:r>
          </a:p>
          <a:p>
            <a:pPr lvl="2">
              <a:buFont typeface="Wingdings" pitchFamily="2" charset="2"/>
              <a:buChar char="ü"/>
            </a:pPr>
            <a:r>
              <a:rPr lang="ru-RU" altLang="ru-RU" sz="1400" dirty="0" smtClean="0"/>
              <a:t>отчету </a:t>
            </a:r>
            <a:r>
              <a:rPr lang="ru-RU" altLang="ru-RU" sz="1400" dirty="0"/>
              <a:t>об </a:t>
            </a:r>
            <a:r>
              <a:rPr lang="ru-RU" altLang="ru-RU" sz="1400" dirty="0" smtClean="0"/>
              <a:t>исполнении</a:t>
            </a:r>
            <a:endParaRPr lang="ru-RU" altLang="ru-RU" sz="1400" dirty="0"/>
          </a:p>
        </p:txBody>
      </p:sp>
      <p:sp>
        <p:nvSpPr>
          <p:cNvPr id="18440" name="AutoShape 16"/>
          <p:cNvSpPr>
            <a:spLocks noChangeArrowheads="1"/>
          </p:cNvSpPr>
          <p:nvPr/>
        </p:nvSpPr>
        <p:spPr bwMode="auto">
          <a:xfrm>
            <a:off x="4500563" y="1916832"/>
            <a:ext cx="2232025" cy="172819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3 этап</a:t>
            </a:r>
          </a:p>
          <a:p>
            <a:pPr algn="ctr"/>
            <a:r>
              <a:rPr lang="ru-RU" altLang="ru-RU" sz="1200" b="1" dirty="0"/>
              <a:t>УТВЕРЖДЕНИЕ</a:t>
            </a:r>
          </a:p>
          <a:p>
            <a:pPr algn="ctr"/>
            <a:r>
              <a:rPr lang="ru-RU" altLang="ru-RU" sz="1200" b="1" dirty="0"/>
              <a:t>бюджета</a:t>
            </a:r>
          </a:p>
          <a:p>
            <a:pPr algn="ctr"/>
            <a:r>
              <a:rPr lang="ru-RU" altLang="ru-RU" sz="1200" dirty="0"/>
              <a:t>(Собрание депутатов </a:t>
            </a:r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 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6443663" y="908050"/>
            <a:ext cx="2376487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b="1" dirty="0"/>
          </a:p>
          <a:p>
            <a:pPr algn="ctr"/>
            <a:r>
              <a:rPr lang="ru-RU" altLang="ru-RU" sz="1600" b="1" dirty="0"/>
              <a:t>4 этап</a:t>
            </a:r>
          </a:p>
          <a:p>
            <a:pPr algn="ctr"/>
            <a:r>
              <a:rPr lang="ru-RU" altLang="ru-RU" sz="1200" b="1" dirty="0"/>
              <a:t>ОБЕСПЕЧЕНИЕ </a:t>
            </a:r>
          </a:p>
          <a:p>
            <a:pPr algn="ctr"/>
            <a:r>
              <a:rPr lang="ru-RU" altLang="ru-RU" sz="1200" b="1" dirty="0"/>
              <a:t>исполнения</a:t>
            </a:r>
          </a:p>
          <a:p>
            <a:pPr algn="ctr"/>
            <a:r>
              <a:rPr lang="ru-RU" altLang="ru-RU" sz="1200" b="1" dirty="0"/>
              <a:t>бюджета</a:t>
            </a:r>
          </a:p>
          <a:p>
            <a:pPr algn="ctr"/>
            <a:r>
              <a:rPr lang="ru-RU" altLang="ru-RU" sz="1200" dirty="0" smtClean="0"/>
              <a:t>(Администрация </a:t>
            </a:r>
            <a:endParaRPr lang="ru-RU" altLang="ru-RU" sz="1200" dirty="0"/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42" name="AutoShape 18"/>
          <p:cNvSpPr>
            <a:spLocks noChangeArrowheads="1"/>
          </p:cNvSpPr>
          <p:nvPr/>
        </p:nvSpPr>
        <p:spPr bwMode="auto">
          <a:xfrm rot="1683461">
            <a:off x="1802106" y="3170048"/>
            <a:ext cx="301951" cy="719393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3" name="AutoShape 20"/>
          <p:cNvSpPr>
            <a:spLocks noChangeArrowheads="1"/>
          </p:cNvSpPr>
          <p:nvPr/>
        </p:nvSpPr>
        <p:spPr bwMode="auto">
          <a:xfrm>
            <a:off x="7524328" y="2636912"/>
            <a:ext cx="350465" cy="2127250"/>
          </a:xfrm>
          <a:prstGeom prst="upArrow">
            <a:avLst>
              <a:gd name="adj1" fmla="val 50000"/>
              <a:gd name="adj2" fmla="val 10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4" name="AutoShape 21"/>
          <p:cNvSpPr>
            <a:spLocks noChangeArrowheads="1"/>
          </p:cNvSpPr>
          <p:nvPr/>
        </p:nvSpPr>
        <p:spPr bwMode="auto">
          <a:xfrm rot="257094">
            <a:off x="3270903" y="5146864"/>
            <a:ext cx="1663784" cy="339388"/>
          </a:xfrm>
          <a:prstGeom prst="leftArrow">
            <a:avLst>
              <a:gd name="adj1" fmla="val 50000"/>
              <a:gd name="adj2" fmla="val 8521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5" name="AutoShape 22"/>
          <p:cNvSpPr>
            <a:spLocks noChangeArrowheads="1"/>
          </p:cNvSpPr>
          <p:nvPr/>
        </p:nvSpPr>
        <p:spPr bwMode="auto">
          <a:xfrm rot="21031688">
            <a:off x="4267194" y="1322859"/>
            <a:ext cx="2165276" cy="323850"/>
          </a:xfrm>
          <a:prstGeom prst="rightArrow">
            <a:avLst>
              <a:gd name="adj1" fmla="val 50000"/>
              <a:gd name="adj2" fmla="val 164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V="1">
            <a:off x="755576" y="836712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188640"/>
            <a:ext cx="8137599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- это ежегодное формирование и исполнение бюджета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214290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характеристики бюджета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2024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плановый период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2025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2026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годов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941168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отрицательную динамику доходов и расходов бюджета </a:t>
            </a:r>
            <a:endParaRPr lang="en-US" dirty="0" smtClean="0"/>
          </a:p>
          <a:p>
            <a:r>
              <a:rPr lang="ru-RU" dirty="0" smtClean="0"/>
              <a:t>в 202</a:t>
            </a:r>
            <a:r>
              <a:rPr lang="en-US" dirty="0" smtClean="0"/>
              <a:t>4 -</a:t>
            </a:r>
            <a:r>
              <a:rPr lang="ru-RU" dirty="0" smtClean="0"/>
              <a:t> 2026 годов по сравнению с 202</a:t>
            </a:r>
            <a:r>
              <a:rPr lang="en-US" dirty="0" smtClean="0"/>
              <a:t>3</a:t>
            </a:r>
            <a:r>
              <a:rPr lang="ru-RU" dirty="0" smtClean="0"/>
              <a:t> годом повлияло:</a:t>
            </a:r>
          </a:p>
          <a:p>
            <a:pPr marL="536575" indent="-444500">
              <a:buFont typeface="Wingdings" pitchFamily="2" charset="2"/>
              <a:buChar char="ü"/>
            </a:pPr>
            <a:r>
              <a:rPr lang="ru-RU" sz="1600" i="1" dirty="0" smtClean="0"/>
              <a:t>снижение объемов целевых МБТ из областного бюджета или отсутствие их распределения муниципальным образованиям области в период формирования проекта бюджета Устьянского муниципального округа на 2024-2026 годы</a:t>
            </a:r>
            <a:endParaRPr lang="ru-RU" sz="1600" i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59632" y="980728"/>
          <a:ext cx="763284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22092</TotalTime>
  <Words>3700</Words>
  <Application>Microsoft Office PowerPoint</Application>
  <PresentationFormat>Экран (4:3)</PresentationFormat>
  <Paragraphs>604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Солнцестояние</vt:lpstr>
      <vt:lpstr>Диаграмма</vt:lpstr>
      <vt:lpstr>Презентация PowerPoint</vt:lpstr>
      <vt:lpstr>Презентация PowerPoint</vt:lpstr>
      <vt:lpstr>Презентация PowerPoint</vt:lpstr>
      <vt:lpstr>ОБЩИЕ ПОДХОДЫ К ФОРМИРОВАНИЮ РАСХОДОВ БЮДЖЕТА муниципального округа</vt:lpstr>
      <vt:lpstr>Презентация PowerPoint</vt:lpstr>
      <vt:lpstr>Презентация PowerPoint</vt:lpstr>
      <vt:lpstr>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Bud-Tany</cp:lastModifiedBy>
  <cp:revision>1497</cp:revision>
  <cp:lastPrinted>2023-12-15T07:37:37Z</cp:lastPrinted>
  <dcterms:created xsi:type="dcterms:W3CDTF">2013-11-12T07:49:12Z</dcterms:created>
  <dcterms:modified xsi:type="dcterms:W3CDTF">2024-04-11T12:09:20Z</dcterms:modified>
</cp:coreProperties>
</file>